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style1.xml" ContentType="application/vnd.ms-office.chartstyle+xml"/>
  <Override PartName="/ppt/charts/colors1.xml" ContentType="application/vnd.ms-office.chartcolorstyle+xml"/>
  <Override PartName="/ppt/charts/chart3.xml" ContentType="application/vnd.openxmlformats-officedocument.drawingml.chart+xml"/>
  <Override PartName="/ppt/charts/style2.xml" ContentType="application/vnd.ms-office.chartstyle+xml"/>
  <Override PartName="/ppt/charts/colors2.xml" ContentType="application/vnd.ms-office.chartcolorstyle+xml"/>
  <Override PartName="/ppt/charts/chart4.xml" ContentType="application/vnd.openxmlformats-officedocument.drawingml.chart+xml"/>
  <Override PartName="/ppt/charts/style3.xml" ContentType="application/vnd.ms-office.chartstyle+xml"/>
  <Override PartName="/ppt/charts/colors3.xml" ContentType="application/vnd.ms-office.chartcolorstyle+xml"/>
  <Override PartName="/ppt/charts/chart5.xml" ContentType="application/vnd.openxmlformats-officedocument.drawingml.chart+xml"/>
  <Override PartName="/ppt/charts/style4.xml" ContentType="application/vnd.ms-office.chartstyle+xml"/>
  <Override PartName="/ppt/charts/colors4.xml" ContentType="application/vnd.ms-office.chartcolorstyle+xml"/>
  <Override PartName="/ppt/charts/chart6.xml" ContentType="application/vnd.openxmlformats-officedocument.drawingml.chart+xml"/>
  <Override PartName="/ppt/charts/style5.xml" ContentType="application/vnd.ms-office.chartstyle+xml"/>
  <Override PartName="/ppt/charts/colors5.xml" ContentType="application/vnd.ms-office.chartcolorstyle+xml"/>
  <Override PartName="/ppt/charts/chart7.xml" ContentType="application/vnd.openxmlformats-officedocument.drawingml.chart+xml"/>
  <Override PartName="/ppt/charts/style6.xml" ContentType="application/vnd.ms-office.chartstyle+xml"/>
  <Override PartName="/ppt/charts/colors6.xml" ContentType="application/vnd.ms-office.chartcolorstyle+xml"/>
  <Override PartName="/ppt/tags/tag7.xml" ContentType="application/vnd.openxmlformats-officedocument.presentationml.tags+xml"/>
  <Override PartName="/ppt/tags/tag8.xml" ContentType="application/vnd.openxmlformats-officedocument.presentationml.tags+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2"/>
  </p:sldMasterIdLst>
  <p:notesMasterIdLst>
    <p:notesMasterId r:id="rId58"/>
  </p:notesMasterIdLst>
  <p:handoutMasterIdLst>
    <p:handoutMasterId r:id="rId59"/>
  </p:handoutMasterIdLst>
  <p:sldIdLst>
    <p:sldId id="259" r:id="rId3"/>
    <p:sldId id="261" r:id="rId4"/>
    <p:sldId id="288" r:id="rId5"/>
    <p:sldId id="289" r:id="rId6"/>
    <p:sldId id="290" r:id="rId7"/>
    <p:sldId id="291" r:id="rId8"/>
    <p:sldId id="292" r:id="rId9"/>
    <p:sldId id="293" r:id="rId10"/>
    <p:sldId id="294" r:id="rId11"/>
    <p:sldId id="295" r:id="rId12"/>
    <p:sldId id="337" r:id="rId13"/>
    <p:sldId id="296" r:id="rId14"/>
    <p:sldId id="297" r:id="rId15"/>
    <p:sldId id="298" r:id="rId16"/>
    <p:sldId id="299" r:id="rId17"/>
    <p:sldId id="300" r:id="rId18"/>
    <p:sldId id="301" r:id="rId19"/>
    <p:sldId id="302" r:id="rId20"/>
    <p:sldId id="303" r:id="rId21"/>
    <p:sldId id="304" r:id="rId22"/>
    <p:sldId id="305" r:id="rId23"/>
    <p:sldId id="306" r:id="rId24"/>
    <p:sldId id="281" r:id="rId25"/>
    <p:sldId id="308" r:id="rId26"/>
    <p:sldId id="282" r:id="rId27"/>
    <p:sldId id="307" r:id="rId28"/>
    <p:sldId id="309" r:id="rId29"/>
    <p:sldId id="310" r:id="rId30"/>
    <p:sldId id="311" r:id="rId31"/>
    <p:sldId id="312" r:id="rId32"/>
    <p:sldId id="313" r:id="rId33"/>
    <p:sldId id="314" r:id="rId34"/>
    <p:sldId id="315" r:id="rId35"/>
    <p:sldId id="316" r:id="rId36"/>
    <p:sldId id="317" r:id="rId37"/>
    <p:sldId id="318" r:id="rId38"/>
    <p:sldId id="319" r:id="rId39"/>
    <p:sldId id="320" r:id="rId40"/>
    <p:sldId id="336" r:id="rId41"/>
    <p:sldId id="321" r:id="rId42"/>
    <p:sldId id="322" r:id="rId43"/>
    <p:sldId id="323" r:id="rId44"/>
    <p:sldId id="324" r:id="rId45"/>
    <p:sldId id="325" r:id="rId46"/>
    <p:sldId id="327" r:id="rId47"/>
    <p:sldId id="326" r:id="rId48"/>
    <p:sldId id="328" r:id="rId49"/>
    <p:sldId id="329" r:id="rId50"/>
    <p:sldId id="330" r:id="rId51"/>
    <p:sldId id="332" r:id="rId52"/>
    <p:sldId id="331" r:id="rId53"/>
    <p:sldId id="333" r:id="rId54"/>
    <p:sldId id="278" r:id="rId55"/>
    <p:sldId id="334" r:id="rId56"/>
    <p:sldId id="335" r:id="rId57"/>
  </p:sldIdLst>
  <p:sldSz cx="9144000" cy="6858000" type="screen4x3"/>
  <p:notesSz cx="6858000" cy="9144000"/>
  <p:defaultTextStyle>
    <a:defPPr>
      <a:defRPr lang="es-ES"/>
    </a:defPPr>
    <a:lvl1pPr marL="0" algn="l" defTabSz="914400" rtl="0" eaLnBrk="1" latinLnBrk="0" hangingPunct="1">
      <a:defRPr lang="es-ES" sz="1800" kern="1200">
        <a:solidFill>
          <a:schemeClr val="tx1"/>
        </a:solidFill>
        <a:latin typeface="+mn-lt"/>
        <a:ea typeface="+mn-ea"/>
        <a:cs typeface="+mn-cs"/>
      </a:defRPr>
    </a:lvl1pPr>
    <a:lvl2pPr marL="457200" algn="l" defTabSz="914400" rtl="0" eaLnBrk="1" latinLnBrk="0" hangingPunct="1">
      <a:defRPr lang="es-ES" sz="1800" kern="1200">
        <a:solidFill>
          <a:schemeClr val="tx1"/>
        </a:solidFill>
        <a:latin typeface="+mn-lt"/>
        <a:ea typeface="+mn-ea"/>
        <a:cs typeface="+mn-cs"/>
      </a:defRPr>
    </a:lvl2pPr>
    <a:lvl3pPr marL="914400" algn="l" defTabSz="914400" rtl="0" eaLnBrk="1" latinLnBrk="0" hangingPunct="1">
      <a:defRPr lang="es-ES" sz="1800" kern="1200">
        <a:solidFill>
          <a:schemeClr val="tx1"/>
        </a:solidFill>
        <a:latin typeface="+mn-lt"/>
        <a:ea typeface="+mn-ea"/>
        <a:cs typeface="+mn-cs"/>
      </a:defRPr>
    </a:lvl3pPr>
    <a:lvl4pPr marL="1371600" algn="l" defTabSz="914400" rtl="0" eaLnBrk="1" latinLnBrk="0" hangingPunct="1">
      <a:defRPr lang="es-ES" sz="1800" kern="1200">
        <a:solidFill>
          <a:schemeClr val="tx1"/>
        </a:solidFill>
        <a:latin typeface="+mn-lt"/>
        <a:ea typeface="+mn-ea"/>
        <a:cs typeface="+mn-cs"/>
      </a:defRPr>
    </a:lvl4pPr>
    <a:lvl5pPr marL="1828800" algn="l" defTabSz="914400" rtl="0" eaLnBrk="1" latinLnBrk="0" hangingPunct="1">
      <a:defRPr lang="es-ES" sz="1800" kern="1200">
        <a:solidFill>
          <a:schemeClr val="tx1"/>
        </a:solidFill>
        <a:latin typeface="+mn-lt"/>
        <a:ea typeface="+mn-ea"/>
        <a:cs typeface="+mn-cs"/>
      </a:defRPr>
    </a:lvl5pPr>
    <a:lvl6pPr marL="2286000" algn="l" defTabSz="914400" rtl="0" eaLnBrk="1" latinLnBrk="0" hangingPunct="1">
      <a:defRPr lang="es-ES" sz="1800" kern="1200">
        <a:solidFill>
          <a:schemeClr val="tx1"/>
        </a:solidFill>
        <a:latin typeface="+mn-lt"/>
        <a:ea typeface="+mn-ea"/>
        <a:cs typeface="+mn-cs"/>
      </a:defRPr>
    </a:lvl6pPr>
    <a:lvl7pPr marL="2743200" algn="l" defTabSz="914400" rtl="0" eaLnBrk="1" latinLnBrk="0" hangingPunct="1">
      <a:defRPr lang="es-ES" sz="1800" kern="1200">
        <a:solidFill>
          <a:schemeClr val="tx1"/>
        </a:solidFill>
        <a:latin typeface="+mn-lt"/>
        <a:ea typeface="+mn-ea"/>
        <a:cs typeface="+mn-cs"/>
      </a:defRPr>
    </a:lvl7pPr>
    <a:lvl8pPr marL="3200400" algn="l" defTabSz="914400" rtl="0" eaLnBrk="1" latinLnBrk="0" hangingPunct="1">
      <a:defRPr lang="es-ES" sz="1800" kern="1200">
        <a:solidFill>
          <a:schemeClr val="tx1"/>
        </a:solidFill>
        <a:latin typeface="+mn-lt"/>
        <a:ea typeface="+mn-ea"/>
        <a:cs typeface="+mn-cs"/>
      </a:defRPr>
    </a:lvl8pPr>
    <a:lvl9pPr marL="3657600" algn="l" defTabSz="914400" rtl="0" eaLnBrk="1" latinLnBrk="0" hangingPunct="1">
      <a:defRPr lang="es-ES"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ción predeterminada" id="{779CC93D-E52E-4D84-901B-11D7331DD495}">
          <p14:sldIdLst>
            <p14:sldId id="259"/>
            <p14:sldId id="261"/>
            <p14:sldId id="288"/>
            <p14:sldId id="289"/>
            <p14:sldId id="290"/>
            <p14:sldId id="291"/>
            <p14:sldId id="292"/>
            <p14:sldId id="293"/>
            <p14:sldId id="294"/>
            <p14:sldId id="295"/>
            <p14:sldId id="337"/>
            <p14:sldId id="296"/>
            <p14:sldId id="297"/>
            <p14:sldId id="298"/>
            <p14:sldId id="299"/>
            <p14:sldId id="300"/>
            <p14:sldId id="301"/>
            <p14:sldId id="302"/>
            <p14:sldId id="303"/>
            <p14:sldId id="304"/>
            <p14:sldId id="305"/>
            <p14:sldId id="306"/>
            <p14:sldId id="281"/>
            <p14:sldId id="308"/>
            <p14:sldId id="282"/>
            <p14:sldId id="307"/>
            <p14:sldId id="309"/>
            <p14:sldId id="310"/>
            <p14:sldId id="311"/>
            <p14:sldId id="312"/>
            <p14:sldId id="313"/>
            <p14:sldId id="314"/>
            <p14:sldId id="315"/>
            <p14:sldId id="316"/>
            <p14:sldId id="317"/>
            <p14:sldId id="318"/>
            <p14:sldId id="319"/>
            <p14:sldId id="320"/>
            <p14:sldId id="336"/>
            <p14:sldId id="321"/>
            <p14:sldId id="322"/>
            <p14:sldId id="323"/>
            <p14:sldId id="324"/>
            <p14:sldId id="325"/>
            <p14:sldId id="327"/>
            <p14:sldId id="326"/>
            <p14:sldId id="328"/>
            <p14:sldId id="329"/>
            <p14:sldId id="330"/>
            <p14:sldId id="332"/>
            <p14:sldId id="331"/>
            <p14:sldId id="333"/>
          </p14:sldIdLst>
        </p14:section>
        <p14:section name="Apéndice" id="{3F78B471-41DA-46F2-A8E4-97E471896AB3}">
          <p14:sldIdLst>
            <p14:sldId id="278"/>
            <p14:sldId id="334"/>
            <p14:sldId id="335"/>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or"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3300"/>
    <a:srgbClr val="009ED6"/>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040" autoAdjust="0"/>
    <p:restoredTop sz="94280" autoAdjust="0"/>
  </p:normalViewPr>
  <p:slideViewPr>
    <p:cSldViewPr>
      <p:cViewPr varScale="1">
        <p:scale>
          <a:sx n="70" d="100"/>
          <a:sy n="70" d="100"/>
        </p:scale>
        <p:origin x="1326" y="36"/>
      </p:cViewPr>
      <p:guideLst>
        <p:guide orient="horz" pos="2160"/>
        <p:guide pos="2880"/>
      </p:guideLst>
    </p:cSldViewPr>
  </p:slideViewPr>
  <p:notesTextViewPr>
    <p:cViewPr>
      <p:scale>
        <a:sx n="100" d="100"/>
        <a:sy n="100" d="100"/>
      </p:scale>
      <p:origin x="0" y="0"/>
    </p:cViewPr>
  </p:notesTextViewPr>
  <p:sorterViewPr>
    <p:cViewPr>
      <p:scale>
        <a:sx n="154" d="100"/>
        <a:sy n="154" d="100"/>
      </p:scale>
      <p:origin x="0" y="-13722"/>
    </p:cViewPr>
  </p:sorterViewPr>
  <p:notesViewPr>
    <p:cSldViewPr>
      <p:cViewPr varScale="1">
        <p:scale>
          <a:sx n="83" d="100"/>
          <a:sy n="83" d="100"/>
        </p:scale>
        <p:origin x="-3144"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commentAuthors" Target="commentAuthors.xml"/><Relationship Id="rId65" Type="http://schemas.microsoft.com/office/2015/10/relationships/revisionInfo" Target="revisionInfo.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1" Type="http://schemas.openxmlformats.org/officeDocument/2006/relationships/oleObject" Target="file:///C:\Users\alejandro\Downloads\ESCUELAS%20privadas%202010.xls" TargetMode="External"/></Relationships>
</file>

<file path=ppt/charts/_rels/chart2.xml.rels><?xml version="1.0" encoding="UTF-8" standalone="yes"?>
<Relationships xmlns="http://schemas.openxmlformats.org/package/2006/relationships"><Relationship Id="rId3" Type="http://schemas.openxmlformats.org/officeDocument/2006/relationships/oleObject" Target="file:///C:\Users\alejandro\Downloads\LISTA%20ESC%20AVALADAS%202011.xls" TargetMode="External"/><Relationship Id="rId2" Type="http://schemas.microsoft.com/office/2011/relationships/chartColorStyle" Target="colors1.xml"/><Relationship Id="rId1" Type="http://schemas.microsoft.com/office/2011/relationships/chartStyle" Target="style1.xml"/></Relationships>
</file>

<file path=ppt/charts/_rels/chart3.xml.rels><?xml version="1.0" encoding="UTF-8" standalone="yes"?>
<Relationships xmlns="http://schemas.openxmlformats.org/package/2006/relationships"><Relationship Id="rId3" Type="http://schemas.openxmlformats.org/officeDocument/2006/relationships/oleObject" Target="file:///C:\Users\alejandro\Downloads\LISTA%20ESC%20AVALADAS%202012.xls" TargetMode="External"/><Relationship Id="rId2" Type="http://schemas.microsoft.com/office/2011/relationships/chartColorStyle" Target="colors2.xml"/><Relationship Id="rId1" Type="http://schemas.microsoft.com/office/2011/relationships/chartStyle" Target="style2.xml"/></Relationships>
</file>

<file path=ppt/charts/_rels/chart4.xml.rels><?xml version="1.0" encoding="UTF-8" standalone="yes"?>
<Relationships xmlns="http://schemas.openxmlformats.org/package/2006/relationships"><Relationship Id="rId3" Type="http://schemas.openxmlformats.org/officeDocument/2006/relationships/package" Target="../embeddings/Hoja_de_c_lculo_de_Microsoft_Excel1.xlsx"/><Relationship Id="rId2" Type="http://schemas.microsoft.com/office/2011/relationships/chartColorStyle" Target="colors3.xml"/><Relationship Id="rId1" Type="http://schemas.microsoft.com/office/2011/relationships/chartStyle" Target="style3.xml"/></Relationships>
</file>

<file path=ppt/charts/_rels/chart5.xml.rels><?xml version="1.0" encoding="UTF-8" standalone="yes"?>
<Relationships xmlns="http://schemas.openxmlformats.org/package/2006/relationships"><Relationship Id="rId3" Type="http://schemas.openxmlformats.org/officeDocument/2006/relationships/oleObject" Target="file:///C:\Users\alejandro\Downloads\LISTA%202014%20AVALADAS.ods" TargetMode="External"/><Relationship Id="rId2" Type="http://schemas.microsoft.com/office/2011/relationships/chartColorStyle" Target="colors4.xml"/><Relationship Id="rId1" Type="http://schemas.microsoft.com/office/2011/relationships/chartStyle" Target="style4.xml"/></Relationships>
</file>

<file path=ppt/charts/_rels/chart6.xml.rels><?xml version="1.0" encoding="UTF-8" standalone="yes"?>
<Relationships xmlns="http://schemas.openxmlformats.org/package/2006/relationships"><Relationship Id="rId3" Type="http://schemas.openxmlformats.org/officeDocument/2006/relationships/oleObject" Target="file:///C:\Users\alejandro\Downloads\deportes%20x%20escuelas.xls" TargetMode="External"/><Relationship Id="rId2" Type="http://schemas.microsoft.com/office/2011/relationships/chartColorStyle" Target="colors5.xml"/><Relationship Id="rId1" Type="http://schemas.microsoft.com/office/2011/relationships/chartStyle" Target="style5.xml"/></Relationships>
</file>

<file path=ppt/charts/_rels/chart7.xml.rels><?xml version="1.0" encoding="UTF-8" standalone="yes"?>
<Relationships xmlns="http://schemas.openxmlformats.org/package/2006/relationships"><Relationship Id="rId3" Type="http://schemas.openxmlformats.org/officeDocument/2006/relationships/oleObject" Target="file:///C:\Users\alejandro\Downloads\escuelas_avaladas_act.actualizar_pagina_web.xls" TargetMode="External"/><Relationship Id="rId2" Type="http://schemas.microsoft.com/office/2011/relationships/chartColorStyle" Target="colors6.xml"/><Relationship Id="rId1" Type="http://schemas.microsoft.com/office/2011/relationships/chartStyle" Target="style6.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depthPercent val="100"/>
      <c:rAngAx val="1"/>
    </c:view3D>
    <c:floor>
      <c:thickness val="0"/>
    </c:floor>
    <c:sideWall>
      <c:thickness val="0"/>
    </c:sideWall>
    <c:backWall>
      <c:thickness val="0"/>
    </c:backWall>
    <c:plotArea>
      <c:layout/>
      <c:bar3DChart>
        <c:barDir val="col"/>
        <c:grouping val="clustered"/>
        <c:varyColors val="0"/>
        <c:ser>
          <c:idx val="0"/>
          <c:order val="0"/>
          <c:tx>
            <c:strRef>
              <c:f>'[ESCUELAS privadas 2010.xls]CONS. INST - PRIVADAS'!$N$20</c:f>
              <c:strCache>
                <c:ptCount val="1"/>
                <c:pt idx="0">
                  <c:v>INSTITUCIONALES</c:v>
                </c:pt>
              </c:strCache>
            </c:strRef>
          </c:tx>
          <c:invertIfNegative val="0"/>
          <c:cat>
            <c:strRef>
              <c:f>'[ESCUELAS privadas 2010.xls]CONS. INST - PRIVADAS'!$O$19:$Q$19</c:f>
              <c:strCache>
                <c:ptCount val="3"/>
                <c:pt idx="0">
                  <c:v>ESCUELAS</c:v>
                </c:pt>
                <c:pt idx="1">
                  <c:v>GRUPOS</c:v>
                </c:pt>
                <c:pt idx="2">
                  <c:v>ENTRENADOR</c:v>
                </c:pt>
              </c:strCache>
            </c:strRef>
          </c:cat>
          <c:val>
            <c:numRef>
              <c:f>'[ESCUELAS privadas 2010.xls]CONS. INST - PRIVADAS'!$O$20:$Q$20</c:f>
              <c:numCache>
                <c:formatCode>General</c:formatCode>
                <c:ptCount val="3"/>
                <c:pt idx="0">
                  <c:v>171</c:v>
                </c:pt>
                <c:pt idx="1">
                  <c:v>401</c:v>
                </c:pt>
                <c:pt idx="2">
                  <c:v>166</c:v>
                </c:pt>
              </c:numCache>
            </c:numRef>
          </c:val>
          <c:extLst xmlns:c16r2="http://schemas.microsoft.com/office/drawing/2015/06/chart">
            <c:ext xmlns:c16="http://schemas.microsoft.com/office/drawing/2014/chart" uri="{C3380CC4-5D6E-409C-BE32-E72D297353CC}">
              <c16:uniqueId val="{00000000-DBEB-40CA-9614-A3FCF767AA27}"/>
            </c:ext>
          </c:extLst>
        </c:ser>
        <c:ser>
          <c:idx val="1"/>
          <c:order val="1"/>
          <c:tx>
            <c:strRef>
              <c:f>'[ESCUELAS privadas 2010.xls]CONS. INST - PRIVADAS'!$N$21</c:f>
              <c:strCache>
                <c:ptCount val="1"/>
                <c:pt idx="0">
                  <c:v>PRIVADAS</c:v>
                </c:pt>
              </c:strCache>
            </c:strRef>
          </c:tx>
          <c:invertIfNegative val="0"/>
          <c:cat>
            <c:strRef>
              <c:f>'[ESCUELAS privadas 2010.xls]CONS. INST - PRIVADAS'!$O$19:$Q$19</c:f>
              <c:strCache>
                <c:ptCount val="3"/>
                <c:pt idx="0">
                  <c:v>ESCUELAS</c:v>
                </c:pt>
                <c:pt idx="1">
                  <c:v>GRUPOS</c:v>
                </c:pt>
                <c:pt idx="2">
                  <c:v>ENTRENADOR</c:v>
                </c:pt>
              </c:strCache>
            </c:strRef>
          </c:cat>
          <c:val>
            <c:numRef>
              <c:f>'[ESCUELAS privadas 2010.xls]CONS. INST - PRIVADAS'!$O$21:$Q$21</c:f>
              <c:numCache>
                <c:formatCode>General</c:formatCode>
                <c:ptCount val="3"/>
                <c:pt idx="0">
                  <c:v>207</c:v>
                </c:pt>
                <c:pt idx="1">
                  <c:v>299</c:v>
                </c:pt>
                <c:pt idx="2">
                  <c:v>265</c:v>
                </c:pt>
              </c:numCache>
            </c:numRef>
          </c:val>
          <c:extLst xmlns:c16r2="http://schemas.microsoft.com/office/drawing/2015/06/chart">
            <c:ext xmlns:c16="http://schemas.microsoft.com/office/drawing/2014/chart" uri="{C3380CC4-5D6E-409C-BE32-E72D297353CC}">
              <c16:uniqueId val="{00000001-DBEB-40CA-9614-A3FCF767AA27}"/>
            </c:ext>
          </c:extLst>
        </c:ser>
        <c:ser>
          <c:idx val="2"/>
          <c:order val="2"/>
          <c:tx>
            <c:strRef>
              <c:f>'[ESCUELAS privadas 2010.xls]CONS. INST - PRIVADAS'!$N$22</c:f>
              <c:strCache>
                <c:ptCount val="1"/>
                <c:pt idx="0">
                  <c:v>TOTAL</c:v>
                </c:pt>
              </c:strCache>
            </c:strRef>
          </c:tx>
          <c:invertIfNegative val="0"/>
          <c:cat>
            <c:strRef>
              <c:f>'[ESCUELAS privadas 2010.xls]CONS. INST - PRIVADAS'!$O$19:$Q$19</c:f>
              <c:strCache>
                <c:ptCount val="3"/>
                <c:pt idx="0">
                  <c:v>ESCUELAS</c:v>
                </c:pt>
                <c:pt idx="1">
                  <c:v>GRUPOS</c:v>
                </c:pt>
                <c:pt idx="2">
                  <c:v>ENTRENADOR</c:v>
                </c:pt>
              </c:strCache>
            </c:strRef>
          </c:cat>
          <c:val>
            <c:numRef>
              <c:f>'[ESCUELAS privadas 2010.xls]CONS. INST - PRIVADAS'!$O$22:$Q$22</c:f>
              <c:numCache>
                <c:formatCode>General</c:formatCode>
                <c:ptCount val="3"/>
                <c:pt idx="0">
                  <c:v>378</c:v>
                </c:pt>
                <c:pt idx="1">
                  <c:v>700</c:v>
                </c:pt>
                <c:pt idx="2">
                  <c:v>431</c:v>
                </c:pt>
              </c:numCache>
            </c:numRef>
          </c:val>
          <c:extLst xmlns:c16r2="http://schemas.microsoft.com/office/drawing/2015/06/chart">
            <c:ext xmlns:c16="http://schemas.microsoft.com/office/drawing/2014/chart" uri="{C3380CC4-5D6E-409C-BE32-E72D297353CC}">
              <c16:uniqueId val="{00000002-DBEB-40CA-9614-A3FCF767AA27}"/>
            </c:ext>
          </c:extLst>
        </c:ser>
        <c:dLbls>
          <c:showLegendKey val="0"/>
          <c:showVal val="0"/>
          <c:showCatName val="0"/>
          <c:showSerName val="0"/>
          <c:showPercent val="0"/>
          <c:showBubbleSize val="0"/>
        </c:dLbls>
        <c:gapWidth val="150"/>
        <c:shape val="box"/>
        <c:axId val="308457024"/>
        <c:axId val="308653728"/>
        <c:axId val="0"/>
      </c:bar3DChart>
      <c:catAx>
        <c:axId val="308457024"/>
        <c:scaling>
          <c:orientation val="minMax"/>
        </c:scaling>
        <c:delete val="0"/>
        <c:axPos val="b"/>
        <c:numFmt formatCode="General" sourceLinked="1"/>
        <c:majorTickMark val="out"/>
        <c:minorTickMark val="none"/>
        <c:tickLblPos val="nextTo"/>
        <c:txPr>
          <a:bodyPr rot="0" vert="horz"/>
          <a:lstStyle/>
          <a:p>
            <a:pPr>
              <a:defRPr sz="1000" b="0" i="0" u="none" strike="noStrike" baseline="0">
                <a:solidFill>
                  <a:srgbClr val="000000"/>
                </a:solidFill>
                <a:latin typeface="Calibri"/>
                <a:ea typeface="Calibri"/>
                <a:cs typeface="Calibri"/>
              </a:defRPr>
            </a:pPr>
            <a:endParaRPr lang="es-CO"/>
          </a:p>
        </c:txPr>
        <c:crossAx val="308653728"/>
        <c:crosses val="autoZero"/>
        <c:auto val="1"/>
        <c:lblAlgn val="ctr"/>
        <c:lblOffset val="100"/>
        <c:noMultiLvlLbl val="0"/>
      </c:catAx>
      <c:valAx>
        <c:axId val="308653728"/>
        <c:scaling>
          <c:orientation val="minMax"/>
        </c:scaling>
        <c:delete val="0"/>
        <c:axPos val="l"/>
        <c:majorGridlines/>
        <c:numFmt formatCode="General" sourceLinked="1"/>
        <c:majorTickMark val="out"/>
        <c:minorTickMark val="none"/>
        <c:tickLblPos val="nextTo"/>
        <c:txPr>
          <a:bodyPr rot="0" vert="horz"/>
          <a:lstStyle/>
          <a:p>
            <a:pPr>
              <a:defRPr sz="1000" b="0" i="0" u="none" strike="noStrike" baseline="0">
                <a:solidFill>
                  <a:srgbClr val="000000"/>
                </a:solidFill>
                <a:latin typeface="Calibri"/>
                <a:ea typeface="Calibri"/>
                <a:cs typeface="Calibri"/>
              </a:defRPr>
            </a:pPr>
            <a:endParaRPr lang="es-CO"/>
          </a:p>
        </c:txPr>
        <c:crossAx val="308457024"/>
        <c:crosses val="autoZero"/>
        <c:crossBetween val="between"/>
      </c:valAx>
      <c:spPr>
        <a:noFill/>
        <a:ln w="25400">
          <a:noFill/>
        </a:ln>
      </c:spPr>
    </c:plotArea>
    <c:legend>
      <c:legendPos val="r"/>
      <c:layout/>
      <c:overlay val="0"/>
      <c:txPr>
        <a:bodyPr/>
        <a:lstStyle/>
        <a:p>
          <a:pPr>
            <a:defRPr sz="920" b="0" i="0" u="none" strike="noStrike" baseline="0">
              <a:solidFill>
                <a:srgbClr val="000000"/>
              </a:solidFill>
              <a:latin typeface="Calibri"/>
              <a:ea typeface="Calibri"/>
              <a:cs typeface="Calibri"/>
            </a:defRPr>
          </a:pPr>
          <a:endParaRPr lang="es-CO"/>
        </a:p>
      </c:txPr>
    </c:legend>
    <c:plotVisOnly val="1"/>
    <c:dispBlanksAs val="gap"/>
    <c:showDLblsOverMax val="0"/>
  </c:chart>
  <c:txPr>
    <a:bodyPr/>
    <a:lstStyle/>
    <a:p>
      <a:pPr>
        <a:defRPr sz="1000" b="0" i="0" u="none" strike="noStrike" baseline="0">
          <a:solidFill>
            <a:srgbClr val="000000"/>
          </a:solidFill>
          <a:latin typeface="Calibri"/>
          <a:ea typeface="Calibri"/>
          <a:cs typeface="Calibri"/>
        </a:defRPr>
      </a:pPr>
      <a:endParaRPr lang="es-CO"/>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pivotSource>
    <c:name>[LISTA ESC AVALADAS 2011.xls]Hoja4!TablaDinámica1</c:name>
    <c:fmtId val="-1"/>
  </c:pivotSource>
  <c:chart>
    <c:title>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CO"/>
        </a:p>
      </c:txPr>
    </c:title>
    <c:autoTitleDeleted val="0"/>
    <c:pivotFmts>
      <c:pivotFmt>
        <c:idx val="0"/>
        <c:spPr>
          <a:solidFill>
            <a:schemeClr val="accent1"/>
          </a:solidFill>
          <a:ln>
            <a:noFill/>
          </a:ln>
          <a:effectLst/>
        </c:spPr>
        <c:marker>
          <c:symbol val="none"/>
        </c:marker>
      </c:pivotFmt>
      <c:pivotFmt>
        <c:idx val="1"/>
        <c:spPr>
          <a:solidFill>
            <a:schemeClr val="accent1"/>
          </a:solidFill>
          <a:ln>
            <a:noFill/>
          </a:ln>
          <a:effectLst/>
        </c:spPr>
        <c:marker>
          <c:symbol val="none"/>
        </c:marker>
      </c:pivotFmt>
      <c:pivotFmt>
        <c:idx val="2"/>
        <c:spPr>
          <a:solidFill>
            <a:schemeClr val="accent1"/>
          </a:solidFill>
          <a:ln>
            <a:noFill/>
          </a:ln>
          <a:effectLst/>
        </c:spPr>
        <c:marker>
          <c:symbol val="none"/>
        </c:marker>
      </c:pivotFmt>
      <c:pivotFmt>
        <c:idx val="3"/>
        <c:spPr>
          <a:solidFill>
            <a:schemeClr val="accent1"/>
          </a:solidFill>
          <a:ln>
            <a:noFill/>
          </a:ln>
          <a:effectLst/>
        </c:spPr>
        <c:marker>
          <c:symbol val="none"/>
        </c:marker>
      </c:pivotFmt>
    </c:pivotFmts>
    <c:plotArea>
      <c:layout>
        <c:manualLayout>
          <c:layoutTarget val="inner"/>
          <c:xMode val="edge"/>
          <c:yMode val="edge"/>
          <c:x val="6.0899954874698431E-2"/>
          <c:y val="8.5417493223332766E-2"/>
          <c:w val="0.84023157234930002"/>
          <c:h val="0.65291108768352546"/>
        </c:manualLayout>
      </c:layout>
      <c:barChart>
        <c:barDir val="col"/>
        <c:grouping val="clustered"/>
        <c:varyColors val="0"/>
        <c:ser>
          <c:idx val="0"/>
          <c:order val="0"/>
          <c:tx>
            <c:strRef>
              <c:f>Hoja4!$B$3:$B$4</c:f>
              <c:strCache>
                <c:ptCount val="1"/>
                <c:pt idx="0">
                  <c:v>Total</c:v>
                </c:pt>
              </c:strCache>
            </c:strRef>
          </c:tx>
          <c:spPr>
            <a:solidFill>
              <a:schemeClr val="accent4">
                <a:lumMod val="50000"/>
              </a:schemeClr>
            </a:solidFill>
            <a:ln>
              <a:noFill/>
            </a:ln>
            <a:effectLst/>
          </c:spPr>
          <c:invertIfNegative val="0"/>
          <c:cat>
            <c:strRef>
              <c:f>Hoja4!$A$5:$A$29</c:f>
              <c:strCache>
                <c:ptCount val="24"/>
                <c:pt idx="0">
                  <c:v> KENNEDY</c:v>
                </c:pt>
                <c:pt idx="1">
                  <c:v>B O S A</c:v>
                </c:pt>
                <c:pt idx="2">
                  <c:v>BARRIOS UNIDOS</c:v>
                </c:pt>
                <c:pt idx="3">
                  <c:v>BOSA</c:v>
                </c:pt>
                <c:pt idx="4">
                  <c:v>CIUDAD BOLIVAR</c:v>
                </c:pt>
                <c:pt idx="5">
                  <c:v>CIUDAD BOLÍVAR</c:v>
                </c:pt>
                <c:pt idx="6">
                  <c:v>ENGATIVA</c:v>
                </c:pt>
                <c:pt idx="7">
                  <c:v>FONTIBON</c:v>
                </c:pt>
                <c:pt idx="8">
                  <c:v>KENNEDY</c:v>
                </c:pt>
                <c:pt idx="9">
                  <c:v>LOS MARTIRES</c:v>
                </c:pt>
                <c:pt idx="10">
                  <c:v>PUENTE ARANDA</c:v>
                </c:pt>
                <c:pt idx="11">
                  <c:v>PUENTE ARTANDA</c:v>
                </c:pt>
                <c:pt idx="12">
                  <c:v>RAFAEL URIBE U</c:v>
                </c:pt>
                <c:pt idx="13">
                  <c:v>RAFAEL URIBE U.</c:v>
                </c:pt>
                <c:pt idx="14">
                  <c:v>S U B A</c:v>
                </c:pt>
                <c:pt idx="15">
                  <c:v>SAN CRISTOBAL</c:v>
                </c:pt>
                <c:pt idx="16">
                  <c:v>SAN CRISTÓBAL</c:v>
                </c:pt>
                <c:pt idx="17">
                  <c:v>SANTA FE</c:v>
                </c:pt>
                <c:pt idx="18">
                  <c:v>SUBA</c:v>
                </c:pt>
                <c:pt idx="19">
                  <c:v>SUMAPAZ</c:v>
                </c:pt>
                <c:pt idx="20">
                  <c:v>TEUSAQUILLO</c:v>
                </c:pt>
                <c:pt idx="21">
                  <c:v>TUNJUELITO</c:v>
                </c:pt>
                <c:pt idx="22">
                  <c:v>USAQUEN</c:v>
                </c:pt>
                <c:pt idx="23">
                  <c:v>USME</c:v>
                </c:pt>
              </c:strCache>
            </c:strRef>
          </c:cat>
          <c:val>
            <c:numRef>
              <c:f>Hoja4!$B$5:$B$29</c:f>
              <c:numCache>
                <c:formatCode>General</c:formatCode>
                <c:ptCount val="24"/>
                <c:pt idx="0">
                  <c:v>5</c:v>
                </c:pt>
                <c:pt idx="1">
                  <c:v>2</c:v>
                </c:pt>
                <c:pt idx="2">
                  <c:v>16</c:v>
                </c:pt>
                <c:pt idx="3">
                  <c:v>5</c:v>
                </c:pt>
                <c:pt idx="4">
                  <c:v>4</c:v>
                </c:pt>
                <c:pt idx="5">
                  <c:v>5</c:v>
                </c:pt>
                <c:pt idx="6">
                  <c:v>28</c:v>
                </c:pt>
                <c:pt idx="7">
                  <c:v>14</c:v>
                </c:pt>
                <c:pt idx="8">
                  <c:v>26</c:v>
                </c:pt>
                <c:pt idx="9">
                  <c:v>2</c:v>
                </c:pt>
                <c:pt idx="10">
                  <c:v>10</c:v>
                </c:pt>
                <c:pt idx="11">
                  <c:v>1</c:v>
                </c:pt>
                <c:pt idx="12">
                  <c:v>5</c:v>
                </c:pt>
                <c:pt idx="13">
                  <c:v>3</c:v>
                </c:pt>
                <c:pt idx="14">
                  <c:v>1</c:v>
                </c:pt>
                <c:pt idx="15">
                  <c:v>7</c:v>
                </c:pt>
                <c:pt idx="16">
                  <c:v>3</c:v>
                </c:pt>
                <c:pt idx="17">
                  <c:v>1</c:v>
                </c:pt>
                <c:pt idx="18">
                  <c:v>30</c:v>
                </c:pt>
                <c:pt idx="19">
                  <c:v>1</c:v>
                </c:pt>
                <c:pt idx="20">
                  <c:v>3</c:v>
                </c:pt>
                <c:pt idx="21">
                  <c:v>12</c:v>
                </c:pt>
                <c:pt idx="22">
                  <c:v>12</c:v>
                </c:pt>
                <c:pt idx="23">
                  <c:v>7</c:v>
                </c:pt>
              </c:numCache>
            </c:numRef>
          </c:val>
          <c:extLst xmlns:c16r2="http://schemas.microsoft.com/office/drawing/2015/06/chart">
            <c:ext xmlns:c16="http://schemas.microsoft.com/office/drawing/2014/chart" uri="{C3380CC4-5D6E-409C-BE32-E72D297353CC}">
              <c16:uniqueId val="{00000000-0CE3-417D-9347-B109D379B4E0}"/>
            </c:ext>
          </c:extLst>
        </c:ser>
        <c:dLbls>
          <c:showLegendKey val="0"/>
          <c:showVal val="0"/>
          <c:showCatName val="0"/>
          <c:showSerName val="0"/>
          <c:showPercent val="0"/>
          <c:showBubbleSize val="0"/>
        </c:dLbls>
        <c:gapWidth val="219"/>
        <c:overlap val="-27"/>
        <c:axId val="307612720"/>
        <c:axId val="309229280"/>
      </c:barChart>
      <c:catAx>
        <c:axId val="3076127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CO"/>
          </a:p>
        </c:txPr>
        <c:crossAx val="309229280"/>
        <c:crosses val="autoZero"/>
        <c:auto val="1"/>
        <c:lblAlgn val="ctr"/>
        <c:lblOffset val="100"/>
        <c:noMultiLvlLbl val="0"/>
      </c:catAx>
      <c:valAx>
        <c:axId val="30922928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307612720"/>
        <c:crosses val="autoZero"/>
        <c:crossBetween val="between"/>
      </c:valAx>
      <c:spPr>
        <a:noFill/>
        <a:ln>
          <a:noFill/>
        </a:ln>
        <a:effectLst/>
      </c:spPr>
    </c:plotArea>
    <c:legend>
      <c:legendPos val="r"/>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legend>
    <c:plotVisOnly val="1"/>
    <c:dispBlanksAs val="gap"/>
    <c:showDLblsOverMax val="0"/>
  </c:chart>
  <c:spPr>
    <a:noFill/>
    <a:ln>
      <a:noFill/>
    </a:ln>
    <a:effectLst/>
  </c:spPr>
  <c:txPr>
    <a:bodyPr/>
    <a:lstStyle/>
    <a:p>
      <a:pPr>
        <a:defRPr/>
      </a:pPr>
      <a:endParaRPr lang="es-CO"/>
    </a:p>
  </c:txPr>
  <c:externalData r:id="rId3">
    <c:autoUpdate val="0"/>
  </c:externalData>
  <c:extLst xmlns:c16r2="http://schemas.microsoft.com/office/drawing/2015/06/chart">
    <c:ext xmlns:c16="http://schemas.microsoft.com/office/drawing/2014/chart" uri="{E28EC0CA-F0BB-4C9C-879D-F8772B89E7AC}">
      <c16:pivotOptions16>
        <c16:showExpandCollapseFieldButtons val="1"/>
      </c16:pivotOptions16>
    </c:ext>
    <c:ext xmlns:c14="http://schemas.microsoft.com/office/drawing/2007/8/2/chart" uri="{781A3756-C4B2-4CAC-9D66-4F8BD8637D16}">
      <c14:pivotOptions>
        <c14:dropZoneFilter val="1"/>
        <c14:dropZoneCategories val="1"/>
        <c14:dropZoneData val="1"/>
        <c14:dropZoneSeries val="1"/>
        <c14:dropZonesVisible val="1"/>
      </c14:pivotOptions>
    </c:ext>
  </c:extLst>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pivotSource>
    <c:name>[LISTA ESC AVALADAS 2012.xls]Hoja6!TablaDinámica3</c:name>
    <c:fmtId val="-1"/>
  </c:pivotSource>
  <c:chart>
    <c:title>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CO"/>
        </a:p>
      </c:txPr>
    </c:title>
    <c:autoTitleDeleted val="0"/>
    <c:pivotFmts>
      <c:pivotFmt>
        <c:idx val="0"/>
        <c:spPr>
          <a:solidFill>
            <a:schemeClr val="accent1"/>
          </a:solidFill>
          <a:ln>
            <a:noFill/>
          </a:ln>
          <a:effectLst/>
        </c:spPr>
        <c:marker>
          <c:symbol val="none"/>
        </c:marker>
      </c:pivotFmt>
      <c:pivotFmt>
        <c:idx val="1"/>
        <c:spPr>
          <a:solidFill>
            <a:schemeClr val="accent1"/>
          </a:solidFill>
          <a:ln>
            <a:noFill/>
          </a:ln>
          <a:effectLst/>
        </c:spPr>
        <c:marker>
          <c:symbol val="none"/>
        </c:marker>
      </c:pivotFmt>
      <c:pivotFmt>
        <c:idx val="2"/>
        <c:spPr>
          <a:solidFill>
            <a:schemeClr val="accent1"/>
          </a:solidFill>
          <a:ln>
            <a:noFill/>
          </a:ln>
          <a:effectLst/>
        </c:spPr>
        <c:marker>
          <c:symbol val="none"/>
        </c:marker>
      </c:pivotFmt>
      <c:pivotFmt>
        <c:idx val="3"/>
        <c:spPr>
          <a:solidFill>
            <a:schemeClr val="accent1"/>
          </a:solidFill>
          <a:ln>
            <a:noFill/>
          </a:ln>
          <a:effectLst/>
        </c:spPr>
        <c:marker>
          <c:symbol val="none"/>
        </c:marker>
      </c:pivotFmt>
    </c:pivotFmts>
    <c:plotArea>
      <c:layout>
        <c:manualLayout>
          <c:layoutTarget val="inner"/>
          <c:xMode val="edge"/>
          <c:yMode val="edge"/>
          <c:x val="4.7714525972209987E-2"/>
          <c:y val="0.10606577901600678"/>
          <c:w val="0.84401765065695122"/>
          <c:h val="0.72281220889986586"/>
        </c:manualLayout>
      </c:layout>
      <c:barChart>
        <c:barDir val="col"/>
        <c:grouping val="clustered"/>
        <c:varyColors val="0"/>
        <c:ser>
          <c:idx val="0"/>
          <c:order val="0"/>
          <c:tx>
            <c:strRef>
              <c:f>Hoja6!$B$3:$B$4</c:f>
              <c:strCache>
                <c:ptCount val="1"/>
                <c:pt idx="0">
                  <c:v>Total</c:v>
                </c:pt>
              </c:strCache>
            </c:strRef>
          </c:tx>
          <c:spPr>
            <a:solidFill>
              <a:schemeClr val="accent1"/>
            </a:solidFill>
            <a:ln>
              <a:noFill/>
            </a:ln>
            <a:effectLst/>
          </c:spPr>
          <c:invertIfNegative val="0"/>
          <c:cat>
            <c:strRef>
              <c:f>Hoja6!$A$5:$A$24</c:f>
              <c:strCache>
                <c:ptCount val="19"/>
                <c:pt idx="0">
                  <c:v> KENNEDY</c:v>
                </c:pt>
                <c:pt idx="1">
                  <c:v>A. NARIÑO</c:v>
                </c:pt>
                <c:pt idx="2">
                  <c:v>BARRIOS UNIDOS</c:v>
                </c:pt>
                <c:pt idx="3">
                  <c:v>BOSA</c:v>
                </c:pt>
                <c:pt idx="4">
                  <c:v>CIUDAD BOLIVAR</c:v>
                </c:pt>
                <c:pt idx="5">
                  <c:v>ENGATIVA</c:v>
                </c:pt>
                <c:pt idx="6">
                  <c:v>FONTIBON</c:v>
                </c:pt>
                <c:pt idx="7">
                  <c:v>KENNEDY</c:v>
                </c:pt>
                <c:pt idx="8">
                  <c:v>LOS MARTIRES</c:v>
                </c:pt>
                <c:pt idx="9">
                  <c:v>PUENTE ARANDA</c:v>
                </c:pt>
                <c:pt idx="10">
                  <c:v>RAFAEL URIBE U</c:v>
                </c:pt>
                <c:pt idx="11">
                  <c:v>SAN CRISTOBAL</c:v>
                </c:pt>
                <c:pt idx="12">
                  <c:v>SANTA FE</c:v>
                </c:pt>
                <c:pt idx="13">
                  <c:v>SUBA</c:v>
                </c:pt>
                <c:pt idx="14">
                  <c:v>SUMAPAZ</c:v>
                </c:pt>
                <c:pt idx="15">
                  <c:v>TEUSAQUILLO</c:v>
                </c:pt>
                <c:pt idx="16">
                  <c:v>TUNJUELITO</c:v>
                </c:pt>
                <c:pt idx="17">
                  <c:v>USAQUEN</c:v>
                </c:pt>
                <c:pt idx="18">
                  <c:v>USME</c:v>
                </c:pt>
              </c:strCache>
            </c:strRef>
          </c:cat>
          <c:val>
            <c:numRef>
              <c:f>Hoja6!$B$5:$B$24</c:f>
              <c:numCache>
                <c:formatCode>General</c:formatCode>
                <c:ptCount val="19"/>
                <c:pt idx="0">
                  <c:v>3</c:v>
                </c:pt>
                <c:pt idx="1">
                  <c:v>1</c:v>
                </c:pt>
                <c:pt idx="2">
                  <c:v>17</c:v>
                </c:pt>
                <c:pt idx="3">
                  <c:v>9</c:v>
                </c:pt>
                <c:pt idx="4">
                  <c:v>10</c:v>
                </c:pt>
                <c:pt idx="5">
                  <c:v>30</c:v>
                </c:pt>
                <c:pt idx="6">
                  <c:v>25</c:v>
                </c:pt>
                <c:pt idx="7">
                  <c:v>27</c:v>
                </c:pt>
                <c:pt idx="8">
                  <c:v>3</c:v>
                </c:pt>
                <c:pt idx="9">
                  <c:v>15</c:v>
                </c:pt>
                <c:pt idx="10">
                  <c:v>6</c:v>
                </c:pt>
                <c:pt idx="11">
                  <c:v>11</c:v>
                </c:pt>
                <c:pt idx="12">
                  <c:v>1</c:v>
                </c:pt>
                <c:pt idx="13">
                  <c:v>27</c:v>
                </c:pt>
                <c:pt idx="14">
                  <c:v>1</c:v>
                </c:pt>
                <c:pt idx="15">
                  <c:v>4</c:v>
                </c:pt>
                <c:pt idx="16">
                  <c:v>12</c:v>
                </c:pt>
                <c:pt idx="17">
                  <c:v>12</c:v>
                </c:pt>
                <c:pt idx="18">
                  <c:v>7</c:v>
                </c:pt>
              </c:numCache>
            </c:numRef>
          </c:val>
          <c:extLst xmlns:c16r2="http://schemas.microsoft.com/office/drawing/2015/06/chart">
            <c:ext xmlns:c16="http://schemas.microsoft.com/office/drawing/2014/chart" uri="{C3380CC4-5D6E-409C-BE32-E72D297353CC}">
              <c16:uniqueId val="{00000000-04BC-40D1-94F4-5D24F0214CA8}"/>
            </c:ext>
          </c:extLst>
        </c:ser>
        <c:dLbls>
          <c:showLegendKey val="0"/>
          <c:showVal val="0"/>
          <c:showCatName val="0"/>
          <c:showSerName val="0"/>
          <c:showPercent val="0"/>
          <c:showBubbleSize val="0"/>
        </c:dLbls>
        <c:gapWidth val="219"/>
        <c:overlap val="-27"/>
        <c:axId val="306921400"/>
        <c:axId val="340814584"/>
      </c:barChart>
      <c:catAx>
        <c:axId val="30692140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s-CO"/>
          </a:p>
        </c:txPr>
        <c:crossAx val="340814584"/>
        <c:crosses val="autoZero"/>
        <c:auto val="1"/>
        <c:lblAlgn val="ctr"/>
        <c:lblOffset val="100"/>
        <c:noMultiLvlLbl val="0"/>
      </c:catAx>
      <c:valAx>
        <c:axId val="34081458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306921400"/>
        <c:crosses val="autoZero"/>
        <c:crossBetween val="between"/>
      </c:valAx>
      <c:spPr>
        <a:noFill/>
        <a:ln>
          <a:noFill/>
        </a:ln>
        <a:effectLst/>
      </c:spPr>
    </c:plotArea>
    <c:legend>
      <c:legendPos val="r"/>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legend>
    <c:plotVisOnly val="1"/>
    <c:dispBlanksAs val="gap"/>
    <c:showDLblsOverMax val="0"/>
  </c:chart>
  <c:spPr>
    <a:noFill/>
    <a:ln>
      <a:noFill/>
    </a:ln>
    <a:effectLst/>
  </c:spPr>
  <c:txPr>
    <a:bodyPr/>
    <a:lstStyle/>
    <a:p>
      <a:pPr>
        <a:defRPr/>
      </a:pPr>
      <a:endParaRPr lang="es-CO"/>
    </a:p>
  </c:txPr>
  <c:externalData r:id="rId3">
    <c:autoUpdate val="0"/>
  </c:externalData>
  <c:extLst xmlns:c16r2="http://schemas.microsoft.com/office/drawing/2015/06/chart">
    <c:ext xmlns:c16="http://schemas.microsoft.com/office/drawing/2014/chart" uri="{E28EC0CA-F0BB-4C9C-879D-F8772B89E7AC}">
      <c16:pivotOptions16>
        <c16:showExpandCollapseFieldButtons val="1"/>
      </c16:pivotOptions16>
    </c:ext>
    <c:ext xmlns:c14="http://schemas.microsoft.com/office/drawing/2007/8/2/chart" uri="{781A3756-C4B2-4CAC-9D66-4F8BD8637D16}">
      <c14:pivotOptions>
        <c14:dropZoneFilter val="1"/>
        <c14:dropZoneCategories val="1"/>
        <c14:dropZoneData val="1"/>
        <c14:dropZoneSeries val="1"/>
        <c14:dropZonesVisible val="1"/>
      </c14:pivotOptions>
    </c:ext>
  </c:extLst>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pivotSource>
    <c:name>[LISTA ESC. AVALADAS 2013.ods]Hoja2!TablaDinámica5</c:name>
    <c:fmtId val="-1"/>
  </c:pivotSource>
  <c:chart>
    <c:title>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CO"/>
        </a:p>
      </c:txPr>
    </c:title>
    <c:autoTitleDeleted val="0"/>
    <c:pivotFmts>
      <c:pivotFmt>
        <c:idx val="0"/>
        <c:spPr>
          <a:solidFill>
            <a:schemeClr val="accent1"/>
          </a:solidFill>
          <a:ln>
            <a:noFill/>
          </a:ln>
          <a:effectLst/>
        </c:spPr>
        <c:marker>
          <c:symbol val="none"/>
        </c:marker>
      </c:pivotFmt>
      <c:pivotFmt>
        <c:idx val="1"/>
        <c:spPr>
          <a:solidFill>
            <a:schemeClr val="accent1"/>
          </a:solidFill>
          <a:ln>
            <a:noFill/>
          </a:ln>
          <a:effectLst/>
        </c:spPr>
        <c:marker>
          <c:symbol val="none"/>
        </c:marker>
      </c:pivotFmt>
      <c:pivotFmt>
        <c:idx val="2"/>
        <c:spPr>
          <a:solidFill>
            <a:schemeClr val="accent1"/>
          </a:solidFill>
          <a:ln>
            <a:noFill/>
          </a:ln>
          <a:effectLst/>
        </c:spPr>
        <c:marker>
          <c:symbol val="none"/>
        </c:marker>
      </c:pivotFmt>
    </c:pivotFmts>
    <c:plotArea>
      <c:layout/>
      <c:barChart>
        <c:barDir val="col"/>
        <c:grouping val="clustered"/>
        <c:varyColors val="0"/>
        <c:ser>
          <c:idx val="0"/>
          <c:order val="0"/>
          <c:tx>
            <c:strRef>
              <c:f>Hoja2!$B$3</c:f>
              <c:strCache>
                <c:ptCount val="1"/>
                <c:pt idx="0">
                  <c:v>Total</c:v>
                </c:pt>
              </c:strCache>
            </c:strRef>
          </c:tx>
          <c:spPr>
            <a:solidFill>
              <a:schemeClr val="accent2">
                <a:lumMod val="75000"/>
              </a:schemeClr>
            </a:solidFill>
            <a:ln>
              <a:noFill/>
            </a:ln>
            <a:effectLst/>
          </c:spPr>
          <c:invertIfNegative val="0"/>
          <c:cat>
            <c:strRef>
              <c:f>Hoja2!$A$4:$A$24</c:f>
              <c:strCache>
                <c:ptCount val="20"/>
                <c:pt idx="0">
                  <c:v> KENNEDY</c:v>
                </c:pt>
                <c:pt idx="1">
                  <c:v>ANTONIO NARIÑO</c:v>
                </c:pt>
                <c:pt idx="2">
                  <c:v>BARRIOS UNIDOS</c:v>
                </c:pt>
                <c:pt idx="3">
                  <c:v>BOSA</c:v>
                </c:pt>
                <c:pt idx="4">
                  <c:v>CHAPINERO</c:v>
                </c:pt>
                <c:pt idx="5">
                  <c:v>CIUDAD BOLIVAR</c:v>
                </c:pt>
                <c:pt idx="6">
                  <c:v>ENGATIVA</c:v>
                </c:pt>
                <c:pt idx="7">
                  <c:v>FONTIBON</c:v>
                </c:pt>
                <c:pt idx="8">
                  <c:v>KENNEDY</c:v>
                </c:pt>
                <c:pt idx="9">
                  <c:v>LOS MARTIRES</c:v>
                </c:pt>
                <c:pt idx="10">
                  <c:v>PUENTE ARANDA</c:v>
                </c:pt>
                <c:pt idx="11">
                  <c:v>RAFAEL URIBE</c:v>
                </c:pt>
                <c:pt idx="12">
                  <c:v>SAN CRISTOBAL</c:v>
                </c:pt>
                <c:pt idx="13">
                  <c:v>SANTA FE</c:v>
                </c:pt>
                <c:pt idx="14">
                  <c:v>SUBA</c:v>
                </c:pt>
                <c:pt idx="15">
                  <c:v>TEUSAQUILLO</c:v>
                </c:pt>
                <c:pt idx="16">
                  <c:v>TUNJUELITO</c:v>
                </c:pt>
                <c:pt idx="17">
                  <c:v>USAQUEN</c:v>
                </c:pt>
                <c:pt idx="18">
                  <c:v>USME</c:v>
                </c:pt>
                <c:pt idx="19">
                  <c:v>(en blanco)</c:v>
                </c:pt>
              </c:strCache>
            </c:strRef>
          </c:cat>
          <c:val>
            <c:numRef>
              <c:f>Hoja2!$B$4:$B$24</c:f>
              <c:numCache>
                <c:formatCode>General</c:formatCode>
                <c:ptCount val="20"/>
                <c:pt idx="0">
                  <c:v>2</c:v>
                </c:pt>
                <c:pt idx="1">
                  <c:v>1</c:v>
                </c:pt>
                <c:pt idx="2">
                  <c:v>22</c:v>
                </c:pt>
                <c:pt idx="3">
                  <c:v>12</c:v>
                </c:pt>
                <c:pt idx="4">
                  <c:v>1</c:v>
                </c:pt>
                <c:pt idx="5">
                  <c:v>14</c:v>
                </c:pt>
                <c:pt idx="6">
                  <c:v>43</c:v>
                </c:pt>
                <c:pt idx="7">
                  <c:v>30</c:v>
                </c:pt>
                <c:pt idx="8">
                  <c:v>36</c:v>
                </c:pt>
                <c:pt idx="9">
                  <c:v>3</c:v>
                </c:pt>
                <c:pt idx="10">
                  <c:v>16</c:v>
                </c:pt>
                <c:pt idx="11">
                  <c:v>11</c:v>
                </c:pt>
                <c:pt idx="12">
                  <c:v>12</c:v>
                </c:pt>
                <c:pt idx="13">
                  <c:v>2</c:v>
                </c:pt>
                <c:pt idx="14">
                  <c:v>38</c:v>
                </c:pt>
                <c:pt idx="15">
                  <c:v>3</c:v>
                </c:pt>
                <c:pt idx="16">
                  <c:v>18</c:v>
                </c:pt>
                <c:pt idx="17">
                  <c:v>13</c:v>
                </c:pt>
                <c:pt idx="18">
                  <c:v>9</c:v>
                </c:pt>
              </c:numCache>
            </c:numRef>
          </c:val>
          <c:extLst xmlns:c16r2="http://schemas.microsoft.com/office/drawing/2015/06/chart">
            <c:ext xmlns:c16="http://schemas.microsoft.com/office/drawing/2014/chart" uri="{C3380CC4-5D6E-409C-BE32-E72D297353CC}">
              <c16:uniqueId val="{00000000-9902-419E-A9DC-147B792BB02E}"/>
            </c:ext>
          </c:extLst>
        </c:ser>
        <c:dLbls>
          <c:showLegendKey val="0"/>
          <c:showVal val="0"/>
          <c:showCatName val="0"/>
          <c:showSerName val="0"/>
          <c:showPercent val="0"/>
          <c:showBubbleSize val="0"/>
        </c:dLbls>
        <c:gapWidth val="219"/>
        <c:overlap val="-27"/>
        <c:axId val="341111264"/>
        <c:axId val="309680792"/>
      </c:barChart>
      <c:catAx>
        <c:axId val="3411112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CO"/>
          </a:p>
        </c:txPr>
        <c:crossAx val="309680792"/>
        <c:crosses val="autoZero"/>
        <c:auto val="1"/>
        <c:lblAlgn val="ctr"/>
        <c:lblOffset val="100"/>
        <c:noMultiLvlLbl val="0"/>
      </c:catAx>
      <c:valAx>
        <c:axId val="30968079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341111264"/>
        <c:crosses val="autoZero"/>
        <c:crossBetween val="between"/>
      </c:valAx>
      <c:spPr>
        <a:noFill/>
        <a:ln>
          <a:noFill/>
        </a:ln>
        <a:effectLst/>
      </c:spPr>
    </c:plotArea>
    <c:legend>
      <c:legendPos val="r"/>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legend>
    <c:plotVisOnly val="1"/>
    <c:dispBlanksAs val="gap"/>
    <c:showDLblsOverMax val="0"/>
  </c:chart>
  <c:spPr>
    <a:noFill/>
    <a:ln>
      <a:noFill/>
    </a:ln>
    <a:effectLst/>
  </c:spPr>
  <c:txPr>
    <a:bodyPr/>
    <a:lstStyle/>
    <a:p>
      <a:pPr>
        <a:defRPr/>
      </a:pPr>
      <a:endParaRPr lang="es-CO"/>
    </a:p>
  </c:txPr>
  <c:externalData r:id="rId3">
    <c:autoUpdate val="0"/>
  </c:externalData>
  <c:extLst xmlns:c16r2="http://schemas.microsoft.com/office/drawing/2015/06/chart">
    <c:ext xmlns:c16="http://schemas.microsoft.com/office/drawing/2014/chart" uri="{E28EC0CA-F0BB-4C9C-879D-F8772B89E7AC}">
      <c16:pivotOptions16>
        <c16:showExpandCollapseFieldButtons val="1"/>
      </c16:pivotOptions16>
    </c:ext>
    <c:ext xmlns:c14="http://schemas.microsoft.com/office/drawing/2007/8/2/chart" uri="{781A3756-C4B2-4CAC-9D66-4F8BD8637D16}">
      <c14:pivotOptions>
        <c14:dropZoneFilter val="1"/>
        <c14:dropZoneCategories val="1"/>
        <c14:dropZoneData val="1"/>
        <c14:dropZoneSeries val="1"/>
        <c14:dropZonesVisible val="1"/>
      </c14:pivotOptions>
    </c:ext>
  </c:extLst>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CO"/>
        </a:p>
      </c:txPr>
    </c:title>
    <c:autoTitleDeleted val="0"/>
    <c:plotArea>
      <c:layout/>
      <c:barChart>
        <c:barDir val="col"/>
        <c:grouping val="clustered"/>
        <c:varyColors val="0"/>
        <c:ser>
          <c:idx val="0"/>
          <c:order val="0"/>
          <c:tx>
            <c:strRef>
              <c:f>'[LISTA 2014 AVALADAS.ods]DEPORTES_X_LOCALIDAD'!$M$4</c:f>
              <c:strCache>
                <c:ptCount val="1"/>
                <c:pt idx="0">
                  <c:v>GOLF</c:v>
                </c:pt>
              </c:strCache>
            </c:strRef>
          </c:tx>
          <c:spPr>
            <a:solidFill>
              <a:schemeClr val="accent1"/>
            </a:solidFill>
            <a:ln>
              <a:noFill/>
            </a:ln>
            <a:effectLst/>
          </c:spPr>
          <c:invertIfNegative val="0"/>
          <c:cat>
            <c:multiLvlStrRef>
              <c:f>'[LISTA 2014 AVALADAS.ods]DEPORTES_X_LOCALIDAD'!$B$5:$L$22</c:f>
              <c:multiLvlStrCache>
                <c:ptCount val="18"/>
                <c:lvl>
                  <c:pt idx="0">
                    <c:v>USAQUEN</c:v>
                  </c:pt>
                  <c:pt idx="1">
                    <c:v>CHAPINERO</c:v>
                  </c:pt>
                  <c:pt idx="2">
                    <c:v>SANTA FE</c:v>
                  </c:pt>
                  <c:pt idx="3">
                    <c:v>SAN CRISTOBAL</c:v>
                  </c:pt>
                  <c:pt idx="4">
                    <c:v>USME</c:v>
                  </c:pt>
                  <c:pt idx="5">
                    <c:v>TUNJUELITO</c:v>
                  </c:pt>
                  <c:pt idx="6">
                    <c:v>BOSA</c:v>
                  </c:pt>
                  <c:pt idx="7">
                    <c:v>KENNEDY</c:v>
                  </c:pt>
                  <c:pt idx="8">
                    <c:v>FONTIBON</c:v>
                  </c:pt>
                  <c:pt idx="9">
                    <c:v>ENGATIVA</c:v>
                  </c:pt>
                  <c:pt idx="10">
                    <c:v>SUBA</c:v>
                  </c:pt>
                  <c:pt idx="11">
                    <c:v>BARRIOS UNIDOS</c:v>
                  </c:pt>
                  <c:pt idx="12">
                    <c:v>TEUSAQUILLO</c:v>
                  </c:pt>
                  <c:pt idx="13">
                    <c:v>MARTIRES</c:v>
                  </c:pt>
                  <c:pt idx="14">
                    <c:v>ANTONIO NARIÑO</c:v>
                  </c:pt>
                  <c:pt idx="15">
                    <c:v>PUENTE ARANDA</c:v>
                  </c:pt>
                  <c:pt idx="16">
                    <c:v>RAFAELURIBE URIBE</c:v>
                  </c:pt>
                  <c:pt idx="17">
                    <c:v>CIUDAD BOLIVAR</c:v>
                  </c:pt>
                </c:lvl>
                <c:lvl>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18</c:v>
                  </c:pt>
                  <c:pt idx="17">
                    <c:v>19</c:v>
                  </c:pt>
                </c:lvl>
              </c:multiLvlStrCache>
            </c:multiLvlStrRef>
          </c:cat>
          <c:val>
            <c:numRef>
              <c:f>'[LISTA 2014 AVALADAS.ods]DEPORTES_X_LOCALIDAD'!$M$5:$M$22</c:f>
            </c:numRef>
          </c:val>
          <c:extLst xmlns:c16r2="http://schemas.microsoft.com/office/drawing/2015/06/chart">
            <c:ext xmlns:c16="http://schemas.microsoft.com/office/drawing/2014/chart" uri="{C3380CC4-5D6E-409C-BE32-E72D297353CC}">
              <c16:uniqueId val="{00000000-B241-4F1D-B85F-2D86AA8F4327}"/>
            </c:ext>
          </c:extLst>
        </c:ser>
        <c:ser>
          <c:idx val="1"/>
          <c:order val="1"/>
          <c:tx>
            <c:strRef>
              <c:f>'[LISTA 2014 AVALADAS.ods]DEPORTES_X_LOCALIDAD'!$N$4</c:f>
              <c:strCache>
                <c:ptCount val="1"/>
                <c:pt idx="0">
                  <c:v>FUTBOL SALA</c:v>
                </c:pt>
              </c:strCache>
            </c:strRef>
          </c:tx>
          <c:spPr>
            <a:solidFill>
              <a:schemeClr val="accent2"/>
            </a:solidFill>
            <a:ln>
              <a:noFill/>
            </a:ln>
            <a:effectLst/>
          </c:spPr>
          <c:invertIfNegative val="0"/>
          <c:cat>
            <c:multiLvlStrRef>
              <c:f>'[LISTA 2014 AVALADAS.ods]DEPORTES_X_LOCALIDAD'!$B$5:$L$22</c:f>
              <c:multiLvlStrCache>
                <c:ptCount val="18"/>
                <c:lvl>
                  <c:pt idx="0">
                    <c:v>USAQUEN</c:v>
                  </c:pt>
                  <c:pt idx="1">
                    <c:v>CHAPINERO</c:v>
                  </c:pt>
                  <c:pt idx="2">
                    <c:v>SANTA FE</c:v>
                  </c:pt>
                  <c:pt idx="3">
                    <c:v>SAN CRISTOBAL</c:v>
                  </c:pt>
                  <c:pt idx="4">
                    <c:v>USME</c:v>
                  </c:pt>
                  <c:pt idx="5">
                    <c:v>TUNJUELITO</c:v>
                  </c:pt>
                  <c:pt idx="6">
                    <c:v>BOSA</c:v>
                  </c:pt>
                  <c:pt idx="7">
                    <c:v>KENNEDY</c:v>
                  </c:pt>
                  <c:pt idx="8">
                    <c:v>FONTIBON</c:v>
                  </c:pt>
                  <c:pt idx="9">
                    <c:v>ENGATIVA</c:v>
                  </c:pt>
                  <c:pt idx="10">
                    <c:v>SUBA</c:v>
                  </c:pt>
                  <c:pt idx="11">
                    <c:v>BARRIOS UNIDOS</c:v>
                  </c:pt>
                  <c:pt idx="12">
                    <c:v>TEUSAQUILLO</c:v>
                  </c:pt>
                  <c:pt idx="13">
                    <c:v>MARTIRES</c:v>
                  </c:pt>
                  <c:pt idx="14">
                    <c:v>ANTONIO NARIÑO</c:v>
                  </c:pt>
                  <c:pt idx="15">
                    <c:v>PUENTE ARANDA</c:v>
                  </c:pt>
                  <c:pt idx="16">
                    <c:v>RAFAELURIBE URIBE</c:v>
                  </c:pt>
                  <c:pt idx="17">
                    <c:v>CIUDAD BOLIVAR</c:v>
                  </c:pt>
                </c:lvl>
                <c:lvl>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18</c:v>
                  </c:pt>
                  <c:pt idx="17">
                    <c:v>19</c:v>
                  </c:pt>
                </c:lvl>
              </c:multiLvlStrCache>
            </c:multiLvlStrRef>
          </c:cat>
          <c:val>
            <c:numRef>
              <c:f>'[LISTA 2014 AVALADAS.ods]DEPORTES_X_LOCALIDAD'!$N$5:$N$22</c:f>
            </c:numRef>
          </c:val>
          <c:extLst xmlns:c16r2="http://schemas.microsoft.com/office/drawing/2015/06/chart">
            <c:ext xmlns:c16="http://schemas.microsoft.com/office/drawing/2014/chart" uri="{C3380CC4-5D6E-409C-BE32-E72D297353CC}">
              <c16:uniqueId val="{00000001-B241-4F1D-B85F-2D86AA8F4327}"/>
            </c:ext>
          </c:extLst>
        </c:ser>
        <c:ser>
          <c:idx val="2"/>
          <c:order val="2"/>
          <c:tx>
            <c:strRef>
              <c:f>'[LISTA 2014 AVALADAS.ods]DEPORTES_X_LOCALIDAD'!$O$4</c:f>
              <c:strCache>
                <c:ptCount val="1"/>
                <c:pt idx="0">
                  <c:v>BALONCESTO</c:v>
                </c:pt>
              </c:strCache>
            </c:strRef>
          </c:tx>
          <c:spPr>
            <a:solidFill>
              <a:schemeClr val="accent3"/>
            </a:solidFill>
            <a:ln>
              <a:noFill/>
            </a:ln>
            <a:effectLst/>
          </c:spPr>
          <c:invertIfNegative val="0"/>
          <c:cat>
            <c:multiLvlStrRef>
              <c:f>'[LISTA 2014 AVALADAS.ods]DEPORTES_X_LOCALIDAD'!$B$5:$L$22</c:f>
              <c:multiLvlStrCache>
                <c:ptCount val="18"/>
                <c:lvl>
                  <c:pt idx="0">
                    <c:v>USAQUEN</c:v>
                  </c:pt>
                  <c:pt idx="1">
                    <c:v>CHAPINERO</c:v>
                  </c:pt>
                  <c:pt idx="2">
                    <c:v>SANTA FE</c:v>
                  </c:pt>
                  <c:pt idx="3">
                    <c:v>SAN CRISTOBAL</c:v>
                  </c:pt>
                  <c:pt idx="4">
                    <c:v>USME</c:v>
                  </c:pt>
                  <c:pt idx="5">
                    <c:v>TUNJUELITO</c:v>
                  </c:pt>
                  <c:pt idx="6">
                    <c:v>BOSA</c:v>
                  </c:pt>
                  <c:pt idx="7">
                    <c:v>KENNEDY</c:v>
                  </c:pt>
                  <c:pt idx="8">
                    <c:v>FONTIBON</c:v>
                  </c:pt>
                  <c:pt idx="9">
                    <c:v>ENGATIVA</c:v>
                  </c:pt>
                  <c:pt idx="10">
                    <c:v>SUBA</c:v>
                  </c:pt>
                  <c:pt idx="11">
                    <c:v>BARRIOS UNIDOS</c:v>
                  </c:pt>
                  <c:pt idx="12">
                    <c:v>TEUSAQUILLO</c:v>
                  </c:pt>
                  <c:pt idx="13">
                    <c:v>MARTIRES</c:v>
                  </c:pt>
                  <c:pt idx="14">
                    <c:v>ANTONIO NARIÑO</c:v>
                  </c:pt>
                  <c:pt idx="15">
                    <c:v>PUENTE ARANDA</c:v>
                  </c:pt>
                  <c:pt idx="16">
                    <c:v>RAFAELURIBE URIBE</c:v>
                  </c:pt>
                  <c:pt idx="17">
                    <c:v>CIUDAD BOLIVAR</c:v>
                  </c:pt>
                </c:lvl>
                <c:lvl>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18</c:v>
                  </c:pt>
                  <c:pt idx="17">
                    <c:v>19</c:v>
                  </c:pt>
                </c:lvl>
              </c:multiLvlStrCache>
            </c:multiLvlStrRef>
          </c:cat>
          <c:val>
            <c:numRef>
              <c:f>'[LISTA 2014 AVALADAS.ods]DEPORTES_X_LOCALIDAD'!$O$5:$O$22</c:f>
            </c:numRef>
          </c:val>
          <c:extLst xmlns:c16r2="http://schemas.microsoft.com/office/drawing/2015/06/chart">
            <c:ext xmlns:c16="http://schemas.microsoft.com/office/drawing/2014/chart" uri="{C3380CC4-5D6E-409C-BE32-E72D297353CC}">
              <c16:uniqueId val="{00000002-B241-4F1D-B85F-2D86AA8F4327}"/>
            </c:ext>
          </c:extLst>
        </c:ser>
        <c:ser>
          <c:idx val="3"/>
          <c:order val="3"/>
          <c:tx>
            <c:strRef>
              <c:f>'[LISTA 2014 AVALADAS.ods]DEPORTES_X_LOCALIDAD'!$P$4</c:f>
              <c:strCache>
                <c:ptCount val="1"/>
                <c:pt idx="0">
                  <c:v>GIMNASIA</c:v>
                </c:pt>
              </c:strCache>
            </c:strRef>
          </c:tx>
          <c:spPr>
            <a:solidFill>
              <a:schemeClr val="accent4"/>
            </a:solidFill>
            <a:ln>
              <a:noFill/>
            </a:ln>
            <a:effectLst/>
          </c:spPr>
          <c:invertIfNegative val="0"/>
          <c:cat>
            <c:multiLvlStrRef>
              <c:f>'[LISTA 2014 AVALADAS.ods]DEPORTES_X_LOCALIDAD'!$B$5:$L$22</c:f>
              <c:multiLvlStrCache>
                <c:ptCount val="18"/>
                <c:lvl>
                  <c:pt idx="0">
                    <c:v>USAQUEN</c:v>
                  </c:pt>
                  <c:pt idx="1">
                    <c:v>CHAPINERO</c:v>
                  </c:pt>
                  <c:pt idx="2">
                    <c:v>SANTA FE</c:v>
                  </c:pt>
                  <c:pt idx="3">
                    <c:v>SAN CRISTOBAL</c:v>
                  </c:pt>
                  <c:pt idx="4">
                    <c:v>USME</c:v>
                  </c:pt>
                  <c:pt idx="5">
                    <c:v>TUNJUELITO</c:v>
                  </c:pt>
                  <c:pt idx="6">
                    <c:v>BOSA</c:v>
                  </c:pt>
                  <c:pt idx="7">
                    <c:v>KENNEDY</c:v>
                  </c:pt>
                  <c:pt idx="8">
                    <c:v>FONTIBON</c:v>
                  </c:pt>
                  <c:pt idx="9">
                    <c:v>ENGATIVA</c:v>
                  </c:pt>
                  <c:pt idx="10">
                    <c:v>SUBA</c:v>
                  </c:pt>
                  <c:pt idx="11">
                    <c:v>BARRIOS UNIDOS</c:v>
                  </c:pt>
                  <c:pt idx="12">
                    <c:v>TEUSAQUILLO</c:v>
                  </c:pt>
                  <c:pt idx="13">
                    <c:v>MARTIRES</c:v>
                  </c:pt>
                  <c:pt idx="14">
                    <c:v>ANTONIO NARIÑO</c:v>
                  </c:pt>
                  <c:pt idx="15">
                    <c:v>PUENTE ARANDA</c:v>
                  </c:pt>
                  <c:pt idx="16">
                    <c:v>RAFAELURIBE URIBE</c:v>
                  </c:pt>
                  <c:pt idx="17">
                    <c:v>CIUDAD BOLIVAR</c:v>
                  </c:pt>
                </c:lvl>
                <c:lvl>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18</c:v>
                  </c:pt>
                  <c:pt idx="17">
                    <c:v>19</c:v>
                  </c:pt>
                </c:lvl>
              </c:multiLvlStrCache>
            </c:multiLvlStrRef>
          </c:cat>
          <c:val>
            <c:numRef>
              <c:f>'[LISTA 2014 AVALADAS.ods]DEPORTES_X_LOCALIDAD'!$P$5:$P$22</c:f>
            </c:numRef>
          </c:val>
          <c:extLst xmlns:c16r2="http://schemas.microsoft.com/office/drawing/2015/06/chart">
            <c:ext xmlns:c16="http://schemas.microsoft.com/office/drawing/2014/chart" uri="{C3380CC4-5D6E-409C-BE32-E72D297353CC}">
              <c16:uniqueId val="{00000003-B241-4F1D-B85F-2D86AA8F4327}"/>
            </c:ext>
          </c:extLst>
        </c:ser>
        <c:ser>
          <c:idx val="4"/>
          <c:order val="4"/>
          <c:tx>
            <c:strRef>
              <c:f>'[LISTA 2014 AVALADAS.ods]DEPORTES_X_LOCALIDAD'!$Q$4</c:f>
              <c:strCache>
                <c:ptCount val="1"/>
                <c:pt idx="0">
                  <c:v>HAPKIDO</c:v>
                </c:pt>
              </c:strCache>
            </c:strRef>
          </c:tx>
          <c:spPr>
            <a:solidFill>
              <a:schemeClr val="accent5"/>
            </a:solidFill>
            <a:ln>
              <a:noFill/>
            </a:ln>
            <a:effectLst/>
          </c:spPr>
          <c:invertIfNegative val="0"/>
          <c:cat>
            <c:multiLvlStrRef>
              <c:f>'[LISTA 2014 AVALADAS.ods]DEPORTES_X_LOCALIDAD'!$B$5:$L$22</c:f>
              <c:multiLvlStrCache>
                <c:ptCount val="18"/>
                <c:lvl>
                  <c:pt idx="0">
                    <c:v>USAQUEN</c:v>
                  </c:pt>
                  <c:pt idx="1">
                    <c:v>CHAPINERO</c:v>
                  </c:pt>
                  <c:pt idx="2">
                    <c:v>SANTA FE</c:v>
                  </c:pt>
                  <c:pt idx="3">
                    <c:v>SAN CRISTOBAL</c:v>
                  </c:pt>
                  <c:pt idx="4">
                    <c:v>USME</c:v>
                  </c:pt>
                  <c:pt idx="5">
                    <c:v>TUNJUELITO</c:v>
                  </c:pt>
                  <c:pt idx="6">
                    <c:v>BOSA</c:v>
                  </c:pt>
                  <c:pt idx="7">
                    <c:v>KENNEDY</c:v>
                  </c:pt>
                  <c:pt idx="8">
                    <c:v>FONTIBON</c:v>
                  </c:pt>
                  <c:pt idx="9">
                    <c:v>ENGATIVA</c:v>
                  </c:pt>
                  <c:pt idx="10">
                    <c:v>SUBA</c:v>
                  </c:pt>
                  <c:pt idx="11">
                    <c:v>BARRIOS UNIDOS</c:v>
                  </c:pt>
                  <c:pt idx="12">
                    <c:v>TEUSAQUILLO</c:v>
                  </c:pt>
                  <c:pt idx="13">
                    <c:v>MARTIRES</c:v>
                  </c:pt>
                  <c:pt idx="14">
                    <c:v>ANTONIO NARIÑO</c:v>
                  </c:pt>
                  <c:pt idx="15">
                    <c:v>PUENTE ARANDA</c:v>
                  </c:pt>
                  <c:pt idx="16">
                    <c:v>RAFAELURIBE URIBE</c:v>
                  </c:pt>
                  <c:pt idx="17">
                    <c:v>CIUDAD BOLIVAR</c:v>
                  </c:pt>
                </c:lvl>
                <c:lvl>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18</c:v>
                  </c:pt>
                  <c:pt idx="17">
                    <c:v>19</c:v>
                  </c:pt>
                </c:lvl>
              </c:multiLvlStrCache>
            </c:multiLvlStrRef>
          </c:cat>
          <c:val>
            <c:numRef>
              <c:f>'[LISTA 2014 AVALADAS.ods]DEPORTES_X_LOCALIDAD'!$Q$5:$Q$22</c:f>
            </c:numRef>
          </c:val>
          <c:extLst xmlns:c16r2="http://schemas.microsoft.com/office/drawing/2015/06/chart">
            <c:ext xmlns:c16="http://schemas.microsoft.com/office/drawing/2014/chart" uri="{C3380CC4-5D6E-409C-BE32-E72D297353CC}">
              <c16:uniqueId val="{00000004-B241-4F1D-B85F-2D86AA8F4327}"/>
            </c:ext>
          </c:extLst>
        </c:ser>
        <c:ser>
          <c:idx val="5"/>
          <c:order val="5"/>
          <c:tx>
            <c:strRef>
              <c:f>'[LISTA 2014 AVALADAS.ods]DEPORTES_X_LOCALIDAD'!$R$4</c:f>
              <c:strCache>
                <c:ptCount val="1"/>
                <c:pt idx="0">
                  <c:v>TOTAL ESCUELAS</c:v>
                </c:pt>
              </c:strCache>
            </c:strRef>
          </c:tx>
          <c:spPr>
            <a:solidFill>
              <a:schemeClr val="accent6"/>
            </a:solidFill>
            <a:ln>
              <a:noFill/>
            </a:ln>
            <a:effectLst/>
          </c:spPr>
          <c:invertIfNegative val="0"/>
          <c:cat>
            <c:multiLvlStrRef>
              <c:f>'[LISTA 2014 AVALADAS.ods]DEPORTES_X_LOCALIDAD'!$B$5:$L$22</c:f>
              <c:multiLvlStrCache>
                <c:ptCount val="18"/>
                <c:lvl>
                  <c:pt idx="0">
                    <c:v>USAQUEN</c:v>
                  </c:pt>
                  <c:pt idx="1">
                    <c:v>CHAPINERO</c:v>
                  </c:pt>
                  <c:pt idx="2">
                    <c:v>SANTA FE</c:v>
                  </c:pt>
                  <c:pt idx="3">
                    <c:v>SAN CRISTOBAL</c:v>
                  </c:pt>
                  <c:pt idx="4">
                    <c:v>USME</c:v>
                  </c:pt>
                  <c:pt idx="5">
                    <c:v>TUNJUELITO</c:v>
                  </c:pt>
                  <c:pt idx="6">
                    <c:v>BOSA</c:v>
                  </c:pt>
                  <c:pt idx="7">
                    <c:v>KENNEDY</c:v>
                  </c:pt>
                  <c:pt idx="8">
                    <c:v>FONTIBON</c:v>
                  </c:pt>
                  <c:pt idx="9">
                    <c:v>ENGATIVA</c:v>
                  </c:pt>
                  <c:pt idx="10">
                    <c:v>SUBA</c:v>
                  </c:pt>
                  <c:pt idx="11">
                    <c:v>BARRIOS UNIDOS</c:v>
                  </c:pt>
                  <c:pt idx="12">
                    <c:v>TEUSAQUILLO</c:v>
                  </c:pt>
                  <c:pt idx="13">
                    <c:v>MARTIRES</c:v>
                  </c:pt>
                  <c:pt idx="14">
                    <c:v>ANTONIO NARIÑO</c:v>
                  </c:pt>
                  <c:pt idx="15">
                    <c:v>PUENTE ARANDA</c:v>
                  </c:pt>
                  <c:pt idx="16">
                    <c:v>RAFAELURIBE URIBE</c:v>
                  </c:pt>
                  <c:pt idx="17">
                    <c:v>CIUDAD BOLIVAR</c:v>
                  </c:pt>
                </c:lvl>
                <c:lvl>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18</c:v>
                  </c:pt>
                  <c:pt idx="17">
                    <c:v>19</c:v>
                  </c:pt>
                </c:lvl>
              </c:multiLvlStrCache>
            </c:multiLvlStrRef>
          </c:cat>
          <c:val>
            <c:numRef>
              <c:f>'[LISTA 2014 AVALADAS.ods]DEPORTES_X_LOCALIDAD'!$R$5:$R$22</c:f>
              <c:numCache>
                <c:formatCode>[$-240A]#</c:formatCode>
                <c:ptCount val="18"/>
                <c:pt idx="0">
                  <c:v>12</c:v>
                </c:pt>
                <c:pt idx="1">
                  <c:v>1</c:v>
                </c:pt>
                <c:pt idx="2">
                  <c:v>1</c:v>
                </c:pt>
                <c:pt idx="3">
                  <c:v>11</c:v>
                </c:pt>
                <c:pt idx="4">
                  <c:v>8</c:v>
                </c:pt>
                <c:pt idx="5">
                  <c:v>19</c:v>
                </c:pt>
                <c:pt idx="6">
                  <c:v>11</c:v>
                </c:pt>
                <c:pt idx="7">
                  <c:v>37</c:v>
                </c:pt>
                <c:pt idx="8">
                  <c:v>32</c:v>
                </c:pt>
                <c:pt idx="9">
                  <c:v>45</c:v>
                </c:pt>
                <c:pt idx="10">
                  <c:v>40</c:v>
                </c:pt>
                <c:pt idx="11">
                  <c:v>22</c:v>
                </c:pt>
                <c:pt idx="12">
                  <c:v>3</c:v>
                </c:pt>
                <c:pt idx="13">
                  <c:v>3</c:v>
                </c:pt>
                <c:pt idx="14">
                  <c:v>1</c:v>
                </c:pt>
                <c:pt idx="15">
                  <c:v>19</c:v>
                </c:pt>
                <c:pt idx="16">
                  <c:v>13</c:v>
                </c:pt>
                <c:pt idx="17">
                  <c:v>15</c:v>
                </c:pt>
              </c:numCache>
            </c:numRef>
          </c:val>
          <c:extLst xmlns:c16r2="http://schemas.microsoft.com/office/drawing/2015/06/chart">
            <c:ext xmlns:c16="http://schemas.microsoft.com/office/drawing/2014/chart" uri="{C3380CC4-5D6E-409C-BE32-E72D297353CC}">
              <c16:uniqueId val="{00000005-B241-4F1D-B85F-2D86AA8F4327}"/>
            </c:ext>
          </c:extLst>
        </c:ser>
        <c:dLbls>
          <c:showLegendKey val="0"/>
          <c:showVal val="0"/>
          <c:showCatName val="0"/>
          <c:showSerName val="0"/>
          <c:showPercent val="0"/>
          <c:showBubbleSize val="0"/>
        </c:dLbls>
        <c:gapWidth val="219"/>
        <c:overlap val="-27"/>
        <c:axId val="309681576"/>
        <c:axId val="343212240"/>
      </c:barChart>
      <c:catAx>
        <c:axId val="30968157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s-CO"/>
          </a:p>
        </c:txPr>
        <c:crossAx val="343212240"/>
        <c:crosses val="autoZero"/>
        <c:auto val="1"/>
        <c:lblAlgn val="ctr"/>
        <c:lblOffset val="100"/>
        <c:noMultiLvlLbl val="0"/>
      </c:catAx>
      <c:valAx>
        <c:axId val="343212240"/>
        <c:scaling>
          <c:orientation val="minMax"/>
        </c:scaling>
        <c:delete val="0"/>
        <c:axPos val="l"/>
        <c:majorGridlines>
          <c:spPr>
            <a:ln w="9525" cap="flat" cmpd="sng" algn="ctr">
              <a:solidFill>
                <a:schemeClr val="tx1">
                  <a:lumMod val="15000"/>
                  <a:lumOff val="85000"/>
                </a:schemeClr>
              </a:solidFill>
              <a:round/>
            </a:ln>
            <a:effectLst/>
          </c:spPr>
        </c:majorGridlines>
        <c:numFmt formatCode="[$-240A]#"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30968157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s-CO"/>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pivotSource>
    <c:name>[deportes x escuelas.xls]deportes x escuela!TablaDinámica1</c:name>
    <c:fmtId val="-1"/>
  </c:pivotSource>
  <c:chart>
    <c:title>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CO"/>
        </a:p>
      </c:txPr>
    </c:title>
    <c:autoTitleDeleted val="0"/>
    <c:pivotFmts>
      <c:pivotFmt>
        <c:idx val="0"/>
        <c:spPr>
          <a:solidFill>
            <a:schemeClr val="accent6"/>
          </a:solidFill>
          <a:ln>
            <a:noFill/>
          </a:ln>
          <a:effectLst/>
        </c:spPr>
        <c:marker>
          <c:symbol val="none"/>
        </c:marker>
      </c:pivotFmt>
      <c:pivotFmt>
        <c:idx val="1"/>
        <c:spPr>
          <a:solidFill>
            <a:schemeClr val="accent6"/>
          </a:solidFill>
          <a:ln>
            <a:noFill/>
          </a:ln>
          <a:effectLst/>
        </c:spPr>
        <c:marker>
          <c:symbol val="none"/>
        </c:marker>
      </c:pivotFmt>
      <c:pivotFmt>
        <c:idx val="2"/>
        <c:spPr>
          <a:solidFill>
            <a:schemeClr val="accent6"/>
          </a:solidFill>
          <a:ln>
            <a:noFill/>
          </a:ln>
          <a:effectLst/>
        </c:spPr>
        <c:marker>
          <c:symbol val="none"/>
        </c:marker>
      </c:pivotFmt>
    </c:pivotFmts>
    <c:plotArea>
      <c:layout>
        <c:manualLayout>
          <c:layoutTarget val="inner"/>
          <c:xMode val="edge"/>
          <c:yMode val="edge"/>
          <c:x val="5.4103912902137653E-2"/>
          <c:y val="7.077447743901473E-2"/>
          <c:w val="0.84840615803831798"/>
          <c:h val="0.46200005554938339"/>
        </c:manualLayout>
      </c:layout>
      <c:barChart>
        <c:barDir val="col"/>
        <c:grouping val="clustered"/>
        <c:varyColors val="0"/>
        <c:ser>
          <c:idx val="0"/>
          <c:order val="0"/>
          <c:tx>
            <c:strRef>
              <c:f>'deportes x escuela'!$B$1:$B$2</c:f>
              <c:strCache>
                <c:ptCount val="1"/>
                <c:pt idx="0">
                  <c:v>Total</c:v>
                </c:pt>
              </c:strCache>
            </c:strRef>
          </c:tx>
          <c:spPr>
            <a:solidFill>
              <a:schemeClr val="accent6"/>
            </a:solidFill>
            <a:ln>
              <a:noFill/>
            </a:ln>
            <a:effectLst/>
          </c:spPr>
          <c:invertIfNegative val="0"/>
          <c:cat>
            <c:strRef>
              <c:f>'deportes x escuela'!$A$3:$A$39</c:f>
              <c:strCache>
                <c:ptCount val="36"/>
                <c:pt idx="0">
                  <c:v>ATLETISMO, BALONCESTO, FUTBOL Y FUTBOL DE SALON</c:v>
                </c:pt>
                <c:pt idx="1">
                  <c:v>BALONCESTO</c:v>
                </c:pt>
                <c:pt idx="2">
                  <c:v>BALONMANO</c:v>
                </c:pt>
                <c:pt idx="3">
                  <c:v>BICICROSS</c:v>
                </c:pt>
                <c:pt idx="4">
                  <c:v>CICLISMO Y PATINAJE DE VELOCIDAD</c:v>
                </c:pt>
                <c:pt idx="5">
                  <c:v>CICLOMONTAÑISMO</c:v>
                </c:pt>
                <c:pt idx="6">
                  <c:v>FUTBOL</c:v>
                </c:pt>
                <c:pt idx="7">
                  <c:v>FUTBOL DE SALON</c:v>
                </c:pt>
                <c:pt idx="8">
                  <c:v>FUTBOL DE SALON Y PATINAJE DE VELOCIDAD</c:v>
                </c:pt>
                <c:pt idx="9">
                  <c:v>FUTBOL SALA</c:v>
                </c:pt>
                <c:pt idx="10">
                  <c:v>FUTBOL Y FUTBOL DE SALON</c:v>
                </c:pt>
                <c:pt idx="11">
                  <c:v>FUTBOL Y PATINAJE DE VELOCIDAD</c:v>
                </c:pt>
                <c:pt idx="12">
                  <c:v>FUTBOL Y TENIS</c:v>
                </c:pt>
                <c:pt idx="13">
                  <c:v>FUTBOL, ATLETISMO, BALONCESTO</c:v>
                </c:pt>
                <c:pt idx="14">
                  <c:v>FUTBOL, BALONCESTO, PATINAJE DE VELOCIDAD</c:v>
                </c:pt>
                <c:pt idx="15">
                  <c:v>FUTBOL, BALONCESTO, PATINAJE DE VELOCIDAD, NATACION, TENIS DE MESA, VOLEIBOL  </c:v>
                </c:pt>
                <c:pt idx="16">
                  <c:v>FUTBOL, FUTBOL DE SALON, NATACION, BALONCESTO Y TENIS DE CAMPO</c:v>
                </c:pt>
                <c:pt idx="17">
                  <c:v>FUTBOL, NATACION, PATINAJE DE VELOCIDAD, TENIS DE CAMPO Y TAEKWONDO</c:v>
                </c:pt>
                <c:pt idx="18">
                  <c:v>FUTBOL, TENIS DE CAMPO Y NATACIÓN</c:v>
                </c:pt>
                <c:pt idx="19">
                  <c:v>FUTBOL, TENIS DE CAMPO, PATINAJE DE VELOCIDAD, NATACION, KARATE DO Y BALONCESTO</c:v>
                </c:pt>
                <c:pt idx="20">
                  <c:v>GIMNASIA</c:v>
                </c:pt>
                <c:pt idx="21">
                  <c:v>GOLF</c:v>
                </c:pt>
                <c:pt idx="22">
                  <c:v>HAPKIDO</c:v>
                </c:pt>
                <c:pt idx="23">
                  <c:v>HOCKEY SOBRE PATINES</c:v>
                </c:pt>
                <c:pt idx="24">
                  <c:v>NATACION</c:v>
                </c:pt>
                <c:pt idx="25">
                  <c:v>NATACION Y PATINAJE DE VELOCIDAD</c:v>
                </c:pt>
                <c:pt idx="26">
                  <c:v>NATACION, PATINAJE DE VELOCIDAD  Y TENIS DE CAMPO</c:v>
                </c:pt>
                <c:pt idx="27">
                  <c:v>NATACIÓN, PATINAJE DE VELOCIDAD, MATROGIMNASIA, TENIS DE CAMPO</c:v>
                </c:pt>
                <c:pt idx="28">
                  <c:v>NATACIÓN, TENIS DE CAMPO Y PATINAJE DE VELOCIDAD</c:v>
                </c:pt>
                <c:pt idx="29">
                  <c:v>PATINAJE ARTISTICO</c:v>
                </c:pt>
                <c:pt idx="30">
                  <c:v>PATINAJE DE VELOCIDAD</c:v>
                </c:pt>
                <c:pt idx="31">
                  <c:v>PATINAJE DE VELOCIDAD, TENIS DE CAMPO, KARATE – DO Y VOLEIBOL PLAYA</c:v>
                </c:pt>
                <c:pt idx="32">
                  <c:v>SQUASH, KARATE – DO, FÚTBOL Y NATACIÓN</c:v>
                </c:pt>
                <c:pt idx="33">
                  <c:v>TAEKWONDO</c:v>
                </c:pt>
                <c:pt idx="34">
                  <c:v>TENIS DE CAMPO</c:v>
                </c:pt>
                <c:pt idx="35">
                  <c:v>(en blanco)</c:v>
                </c:pt>
              </c:strCache>
            </c:strRef>
          </c:cat>
          <c:val>
            <c:numRef>
              <c:f>'deportes x escuela'!$B$3:$B$39</c:f>
              <c:numCache>
                <c:formatCode>General</c:formatCode>
                <c:ptCount val="36"/>
                <c:pt idx="0">
                  <c:v>1</c:v>
                </c:pt>
                <c:pt idx="1">
                  <c:v>10</c:v>
                </c:pt>
                <c:pt idx="2">
                  <c:v>1</c:v>
                </c:pt>
                <c:pt idx="3">
                  <c:v>10</c:v>
                </c:pt>
                <c:pt idx="4">
                  <c:v>1</c:v>
                </c:pt>
                <c:pt idx="5">
                  <c:v>1</c:v>
                </c:pt>
                <c:pt idx="6">
                  <c:v>145</c:v>
                </c:pt>
                <c:pt idx="7">
                  <c:v>2</c:v>
                </c:pt>
                <c:pt idx="8">
                  <c:v>1</c:v>
                </c:pt>
                <c:pt idx="9">
                  <c:v>2</c:v>
                </c:pt>
                <c:pt idx="10">
                  <c:v>4</c:v>
                </c:pt>
                <c:pt idx="11">
                  <c:v>1</c:v>
                </c:pt>
                <c:pt idx="12">
                  <c:v>1</c:v>
                </c:pt>
                <c:pt idx="13">
                  <c:v>1</c:v>
                </c:pt>
                <c:pt idx="14">
                  <c:v>1</c:v>
                </c:pt>
                <c:pt idx="15">
                  <c:v>1</c:v>
                </c:pt>
                <c:pt idx="16">
                  <c:v>1</c:v>
                </c:pt>
                <c:pt idx="17">
                  <c:v>1</c:v>
                </c:pt>
                <c:pt idx="18">
                  <c:v>1</c:v>
                </c:pt>
                <c:pt idx="19">
                  <c:v>1</c:v>
                </c:pt>
                <c:pt idx="20">
                  <c:v>1</c:v>
                </c:pt>
                <c:pt idx="21">
                  <c:v>1</c:v>
                </c:pt>
                <c:pt idx="22">
                  <c:v>1</c:v>
                </c:pt>
                <c:pt idx="23">
                  <c:v>1</c:v>
                </c:pt>
                <c:pt idx="24">
                  <c:v>12</c:v>
                </c:pt>
                <c:pt idx="25">
                  <c:v>1</c:v>
                </c:pt>
                <c:pt idx="26">
                  <c:v>1</c:v>
                </c:pt>
                <c:pt idx="27">
                  <c:v>1</c:v>
                </c:pt>
                <c:pt idx="28">
                  <c:v>1</c:v>
                </c:pt>
                <c:pt idx="29">
                  <c:v>9</c:v>
                </c:pt>
                <c:pt idx="30">
                  <c:v>47</c:v>
                </c:pt>
                <c:pt idx="31">
                  <c:v>1</c:v>
                </c:pt>
                <c:pt idx="32">
                  <c:v>1</c:v>
                </c:pt>
                <c:pt idx="33">
                  <c:v>3</c:v>
                </c:pt>
                <c:pt idx="34">
                  <c:v>27</c:v>
                </c:pt>
                <c:pt idx="35">
                  <c:v>1</c:v>
                </c:pt>
              </c:numCache>
            </c:numRef>
          </c:val>
          <c:extLst xmlns:c16r2="http://schemas.microsoft.com/office/drawing/2015/06/chart">
            <c:ext xmlns:c16="http://schemas.microsoft.com/office/drawing/2014/chart" uri="{C3380CC4-5D6E-409C-BE32-E72D297353CC}">
              <c16:uniqueId val="{00000000-B48B-4F24-8455-FE1628CD00D6}"/>
            </c:ext>
          </c:extLst>
        </c:ser>
        <c:dLbls>
          <c:showLegendKey val="0"/>
          <c:showVal val="0"/>
          <c:showCatName val="0"/>
          <c:showSerName val="0"/>
          <c:showPercent val="0"/>
          <c:showBubbleSize val="0"/>
        </c:dLbls>
        <c:gapWidth val="219"/>
        <c:overlap val="-27"/>
        <c:axId val="343213024"/>
        <c:axId val="343213416"/>
      </c:barChart>
      <c:catAx>
        <c:axId val="3432130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prstDash val="solid"/>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s-CO"/>
          </a:p>
        </c:txPr>
        <c:crossAx val="343213416"/>
        <c:crosses val="autoZero"/>
        <c:auto val="0"/>
        <c:lblAlgn val="ctr"/>
        <c:lblOffset val="100"/>
        <c:noMultiLvlLbl val="0"/>
      </c:catAx>
      <c:valAx>
        <c:axId val="343213416"/>
        <c:scaling>
          <c:orientation val="minMax"/>
        </c:scaling>
        <c:delete val="0"/>
        <c:axPos val="l"/>
        <c:majorGridlines>
          <c:spPr>
            <a:ln w="9525" cap="flat" cmpd="sng" algn="ctr">
              <a:solidFill>
                <a:schemeClr val="tx1">
                  <a:lumMod val="15000"/>
                  <a:lumOff val="85000"/>
                </a:schemeClr>
              </a:solidFill>
              <a:prstDash val="solid"/>
              <a:round/>
            </a:ln>
            <a:effectLst/>
          </c:spPr>
        </c:majorGridlines>
        <c:numFmt formatCode="General" sourceLinked="1"/>
        <c:majorTickMark val="none"/>
        <c:minorTickMark val="none"/>
        <c:tickLblPos val="nextTo"/>
        <c:spPr>
          <a:noFill/>
          <a:ln w="6350" cap="flat" cmpd="sng" algn="ctr">
            <a:noFill/>
            <a:prstDash val="solid"/>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343213024"/>
        <c:crosses val="autoZero"/>
        <c:crossBetween val="between"/>
      </c:valAx>
      <c:spPr>
        <a:noFill/>
        <a:ln w="25400">
          <a:noFill/>
        </a:ln>
        <a:effectLst/>
      </c:spPr>
    </c:plotArea>
    <c:legend>
      <c:legendPos val="r"/>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legend>
    <c:plotVisOnly val="1"/>
    <c:dispBlanksAs val="gap"/>
    <c:showDLblsOverMax val="0"/>
  </c:chart>
  <c:spPr>
    <a:solidFill>
      <a:schemeClr val="bg1"/>
    </a:solidFill>
    <a:ln w="9525" cap="flat" cmpd="sng" algn="ctr">
      <a:solidFill>
        <a:schemeClr val="tx1">
          <a:lumMod val="15000"/>
          <a:lumOff val="85000"/>
        </a:schemeClr>
      </a:solidFill>
      <a:prstDash val="solid"/>
      <a:round/>
    </a:ln>
    <a:effectLst/>
  </c:spPr>
  <c:txPr>
    <a:bodyPr/>
    <a:lstStyle/>
    <a:p>
      <a:pPr>
        <a:defRPr/>
      </a:pPr>
      <a:endParaRPr lang="es-CO"/>
    </a:p>
  </c:txPr>
  <c:externalData r:id="rId3">
    <c:autoUpdate val="0"/>
  </c:externalData>
  <c:extLst xmlns:c16r2="http://schemas.microsoft.com/office/drawing/2015/06/chart">
    <c:ext xmlns:c14="http://schemas.microsoft.com/office/drawing/2007/8/2/chart" uri="{781A3756-C4B2-4CAC-9D66-4F8BD8637D16}">
      <c14:pivotOptions>
        <c14:dropZoneFilter val="1"/>
        <c14:dropZoneCategories val="1"/>
        <c14:dropZoneData val="1"/>
        <c14:dropZoneSeries val="1"/>
        <c14:dropZonesVisible val="1"/>
      </c14:pivotOptions>
    </c:ext>
  </c:extLst>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pivotSource>
    <c:name>[escuelas_avaladas_act.actualizar_pagina_web.xls]Hoja4!TablaDinámica3</c:name>
    <c:fmtId val="-1"/>
  </c:pivotSource>
  <c:chart>
    <c:title>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CO"/>
        </a:p>
      </c:txPr>
    </c:title>
    <c:autoTitleDeleted val="0"/>
    <c:pivotFmts>
      <c:pivotFmt>
        <c:idx val="0"/>
        <c:spPr>
          <a:solidFill>
            <a:schemeClr val="accent2"/>
          </a:solidFill>
          <a:ln>
            <a:noFill/>
          </a:ln>
          <a:effectLst/>
        </c:spPr>
        <c:marker>
          <c:symbol val="none"/>
        </c:marker>
      </c:pivotFmt>
      <c:pivotFmt>
        <c:idx val="1"/>
        <c:spPr>
          <a:solidFill>
            <a:schemeClr val="accent2"/>
          </a:solidFill>
          <a:ln>
            <a:noFill/>
          </a:ln>
          <a:effectLst/>
        </c:spPr>
        <c:marker>
          <c:symbol val="none"/>
        </c:marker>
      </c:pivotFmt>
      <c:pivotFmt>
        <c:idx val="2"/>
        <c:spPr>
          <a:solidFill>
            <a:schemeClr val="accent2"/>
          </a:solidFill>
          <a:ln>
            <a:noFill/>
          </a:ln>
          <a:effectLst/>
        </c:spPr>
        <c:marker>
          <c:symbol val="none"/>
        </c:marker>
      </c:pivotFmt>
      <c:pivotFmt>
        <c:idx val="3"/>
        <c:spPr>
          <a:solidFill>
            <a:schemeClr val="accent2"/>
          </a:solidFill>
          <a:ln>
            <a:noFill/>
          </a:ln>
          <a:effectLst/>
        </c:spPr>
        <c:marker>
          <c:symbol val="none"/>
        </c:marker>
      </c:pivotFmt>
    </c:pivotFmts>
    <c:plotArea>
      <c:layout/>
      <c:barChart>
        <c:barDir val="col"/>
        <c:grouping val="clustered"/>
        <c:varyColors val="0"/>
        <c:ser>
          <c:idx val="0"/>
          <c:order val="0"/>
          <c:tx>
            <c:strRef>
              <c:f>Hoja4!$B$3:$B$4</c:f>
              <c:strCache>
                <c:ptCount val="1"/>
                <c:pt idx="0">
                  <c:v>Total</c:v>
                </c:pt>
              </c:strCache>
            </c:strRef>
          </c:tx>
          <c:spPr>
            <a:solidFill>
              <a:schemeClr val="accent2"/>
            </a:solidFill>
            <a:ln>
              <a:noFill/>
            </a:ln>
            <a:effectLst/>
          </c:spPr>
          <c:invertIfNegative val="0"/>
          <c:cat>
            <c:strRef>
              <c:f>Hoja4!$A$5:$A$24</c:f>
              <c:strCache>
                <c:ptCount val="19"/>
                <c:pt idx="0">
                  <c:v>ANTONIO NARIÑO</c:v>
                </c:pt>
                <c:pt idx="1">
                  <c:v>BARRIOS UNIDOS</c:v>
                </c:pt>
                <c:pt idx="2">
                  <c:v>BOSA</c:v>
                </c:pt>
                <c:pt idx="3">
                  <c:v>CHAPINERO</c:v>
                </c:pt>
                <c:pt idx="4">
                  <c:v>CIUDAD BOLIVAR</c:v>
                </c:pt>
                <c:pt idx="5">
                  <c:v>ENGATIVA</c:v>
                </c:pt>
                <c:pt idx="6">
                  <c:v>FONTIBON</c:v>
                </c:pt>
                <c:pt idx="7">
                  <c:v>KENNEDY</c:v>
                </c:pt>
                <c:pt idx="8">
                  <c:v>LOS MARTIRES</c:v>
                </c:pt>
                <c:pt idx="9">
                  <c:v>PUENTE ARANDA</c:v>
                </c:pt>
                <c:pt idx="10">
                  <c:v>RAFAEL URIBE</c:v>
                </c:pt>
                <c:pt idx="11">
                  <c:v>SAN CRISTOBAL</c:v>
                </c:pt>
                <c:pt idx="12">
                  <c:v>SANTA FE</c:v>
                </c:pt>
                <c:pt idx="13">
                  <c:v>SUBA</c:v>
                </c:pt>
                <c:pt idx="14">
                  <c:v>SUBA Y KENNEDY</c:v>
                </c:pt>
                <c:pt idx="15">
                  <c:v>TEUSAQUILLO</c:v>
                </c:pt>
                <c:pt idx="16">
                  <c:v>TUNJUELITO</c:v>
                </c:pt>
                <c:pt idx="17">
                  <c:v>USAQUEN</c:v>
                </c:pt>
                <c:pt idx="18">
                  <c:v>USME</c:v>
                </c:pt>
              </c:strCache>
            </c:strRef>
          </c:cat>
          <c:val>
            <c:numRef>
              <c:f>Hoja4!$B$5:$B$24</c:f>
              <c:numCache>
                <c:formatCode>General</c:formatCode>
                <c:ptCount val="19"/>
                <c:pt idx="0">
                  <c:v>2</c:v>
                </c:pt>
                <c:pt idx="1">
                  <c:v>15</c:v>
                </c:pt>
                <c:pt idx="2">
                  <c:v>11</c:v>
                </c:pt>
                <c:pt idx="3">
                  <c:v>1</c:v>
                </c:pt>
                <c:pt idx="4">
                  <c:v>13</c:v>
                </c:pt>
                <c:pt idx="5">
                  <c:v>44</c:v>
                </c:pt>
                <c:pt idx="6">
                  <c:v>27</c:v>
                </c:pt>
                <c:pt idx="7">
                  <c:v>32</c:v>
                </c:pt>
                <c:pt idx="8">
                  <c:v>3</c:v>
                </c:pt>
                <c:pt idx="9">
                  <c:v>21</c:v>
                </c:pt>
                <c:pt idx="10">
                  <c:v>12</c:v>
                </c:pt>
                <c:pt idx="11">
                  <c:v>8</c:v>
                </c:pt>
                <c:pt idx="12">
                  <c:v>1</c:v>
                </c:pt>
                <c:pt idx="13">
                  <c:v>43</c:v>
                </c:pt>
                <c:pt idx="14">
                  <c:v>1</c:v>
                </c:pt>
                <c:pt idx="15">
                  <c:v>2</c:v>
                </c:pt>
                <c:pt idx="16">
                  <c:v>13</c:v>
                </c:pt>
                <c:pt idx="17">
                  <c:v>9</c:v>
                </c:pt>
                <c:pt idx="18">
                  <c:v>8</c:v>
                </c:pt>
              </c:numCache>
            </c:numRef>
          </c:val>
          <c:extLst xmlns:c16r2="http://schemas.microsoft.com/office/drawing/2015/06/chart">
            <c:ext xmlns:c16="http://schemas.microsoft.com/office/drawing/2014/chart" uri="{C3380CC4-5D6E-409C-BE32-E72D297353CC}">
              <c16:uniqueId val="{00000000-3877-4DC3-BA35-0E2DC9ED09A9}"/>
            </c:ext>
          </c:extLst>
        </c:ser>
        <c:dLbls>
          <c:showLegendKey val="0"/>
          <c:showVal val="0"/>
          <c:showCatName val="0"/>
          <c:showSerName val="0"/>
          <c:showPercent val="0"/>
          <c:showBubbleSize val="0"/>
        </c:dLbls>
        <c:gapWidth val="219"/>
        <c:overlap val="-27"/>
        <c:axId val="343214592"/>
        <c:axId val="343214984"/>
      </c:barChart>
      <c:catAx>
        <c:axId val="34321459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s-CO"/>
          </a:p>
        </c:txPr>
        <c:crossAx val="343214984"/>
        <c:crosses val="autoZero"/>
        <c:auto val="1"/>
        <c:lblAlgn val="ctr"/>
        <c:lblOffset val="100"/>
        <c:noMultiLvlLbl val="0"/>
      </c:catAx>
      <c:valAx>
        <c:axId val="34321498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343214592"/>
        <c:crosses val="autoZero"/>
        <c:crossBetween val="between"/>
      </c:valAx>
      <c:spPr>
        <a:noFill/>
        <a:ln>
          <a:noFill/>
        </a:ln>
        <a:effectLst/>
      </c:spPr>
    </c:plotArea>
    <c:legend>
      <c:legendPos val="r"/>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legend>
    <c:plotVisOnly val="1"/>
    <c:dispBlanksAs val="gap"/>
    <c:showDLblsOverMax val="0"/>
  </c:chart>
  <c:spPr>
    <a:noFill/>
    <a:ln>
      <a:noFill/>
    </a:ln>
    <a:effectLst/>
  </c:spPr>
  <c:txPr>
    <a:bodyPr/>
    <a:lstStyle/>
    <a:p>
      <a:pPr>
        <a:defRPr/>
      </a:pPr>
      <a:endParaRPr lang="es-CO"/>
    </a:p>
  </c:txPr>
  <c:externalData r:id="rId3">
    <c:autoUpdate val="0"/>
  </c:externalData>
  <c:extLst xmlns:c16r2="http://schemas.microsoft.com/office/drawing/2015/06/chart">
    <c:ext xmlns:c16="http://schemas.microsoft.com/office/drawing/2014/chart" uri="{E28EC0CA-F0BB-4C9C-879D-F8772B89E7AC}">
      <c16:pivotOptions16>
        <c16:showExpandCollapseFieldButtons val="1"/>
      </c16:pivotOptions16>
    </c:ext>
    <c:ext xmlns:c14="http://schemas.microsoft.com/office/drawing/2007/8/2/chart" uri="{781A3756-C4B2-4CAC-9D66-4F8BD8637D16}">
      <c14:pivotOptions>
        <c14:dropZoneFilter val="1"/>
        <c14:dropZoneCategories val="1"/>
        <c14:dropZoneData val="1"/>
        <c14:dropZoneSeries val="1"/>
        <c14:dropZonesVisible val="1"/>
      </c14:pivotOptions>
    </c:ext>
  </c:extLst>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latinLnBrk="0">
              <a:defRPr lang="es-ES" sz="1200"/>
            </a:lvl1pPr>
          </a:lstStyle>
          <a:p>
            <a:endParaRPr lang="es-E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latinLnBrk="0">
              <a:defRPr lang="es-ES" sz="1200"/>
            </a:lvl1pPr>
          </a:lstStyle>
          <a:p>
            <a:fld id="{D83FDC75-7F73-4A4A-A77C-09AADF00E0EA}" type="datetimeFigureOut">
              <a:rPr lang="es-ES" smtClean="0"/>
              <a:pPr/>
              <a:t>24/10/2017</a:t>
            </a:fld>
            <a:endParaRPr lang="es-E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latinLnBrk="0">
              <a:defRPr lang="es-ES" sz="1200"/>
            </a:lvl1pPr>
          </a:lstStyle>
          <a:p>
            <a:endParaRPr lang="es-E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latinLnBrk="0">
              <a:defRPr lang="es-ES" sz="1200"/>
            </a:lvl1pPr>
          </a:lstStyle>
          <a:p>
            <a:fld id="{459226BF-1F13-42D3-80DC-373E7ADD1EBC}" type="slidenum">
              <a:rPr lang="es-ES" smtClean="0"/>
              <a:pPr/>
              <a:t>‹Nº›</a:t>
            </a:fld>
            <a:endParaRPr lang="es-ES" dirty="0"/>
          </a:p>
        </p:txBody>
      </p:sp>
    </p:spTree>
    <p:extLst>
      <p:ext uri="{BB962C8B-B14F-4D97-AF65-F5344CB8AC3E}">
        <p14:creationId xmlns:p14="http://schemas.microsoft.com/office/powerpoint/2010/main" val="117028453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latinLnBrk="0">
              <a:defRPr lang="es-ES" sz="1200"/>
            </a:lvl1pPr>
          </a:lstStyle>
          <a:p>
            <a:endParaRPr lang="es-E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latinLnBrk="0">
              <a:defRPr lang="es-ES" sz="1200"/>
            </a:lvl1pPr>
          </a:lstStyle>
          <a:p>
            <a:fld id="{48AEF76B-3757-4A0B-AF93-28494465C1DD}" type="datetimeFigureOut">
              <a:pPr/>
              <a:t>24/10/2017</a:t>
            </a:fld>
            <a:endParaRPr lang="es-E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latinLnBrk="0">
              <a:defRPr lang="es-ES" sz="1200"/>
            </a:lvl1pPr>
          </a:lstStyle>
          <a:p>
            <a:endParaRPr lang="es-E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latinLnBrk="0">
              <a:defRPr lang="es-ES" sz="1200"/>
            </a:lvl1pPr>
          </a:lstStyle>
          <a:p>
            <a:fld id="{75693FD4-8F83-4EF7-AC3F-0DC0388986B0}" type="slidenum">
              <a:pPr/>
              <a:t>‹Nº›</a:t>
            </a:fld>
            <a:endParaRPr lang="es-ES"/>
          </a:p>
        </p:txBody>
      </p:sp>
    </p:spTree>
    <p:extLst>
      <p:ext uri="{BB962C8B-B14F-4D97-AF65-F5344CB8AC3E}">
        <p14:creationId xmlns:p14="http://schemas.microsoft.com/office/powerpoint/2010/main" val="1185394790"/>
      </p:ext>
    </p:extLst>
  </p:cSld>
  <p:clrMap bg1="lt1" tx1="dk1" bg2="lt2" tx2="dk2" accent1="accent1" accent2="accent2" accent3="accent3" accent4="accent4" accent5="accent5" accent6="accent6" hlink="hlink" folHlink="folHlink"/>
  <p:notesStyle>
    <a:lvl1pPr marL="0" algn="l" defTabSz="914400" rtl="0" eaLnBrk="1" latinLnBrk="0" hangingPunct="1">
      <a:defRPr lang="es-ES" sz="1200" kern="1200">
        <a:solidFill>
          <a:schemeClr val="tx1"/>
        </a:solidFill>
        <a:latin typeface="+mn-lt"/>
        <a:ea typeface="+mn-ea"/>
        <a:cs typeface="+mn-cs"/>
      </a:defRPr>
    </a:lvl1pPr>
    <a:lvl2pPr marL="457200" algn="l" defTabSz="914400" rtl="0" eaLnBrk="1" latinLnBrk="0" hangingPunct="1">
      <a:defRPr lang="es-ES" sz="1200" kern="1200">
        <a:solidFill>
          <a:schemeClr val="tx1"/>
        </a:solidFill>
        <a:latin typeface="+mn-lt"/>
        <a:ea typeface="+mn-ea"/>
        <a:cs typeface="+mn-cs"/>
      </a:defRPr>
    </a:lvl2pPr>
    <a:lvl3pPr marL="914400" algn="l" defTabSz="914400" rtl="0" eaLnBrk="1" latinLnBrk="0" hangingPunct="1">
      <a:defRPr lang="es-ES" sz="1200" kern="1200">
        <a:solidFill>
          <a:schemeClr val="tx1"/>
        </a:solidFill>
        <a:latin typeface="+mn-lt"/>
        <a:ea typeface="+mn-ea"/>
        <a:cs typeface="+mn-cs"/>
      </a:defRPr>
    </a:lvl3pPr>
    <a:lvl4pPr marL="1371600" algn="l" defTabSz="914400" rtl="0" eaLnBrk="1" latinLnBrk="0" hangingPunct="1">
      <a:defRPr lang="es-ES" sz="1200" kern="1200">
        <a:solidFill>
          <a:schemeClr val="tx1"/>
        </a:solidFill>
        <a:latin typeface="+mn-lt"/>
        <a:ea typeface="+mn-ea"/>
        <a:cs typeface="+mn-cs"/>
      </a:defRPr>
    </a:lvl4pPr>
    <a:lvl5pPr marL="1828800" algn="l" defTabSz="914400" rtl="0" eaLnBrk="1" latinLnBrk="0" hangingPunct="1">
      <a:defRPr lang="es-ES" sz="1200" kern="1200">
        <a:solidFill>
          <a:schemeClr val="tx1"/>
        </a:solidFill>
        <a:latin typeface="+mn-lt"/>
        <a:ea typeface="+mn-ea"/>
        <a:cs typeface="+mn-cs"/>
      </a:defRPr>
    </a:lvl5pPr>
    <a:lvl6pPr marL="2286000" algn="l" defTabSz="914400" rtl="0" eaLnBrk="1" latinLnBrk="0" hangingPunct="1">
      <a:defRPr lang="es-ES" sz="1200" kern="1200">
        <a:solidFill>
          <a:schemeClr val="tx1"/>
        </a:solidFill>
        <a:latin typeface="+mn-lt"/>
        <a:ea typeface="+mn-ea"/>
        <a:cs typeface="+mn-cs"/>
      </a:defRPr>
    </a:lvl6pPr>
    <a:lvl7pPr marL="2743200" algn="l" defTabSz="914400" rtl="0" eaLnBrk="1" latinLnBrk="0" hangingPunct="1">
      <a:defRPr lang="es-ES" sz="1200" kern="1200">
        <a:solidFill>
          <a:schemeClr val="tx1"/>
        </a:solidFill>
        <a:latin typeface="+mn-lt"/>
        <a:ea typeface="+mn-ea"/>
        <a:cs typeface="+mn-cs"/>
      </a:defRPr>
    </a:lvl7pPr>
    <a:lvl8pPr marL="3200400" algn="l" defTabSz="914400" rtl="0" eaLnBrk="1" latinLnBrk="0" hangingPunct="1">
      <a:defRPr lang="es-ES" sz="1200" kern="1200">
        <a:solidFill>
          <a:schemeClr val="tx1"/>
        </a:solidFill>
        <a:latin typeface="+mn-lt"/>
        <a:ea typeface="+mn-ea"/>
        <a:cs typeface="+mn-cs"/>
      </a:defRPr>
    </a:lvl8pPr>
    <a:lvl9pPr marL="3657600" algn="l" defTabSz="914400" rtl="0" eaLnBrk="1" latinLnBrk="0" hangingPunct="1">
      <a:defRPr lang="es-ES"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0" marR="0" indent="0" algn="l" defTabSz="914400" rtl="0" eaLnBrk="1" fontAlgn="auto" latinLnBrk="0" hangingPunct="1">
              <a:lnSpc>
                <a:spcPct val="100000"/>
              </a:lnSpc>
              <a:spcBef>
                <a:spcPts val="0"/>
              </a:spcBef>
              <a:spcAft>
                <a:spcPts val="0"/>
              </a:spcAft>
              <a:buClrTx/>
              <a:buSzTx/>
              <a:buFontTx/>
              <a:buNone/>
              <a:tabLst/>
              <a:defRPr lang="es-ES"/>
            </a:pPr>
            <a:r>
              <a:rPr lang="es-ES" dirty="0"/>
              <a:t>Esta plantilla se puede usar como archivo de inicio para presentar materiales educativos en un entorno de grupo.</a:t>
            </a:r>
          </a:p>
          <a:p>
            <a:endParaRPr lang="es-ES" dirty="0"/>
          </a:p>
          <a:p>
            <a:pPr lvl="0"/>
            <a:r>
              <a:rPr lang="es-ES" sz="1200" b="1" dirty="0"/>
              <a:t>Secciones</a:t>
            </a:r>
            <a:endParaRPr lang="es-ES" sz="1200" b="0" dirty="0"/>
          </a:p>
          <a:p>
            <a:pPr lvl="0"/>
            <a:r>
              <a:rPr lang="es-ES" sz="1200" b="0" dirty="0"/>
              <a:t>Para agregar secciones, haga clic con el botón secundario del mouse en una diapositiva.</a:t>
            </a:r>
            <a:r>
              <a:rPr lang="es-ES" sz="1200" b="0" baseline="0" dirty="0"/>
              <a:t> Las secciones pueden ayudarle a organizar las diapositivas o a facilitar la colaboración entre varios autores.</a:t>
            </a:r>
            <a:endParaRPr lang="es-ES" sz="1200" b="0" dirty="0"/>
          </a:p>
          <a:p>
            <a:pPr lvl="0"/>
            <a:endParaRPr lang="es-ES" sz="1200" b="1" dirty="0"/>
          </a:p>
          <a:p>
            <a:pPr lvl="0"/>
            <a:r>
              <a:rPr lang="es-ES" sz="1200" b="1" dirty="0"/>
              <a:t>Notas</a:t>
            </a:r>
          </a:p>
          <a:p>
            <a:pPr lvl="0"/>
            <a:r>
              <a:rPr lang="es-ES" sz="1200" dirty="0"/>
              <a:t>Use la sección Notas para las notas de entrega o para proporcionar detalles adicionales al público.</a:t>
            </a:r>
            <a:r>
              <a:rPr lang="es-ES" sz="1200" baseline="0" dirty="0"/>
              <a:t> Vea las notas en la vista Presentación durante la presentación. </a:t>
            </a:r>
          </a:p>
          <a:p>
            <a:pPr lvl="0">
              <a:buFontTx/>
              <a:buNone/>
            </a:pPr>
            <a:r>
              <a:rPr lang="es-ES" sz="1200" dirty="0"/>
              <a:t>Tenga en cuenta el tamaño de la fuente (es importante para la accesibilidad, visibilidad, grabación en vídeo y producción en línea)</a:t>
            </a:r>
          </a:p>
          <a:p>
            <a:pPr lvl="0"/>
            <a:endParaRPr lang="es-ES" sz="1200" dirty="0"/>
          </a:p>
          <a:p>
            <a:pPr lvl="0">
              <a:buFontTx/>
              <a:buNone/>
            </a:pPr>
            <a:r>
              <a:rPr lang="es-ES" sz="1200" b="1" dirty="0"/>
              <a:t>Colores coordinados </a:t>
            </a:r>
          </a:p>
          <a:p>
            <a:pPr lvl="0">
              <a:buFontTx/>
              <a:buNone/>
            </a:pPr>
            <a:r>
              <a:rPr lang="es-ES" sz="1200" dirty="0"/>
              <a:t>Preste especial atención a los gráficos, diagramas y cuadros de texto.</a:t>
            </a:r>
            <a:r>
              <a:rPr lang="es-ES" sz="1200" baseline="0" dirty="0"/>
              <a:t> </a:t>
            </a:r>
            <a:endParaRPr lang="es-ES" sz="1200" dirty="0"/>
          </a:p>
          <a:p>
            <a:pPr lvl="0"/>
            <a:r>
              <a:rPr lang="es-ES" sz="1200" dirty="0"/>
              <a:t>Tenga en cuenta que los asistentes imprimirán en blanco y negro o </a:t>
            </a:r>
            <a:r>
              <a:rPr lang="es-ES" sz="1200" dirty="0" err="1"/>
              <a:t>escala de grises</a:t>
            </a:r>
            <a:r>
              <a:rPr lang="es-ES" sz="1200" dirty="0"/>
              <a:t>. Ejecute una prueba de impresión para asegurarse de que los colores son los correctos cuando se imprime en blanco y negro puros y </a:t>
            </a:r>
            <a:r>
              <a:rPr lang="es-ES" sz="1200" dirty="0" err="1"/>
              <a:t>escala de grises</a:t>
            </a:r>
            <a:r>
              <a:rPr lang="es-ES" sz="1200" dirty="0"/>
              <a:t>.</a:t>
            </a:r>
          </a:p>
          <a:p>
            <a:pPr lvl="0">
              <a:buFontTx/>
              <a:buNone/>
            </a:pPr>
            <a:endParaRPr lang="es-ES" sz="1200" dirty="0"/>
          </a:p>
          <a:p>
            <a:pPr lvl="0">
              <a:buFontTx/>
              <a:buNone/>
            </a:pPr>
            <a:r>
              <a:rPr lang="es-ES" sz="1200" b="1" dirty="0"/>
              <a:t>Gráficos y tablas</a:t>
            </a:r>
          </a:p>
          <a:p>
            <a:pPr lvl="0"/>
            <a:r>
              <a:rPr lang="es-ES" sz="1200" dirty="0"/>
              <a:t>En breve: si es posible, use colores y estilos uniformes y que no distraigan.</a:t>
            </a:r>
          </a:p>
          <a:p>
            <a:pPr lvl="0"/>
            <a:r>
              <a:rPr lang="es-ES" sz="1200" dirty="0"/>
              <a:t>Etiquete todos los gráficos y tablas.</a:t>
            </a:r>
          </a:p>
          <a:p>
            <a:endParaRPr lang="es-ES" dirty="0"/>
          </a:p>
          <a:p>
            <a:endParaRPr lang="es-ES" dirty="0"/>
          </a:p>
          <a:p>
            <a:endParaRPr lang="es-ES" dirty="0"/>
          </a:p>
        </p:txBody>
      </p:sp>
      <p:sp>
        <p:nvSpPr>
          <p:cNvPr id="4" name="Slide Number Placeholder 3"/>
          <p:cNvSpPr>
            <a:spLocks noGrp="1"/>
          </p:cNvSpPr>
          <p:nvPr>
            <p:ph type="sldNum" sz="quarter" idx="10"/>
          </p:nvPr>
        </p:nvSpPr>
        <p:spPr/>
        <p:txBody>
          <a:bodyPr/>
          <a:lstStyle/>
          <a:p>
            <a:fld id="{EC6EAC7D-5A89-47C2-8ABA-56C9C2DEF7A4}" type="slidenum">
              <a:rPr lang="es-ES" smtClean="0"/>
              <a:pPr/>
              <a:t>1</a:t>
            </a:fld>
            <a:endParaRPr lang="es-ES"/>
          </a:p>
        </p:txBody>
      </p:sp>
    </p:spTree>
    <p:extLst>
      <p:ext uri="{BB962C8B-B14F-4D97-AF65-F5344CB8AC3E}">
        <p14:creationId xmlns:p14="http://schemas.microsoft.com/office/powerpoint/2010/main" val="3547008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80000"/>
              </a:lnSpc>
            </a:pPr>
            <a:r>
              <a:rPr lang="es-ES" dirty="0"/>
              <a:t>Ofrezca una breve descripción general de la presentación.</a:t>
            </a:r>
            <a:r>
              <a:rPr lang="es-ES" baseline="0" dirty="0"/>
              <a:t> D</a:t>
            </a:r>
            <a:r>
              <a:rPr lang="es-ES" dirty="0"/>
              <a:t>escriba el enfoque principal de la presentación y por qué es importante.</a:t>
            </a:r>
          </a:p>
          <a:p>
            <a:pPr>
              <a:lnSpc>
                <a:spcPct val="80000"/>
              </a:lnSpc>
            </a:pPr>
            <a:r>
              <a:rPr lang="es-ES" dirty="0"/>
              <a:t>Introduzca cada uno de los principales temas.</a:t>
            </a:r>
          </a:p>
          <a:p>
            <a:r>
              <a:rPr lang="es-ES" dirty="0"/>
              <a:t>Si desea proporcionar al público una guía,</a:t>
            </a:r>
            <a:r>
              <a:rPr lang="es-ES" baseline="0" dirty="0"/>
              <a:t> puede </a:t>
            </a:r>
            <a:r>
              <a:rPr lang="es-ES" dirty="0"/>
              <a:t>repetir esta diapositiva de información general a lo largo de toda la presentación, resaltando el tema particular que va a discutir a continuación.</a:t>
            </a:r>
          </a:p>
        </p:txBody>
      </p:sp>
      <p:sp>
        <p:nvSpPr>
          <p:cNvPr id="4" name="Slide Number Placeholder 3"/>
          <p:cNvSpPr>
            <a:spLocks noGrp="1"/>
          </p:cNvSpPr>
          <p:nvPr>
            <p:ph type="sldNum" sz="quarter" idx="10"/>
          </p:nvPr>
        </p:nvSpPr>
        <p:spPr/>
        <p:txBody>
          <a:bodyPr/>
          <a:lstStyle/>
          <a:p>
            <a:fld id="{EC6EAC7D-5A89-47C2-8ABA-56C9C2DEF7A4}" type="slidenum">
              <a:rPr lang="es-ES" smtClean="0"/>
              <a:pPr/>
              <a:t>2</a:t>
            </a:fld>
            <a:endParaRPr lang="es-ES"/>
          </a:p>
        </p:txBody>
      </p:sp>
    </p:spTree>
    <p:extLst>
      <p:ext uri="{BB962C8B-B14F-4D97-AF65-F5344CB8AC3E}">
        <p14:creationId xmlns:p14="http://schemas.microsoft.com/office/powerpoint/2010/main" val="20798528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lang="es-ES"/>
            </a:pPr>
            <a:r>
              <a:rPr lang="es-ES" sz="1200" dirty="0"/>
              <a:t>Ésta es otra opción</a:t>
            </a:r>
            <a:r>
              <a:rPr lang="es-ES" sz="1200" baseline="0" dirty="0"/>
              <a:t> para una diapositiva Información general que usa transiciones.</a:t>
            </a:r>
            <a:endParaRPr lang="es-ES" sz="1200" dirty="0"/>
          </a:p>
          <a:p>
            <a:endParaRPr lang="es-ES" dirty="0"/>
          </a:p>
        </p:txBody>
      </p:sp>
      <p:sp>
        <p:nvSpPr>
          <p:cNvPr id="4" name="Slide Number Placeholder 3"/>
          <p:cNvSpPr>
            <a:spLocks noGrp="1"/>
          </p:cNvSpPr>
          <p:nvPr>
            <p:ph type="sldNum" sz="quarter" idx="10"/>
          </p:nvPr>
        </p:nvSpPr>
        <p:spPr/>
        <p:txBody>
          <a:bodyPr/>
          <a:lstStyle/>
          <a:p>
            <a:fld id="{75693FD4-8F83-4EF7-AC3F-0DC0388986B0}" type="slidenum">
              <a:rPr lang="es-ES" smtClean="0"/>
              <a:pPr/>
              <a:t>23</a:t>
            </a:fld>
            <a:endParaRPr lang="es-ES"/>
          </a:p>
        </p:txBody>
      </p:sp>
    </p:spTree>
    <p:extLst>
      <p:ext uri="{BB962C8B-B14F-4D97-AF65-F5344CB8AC3E}">
        <p14:creationId xmlns:p14="http://schemas.microsoft.com/office/powerpoint/2010/main" val="4666465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a:p>
        </p:txBody>
      </p:sp>
      <p:sp>
        <p:nvSpPr>
          <p:cNvPr id="4" name="Slide Number Placeholder 3"/>
          <p:cNvSpPr>
            <a:spLocks noGrp="1"/>
          </p:cNvSpPr>
          <p:nvPr>
            <p:ph type="sldNum" sz="quarter" idx="10"/>
          </p:nvPr>
        </p:nvSpPr>
        <p:spPr/>
        <p:txBody>
          <a:bodyPr/>
          <a:lstStyle/>
          <a:p>
            <a:fld id="{75693FD4-8F83-4EF7-AC3F-0DC0388986B0}" type="slidenum">
              <a:rPr lang="es-ES" smtClean="0"/>
              <a:pPr/>
              <a:t>25</a:t>
            </a:fld>
            <a:endParaRPr lang="es-ES"/>
          </a:p>
        </p:txBody>
      </p:sp>
    </p:spTree>
    <p:extLst>
      <p:ext uri="{BB962C8B-B14F-4D97-AF65-F5344CB8AC3E}">
        <p14:creationId xmlns:p14="http://schemas.microsoft.com/office/powerpoint/2010/main" val="31495143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3"/>
          <p:cNvSpPr>
            <a:spLocks noGrp="1" noChangeArrowheads="1"/>
          </p:cNvSpPr>
          <p:nvPr>
            <p:ph type="hdr" sz="quarter"/>
          </p:nvPr>
        </p:nvSpPr>
        <p:spPr>
          <a:noFill/>
        </p:spPr>
        <p:txBody>
          <a:bodyPr/>
          <a:lstStyle/>
          <a:p>
            <a:r>
              <a:rPr lang="es-ES" dirty="0"/>
              <a:t>Microsoft </a:t>
            </a:r>
            <a:r>
              <a:rPr lang="es-ES" b="1" dirty="0"/>
              <a:t>Excelencia en ingeniería</a:t>
            </a:r>
            <a:endParaRPr lang="es-ES" dirty="0"/>
          </a:p>
        </p:txBody>
      </p:sp>
      <p:sp>
        <p:nvSpPr>
          <p:cNvPr id="43011" name="Rectangle 25"/>
          <p:cNvSpPr>
            <a:spLocks noGrp="1" noChangeArrowheads="1"/>
          </p:cNvSpPr>
          <p:nvPr>
            <p:ph type="ftr" sz="quarter" idx="4"/>
          </p:nvPr>
        </p:nvSpPr>
        <p:spPr>
          <a:noFill/>
        </p:spPr>
        <p:txBody>
          <a:bodyPr/>
          <a:lstStyle/>
          <a:p>
            <a:r>
              <a:rPr lang="es-ES" dirty="0"/>
              <a:t>Información confidencial de Microsoft</a:t>
            </a:r>
          </a:p>
        </p:txBody>
      </p:sp>
      <p:sp>
        <p:nvSpPr>
          <p:cNvPr id="43012" name="Rectangle 26"/>
          <p:cNvSpPr>
            <a:spLocks noGrp="1" noChangeArrowheads="1"/>
          </p:cNvSpPr>
          <p:nvPr>
            <p:ph type="sldNum" sz="quarter" idx="5"/>
          </p:nvPr>
        </p:nvSpPr>
        <p:spPr>
          <a:noFill/>
        </p:spPr>
        <p:txBody>
          <a:bodyPr/>
          <a:lstStyle/>
          <a:p>
            <a:fld id="{B5FF76F4-FC11-42FE-9D94-04E3E6D16C06}" type="slidenum">
              <a:rPr lang="es-ES" smtClean="0"/>
              <a:pPr/>
              <a:t>53</a:t>
            </a:fld>
            <a:endParaRPr lang="es-ES" dirty="0"/>
          </a:p>
        </p:txBody>
      </p:sp>
      <p:sp>
        <p:nvSpPr>
          <p:cNvPr id="43013" name="Rectangle 2"/>
          <p:cNvSpPr>
            <a:spLocks noGrp="1" noRot="1" noChangeAspect="1" noChangeArrowheads="1" noTextEdit="1"/>
          </p:cNvSpPr>
          <p:nvPr>
            <p:ph type="sldImg"/>
          </p:nvPr>
        </p:nvSpPr>
        <p:spPr>
          <a:xfrm>
            <a:off x="1143000" y="450850"/>
            <a:ext cx="4572000" cy="3429000"/>
          </a:xfrm>
          <a:ln/>
        </p:spPr>
      </p:sp>
      <p:sp>
        <p:nvSpPr>
          <p:cNvPr id="43014" name="Rectangle 3"/>
          <p:cNvSpPr>
            <a:spLocks noGrp="1" noChangeArrowheads="1"/>
          </p:cNvSpPr>
          <p:nvPr>
            <p:ph type="body" idx="1"/>
          </p:nvPr>
        </p:nvSpPr>
        <p:spPr>
          <a:xfrm>
            <a:off x="307492" y="4130103"/>
            <a:ext cx="6261652" cy="4603230"/>
          </a:xfrm>
          <a:noFill/>
          <a:ln/>
        </p:spPr>
        <p:txBody>
          <a:bodyPr/>
          <a:lstStyle/>
          <a:p>
            <a:r>
              <a:rPr lang="es-ES" dirty="0"/>
              <a:t>¿Es su presentación lo más escueta posible? Considere mover contenido adicional al apéndice.</a:t>
            </a:r>
          </a:p>
          <a:p>
            <a:r>
              <a:rPr lang="es-ES" dirty="0"/>
              <a:t>Use las diapositivas del apéndice para almacenar el contenido al que posiblemente desee hacer referencia durante la diapositiva Preguntas o que puede ser útil para que los asistentes investiguen un poco más en el futuro.</a:t>
            </a:r>
          </a:p>
          <a:p>
            <a:pPr>
              <a:buFontTx/>
              <a:buNone/>
            </a:pPr>
            <a:endParaRPr lang="es-ES" dirty="0"/>
          </a:p>
          <a:p>
            <a:endParaRPr lang="es-ES" dirty="0"/>
          </a:p>
          <a:p>
            <a:endParaRPr lang="es-ES" dirty="0"/>
          </a:p>
          <a:p>
            <a:endParaRPr lang="es-ES" dirty="0"/>
          </a:p>
        </p:txBody>
      </p:sp>
    </p:spTree>
    <p:extLst>
      <p:ext uri="{BB962C8B-B14F-4D97-AF65-F5344CB8AC3E}">
        <p14:creationId xmlns:p14="http://schemas.microsoft.com/office/powerpoint/2010/main" val="256700848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de título">
    <p:spTree>
      <p:nvGrpSpPr>
        <p:cNvPr id="1" name=""/>
        <p:cNvGrpSpPr/>
        <p:nvPr/>
      </p:nvGrpSpPr>
      <p:grpSpPr>
        <a:xfrm>
          <a:off x="0" y="0"/>
          <a:ext cx="0" cy="0"/>
          <a:chOff x="0" y="0"/>
          <a:chExt cx="0" cy="0"/>
        </a:xfrm>
      </p:grpSpPr>
      <p:pic>
        <p:nvPicPr>
          <p:cNvPr id="6" name="Picture 5"/>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sp>
        <p:nvSpPr>
          <p:cNvPr id="2" name="Title 1"/>
          <p:cNvSpPr>
            <a:spLocks noGrp="1"/>
          </p:cNvSpPr>
          <p:nvPr>
            <p:ph type="ctrTitle" hasCustomPrompt="1"/>
          </p:nvPr>
        </p:nvSpPr>
        <p:spPr>
          <a:xfrm>
            <a:off x="2590800" y="2286000"/>
            <a:ext cx="6180224" cy="1470025"/>
          </a:xfrm>
        </p:spPr>
        <p:txBody>
          <a:bodyPr anchor="t"/>
          <a:lstStyle>
            <a:lvl1pPr algn="r" eaLnBrk="1" latinLnBrk="0" hangingPunct="1">
              <a:defRPr kumimoji="0" lang="es-ES" b="1" cap="small" baseline="0">
                <a:solidFill>
                  <a:srgbClr val="003300"/>
                </a:solidFill>
              </a:defRPr>
            </a:lvl1pPr>
          </a:lstStyle>
          <a:p>
            <a:r>
              <a:rPr kumimoji="0" lang="es-ES"/>
              <a:t>Haga clic para modificar el estilo de título del patrón</a:t>
            </a:r>
          </a:p>
        </p:txBody>
      </p:sp>
      <p:sp>
        <p:nvSpPr>
          <p:cNvPr id="3" name="Subtitle 2"/>
          <p:cNvSpPr>
            <a:spLocks noGrp="1"/>
          </p:cNvSpPr>
          <p:nvPr>
            <p:ph type="subTitle" idx="1"/>
          </p:nvPr>
        </p:nvSpPr>
        <p:spPr>
          <a:xfrm>
            <a:off x="3962400" y="4038600"/>
            <a:ext cx="4772528" cy="990600"/>
          </a:xfrm>
        </p:spPr>
        <p:txBody>
          <a:bodyPr>
            <a:normAutofit/>
          </a:bodyPr>
          <a:lstStyle>
            <a:lvl1pPr marL="0" indent="0" algn="r" eaLnBrk="1" latinLnBrk="0" hangingPunct="1">
              <a:buNone/>
              <a:defRPr kumimoji="0" lang="es-ES" sz="2000" b="0">
                <a:solidFill>
                  <a:schemeClr val="tx1"/>
                </a:solidFill>
                <a:latin typeface="Georgia" pitchFamily="18" charset="0"/>
              </a:defRPr>
            </a:lvl1pPr>
            <a:lvl2pPr marL="457200" indent="0" algn="ctr" eaLnBrk="1" latinLnBrk="0" hangingPunct="1">
              <a:buNone/>
              <a:defRPr kumimoji="0" lang="es-ES">
                <a:solidFill>
                  <a:schemeClr val="tx1">
                    <a:tint val="75000"/>
                  </a:schemeClr>
                </a:solidFill>
              </a:defRPr>
            </a:lvl2pPr>
            <a:lvl3pPr marL="914400" indent="0" algn="ctr" eaLnBrk="1" latinLnBrk="0" hangingPunct="1">
              <a:buNone/>
              <a:defRPr kumimoji="0" lang="es-ES">
                <a:solidFill>
                  <a:schemeClr val="tx1">
                    <a:tint val="75000"/>
                  </a:schemeClr>
                </a:solidFill>
              </a:defRPr>
            </a:lvl3pPr>
            <a:lvl4pPr marL="1371600" indent="0" algn="ctr" eaLnBrk="1" latinLnBrk="0" hangingPunct="1">
              <a:buNone/>
              <a:defRPr kumimoji="0" lang="es-ES">
                <a:solidFill>
                  <a:schemeClr val="tx1">
                    <a:tint val="75000"/>
                  </a:schemeClr>
                </a:solidFill>
              </a:defRPr>
            </a:lvl4pPr>
            <a:lvl5pPr marL="1828800" indent="0" algn="ctr" eaLnBrk="1" latinLnBrk="0" hangingPunct="1">
              <a:buNone/>
              <a:defRPr kumimoji="0" lang="es-ES">
                <a:solidFill>
                  <a:schemeClr val="tx1">
                    <a:tint val="75000"/>
                  </a:schemeClr>
                </a:solidFill>
              </a:defRPr>
            </a:lvl5pPr>
            <a:lvl6pPr marL="2286000" indent="0" algn="ctr" eaLnBrk="1" latinLnBrk="0" hangingPunct="1">
              <a:buNone/>
              <a:defRPr kumimoji="0" lang="es-ES">
                <a:solidFill>
                  <a:schemeClr val="tx1">
                    <a:tint val="75000"/>
                  </a:schemeClr>
                </a:solidFill>
              </a:defRPr>
            </a:lvl6pPr>
            <a:lvl7pPr marL="2743200" indent="0" algn="ctr" eaLnBrk="1" latinLnBrk="0" hangingPunct="1">
              <a:buNone/>
              <a:defRPr kumimoji="0" lang="es-ES">
                <a:solidFill>
                  <a:schemeClr val="tx1">
                    <a:tint val="75000"/>
                  </a:schemeClr>
                </a:solidFill>
              </a:defRPr>
            </a:lvl7pPr>
            <a:lvl8pPr marL="3200400" indent="0" algn="ctr" eaLnBrk="1" latinLnBrk="0" hangingPunct="1">
              <a:buNone/>
              <a:defRPr kumimoji="0" lang="es-ES">
                <a:solidFill>
                  <a:schemeClr val="tx1">
                    <a:tint val="75000"/>
                  </a:schemeClr>
                </a:solidFill>
              </a:defRPr>
            </a:lvl8pPr>
            <a:lvl9pPr marL="3657600" indent="0" algn="ctr" eaLnBrk="1" latinLnBrk="0" hangingPunct="1">
              <a:buNone/>
              <a:defRPr kumimoji="0" lang="es-ES">
                <a:solidFill>
                  <a:schemeClr val="tx1">
                    <a:tint val="75000"/>
                  </a:schemeClr>
                </a:solidFill>
              </a:defRPr>
            </a:lvl9pPr>
          </a:lstStyle>
          <a:p>
            <a:pPr eaLnBrk="1" latinLnBrk="0" hangingPunct="1"/>
            <a:r>
              <a:rPr lang="es-ES"/>
              <a:t>Haga clic para modificar el estilo de subtítulo del patrón</a:t>
            </a:r>
            <a:endParaRPr/>
          </a:p>
        </p:txBody>
      </p:sp>
      <p:pic>
        <p:nvPicPr>
          <p:cNvPr id="7" name="Picture 6"/>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0" y="1251"/>
            <a:ext cx="3721618" cy="6858000"/>
          </a:xfrm>
          <a:prstGeom prst="rect">
            <a:avLst/>
          </a:prstGeom>
        </p:spPr>
      </p:pic>
      <p:sp>
        <p:nvSpPr>
          <p:cNvPr id="10" name="Picture Placeholder 9"/>
          <p:cNvSpPr>
            <a:spLocks noGrp="1"/>
          </p:cNvSpPr>
          <p:nvPr>
            <p:ph type="pic" sz="quarter" idx="13" hasCustomPrompt="1"/>
          </p:nvPr>
        </p:nvSpPr>
        <p:spPr>
          <a:xfrm>
            <a:off x="6858000" y="5105400"/>
            <a:ext cx="1828800" cy="990600"/>
          </a:xfrm>
        </p:spPr>
        <p:txBody>
          <a:bodyPr>
            <a:normAutofit/>
          </a:bodyPr>
          <a:lstStyle>
            <a:lvl1pPr marL="0" indent="0" algn="ctr" eaLnBrk="1" latinLnBrk="0" hangingPunct="1">
              <a:buNone/>
              <a:defRPr kumimoji="0" lang="es-ES" sz="2000" baseline="0"/>
            </a:lvl1pPr>
          </a:lstStyle>
          <a:p>
            <a:r>
              <a:rPr kumimoji="0" lang="es-ES"/>
              <a:t>Logotipo de la compañía</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latinLnBrk="0" hangingPunct="1"/>
            <a:r>
              <a:rPr lang="es-ES"/>
              <a:t>Haga clic para modificar el estilo de título del patrón</a:t>
            </a:r>
            <a:endParaRPr/>
          </a:p>
        </p:txBody>
      </p:sp>
      <p:sp>
        <p:nvSpPr>
          <p:cNvPr id="3" name="Date Placeholder 2"/>
          <p:cNvSpPr>
            <a:spLocks noGrp="1"/>
          </p:cNvSpPr>
          <p:nvPr>
            <p:ph type="dt" sz="half" idx="10"/>
          </p:nvPr>
        </p:nvSpPr>
        <p:spPr/>
        <p:txBody>
          <a:bodyPr/>
          <a:lstStyle/>
          <a:p>
            <a:fld id="{757B281C-5159-4971-8228-52B9A72E9ED2}" type="datetimeFigureOut">
              <a:pPr/>
              <a:t>24/10/2017</a:t>
            </a:fld>
            <a:endParaRPr kumimoji="0" lang="es-ES"/>
          </a:p>
        </p:txBody>
      </p:sp>
      <p:sp>
        <p:nvSpPr>
          <p:cNvPr id="4" name="Footer Placeholder 3"/>
          <p:cNvSpPr>
            <a:spLocks noGrp="1"/>
          </p:cNvSpPr>
          <p:nvPr>
            <p:ph type="ftr" sz="quarter" idx="11"/>
          </p:nvPr>
        </p:nvSpPr>
        <p:spPr/>
        <p:txBody>
          <a:bodyPr/>
          <a:lstStyle/>
          <a:p>
            <a:endParaRPr kumimoji="0" lang="es-ES"/>
          </a:p>
        </p:txBody>
      </p:sp>
      <p:sp>
        <p:nvSpPr>
          <p:cNvPr id="5" name="Slide Number Placeholder 4"/>
          <p:cNvSpPr>
            <a:spLocks noGrp="1"/>
          </p:cNvSpPr>
          <p:nvPr>
            <p:ph type="sldNum" sz="quarter" idx="12"/>
          </p:nvPr>
        </p:nvSpPr>
        <p:spPr/>
        <p:txBody>
          <a:bodyPr/>
          <a:lstStyle/>
          <a:p>
            <a:fld id="{33D6E5A2-EC83-451F-A719-9AC1370DD5CF}" type="slidenum">
              <a:pPr/>
              <a:t>‹Nº›</a:t>
            </a:fld>
            <a:endParaRPr kumimoji="0" lang="es-ES"/>
          </a:p>
        </p:txBody>
      </p:sp>
    </p:spTree>
  </p:cSld>
  <p:clrMapOvr>
    <a:masterClrMapping/>
  </p:clrMapOvr>
  <p:transition spd="slow">
    <p:wipe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7B281C-5159-4971-8228-52B9A72E9ED2}" type="datetimeFigureOut">
              <a:pPr/>
              <a:t>24/10/2017</a:t>
            </a:fld>
            <a:endParaRPr kumimoji="0" lang="es-ES"/>
          </a:p>
        </p:txBody>
      </p:sp>
      <p:sp>
        <p:nvSpPr>
          <p:cNvPr id="3" name="Footer Placeholder 2"/>
          <p:cNvSpPr>
            <a:spLocks noGrp="1"/>
          </p:cNvSpPr>
          <p:nvPr>
            <p:ph type="ftr" sz="quarter" idx="11"/>
          </p:nvPr>
        </p:nvSpPr>
        <p:spPr/>
        <p:txBody>
          <a:bodyPr/>
          <a:lstStyle/>
          <a:p>
            <a:endParaRPr kumimoji="0" lang="es-ES"/>
          </a:p>
        </p:txBody>
      </p:sp>
      <p:sp>
        <p:nvSpPr>
          <p:cNvPr id="4" name="Slide Number Placeholder 3"/>
          <p:cNvSpPr>
            <a:spLocks noGrp="1"/>
          </p:cNvSpPr>
          <p:nvPr>
            <p:ph type="sldNum" sz="quarter" idx="12"/>
          </p:nvPr>
        </p:nvSpPr>
        <p:spPr/>
        <p:txBody>
          <a:bodyPr/>
          <a:lstStyle/>
          <a:p>
            <a:fld id="{33D6E5A2-EC83-451F-A719-9AC1370DD5CF}" type="slidenum">
              <a:pPr/>
              <a:t>‹Nº›</a:t>
            </a:fld>
            <a:endParaRPr kumimoji="0" lang="es-ES"/>
          </a:p>
        </p:txBody>
      </p:sp>
    </p:spTree>
  </p:cSld>
  <p:clrMapOvr>
    <a:masterClrMapping/>
  </p:clrMapOvr>
  <p:transition spd="slow">
    <p:wipe dir="d"/>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olo el fondo">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sp>
        <p:nvSpPr>
          <p:cNvPr id="3" name="Date Placeholder 3"/>
          <p:cNvSpPr>
            <a:spLocks noGrp="1"/>
          </p:cNvSpPr>
          <p:nvPr>
            <p:ph type="dt" sz="half" idx="10"/>
          </p:nvPr>
        </p:nvSpPr>
        <p:spPr>
          <a:xfrm>
            <a:off x="762000" y="6356350"/>
            <a:ext cx="2133600" cy="365125"/>
          </a:xfrm>
        </p:spPr>
        <p:txBody>
          <a:bodyPr/>
          <a:lstStyle/>
          <a:p>
            <a:fld id="{757B281C-5159-4971-8228-52B9A72E9ED2}" type="datetimeFigureOut">
              <a:pPr/>
              <a:t>24/10/2017</a:t>
            </a:fld>
            <a:endParaRPr kumimoji="0" lang="es-ES"/>
          </a:p>
        </p:txBody>
      </p:sp>
      <p:sp>
        <p:nvSpPr>
          <p:cNvPr id="4" name="Footer Placeholder 4"/>
          <p:cNvSpPr>
            <a:spLocks noGrp="1"/>
          </p:cNvSpPr>
          <p:nvPr>
            <p:ph type="ftr" sz="quarter" idx="11"/>
          </p:nvPr>
        </p:nvSpPr>
        <p:spPr>
          <a:xfrm>
            <a:off x="3352800" y="6356350"/>
            <a:ext cx="2895600" cy="365125"/>
          </a:xfrm>
        </p:spPr>
        <p:txBody>
          <a:bodyPr/>
          <a:lstStyle/>
          <a:p>
            <a:endParaRPr kumimoji="0" lang="es-ES"/>
          </a:p>
        </p:txBody>
      </p:sp>
      <p:sp>
        <p:nvSpPr>
          <p:cNvPr id="5" name="Slide Number Placeholder 5"/>
          <p:cNvSpPr>
            <a:spLocks noGrp="1"/>
          </p:cNvSpPr>
          <p:nvPr>
            <p:ph type="sldNum" sz="quarter" idx="12"/>
          </p:nvPr>
        </p:nvSpPr>
        <p:spPr>
          <a:xfrm>
            <a:off x="6705600" y="6356350"/>
            <a:ext cx="2133600" cy="365125"/>
          </a:xfrm>
        </p:spPr>
        <p:txBody>
          <a:bodyPr/>
          <a:lstStyle/>
          <a:p>
            <a:fld id="{33D6E5A2-EC83-451F-A719-9AC1370DD5CF}" type="slidenum">
              <a:pPr/>
              <a:t>‹Nº›</a:t>
            </a:fld>
            <a:endParaRPr kumimoji="0" lang="es-ES"/>
          </a:p>
        </p:txBody>
      </p:sp>
    </p:spTree>
  </p:cSld>
  <p:clrMapOvr>
    <a:masterClrMapping/>
  </p:clrMapOvr>
  <p:transition spd="slow">
    <p:wipe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Encabezado de sección">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pic>
        <p:nvPicPr>
          <p:cNvPr id="8" name="Picture 7"/>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rot="5400000">
            <a:off x="3161049" y="-3176815"/>
            <a:ext cx="2819400" cy="9173031"/>
          </a:xfrm>
          <a:prstGeom prst="rect">
            <a:avLst/>
          </a:prstGeom>
        </p:spPr>
      </p:pic>
      <p:sp>
        <p:nvSpPr>
          <p:cNvPr id="2" name="Title 1"/>
          <p:cNvSpPr>
            <a:spLocks noGrp="1"/>
          </p:cNvSpPr>
          <p:nvPr>
            <p:ph type="title" hasCustomPrompt="1"/>
          </p:nvPr>
        </p:nvSpPr>
        <p:spPr>
          <a:xfrm>
            <a:off x="4572000" y="3048000"/>
            <a:ext cx="4343400" cy="1362075"/>
          </a:xfrm>
        </p:spPr>
        <p:txBody>
          <a:bodyPr anchor="b" anchorCtr="0"/>
          <a:lstStyle>
            <a:lvl1pPr algn="l" eaLnBrk="1" latinLnBrk="0" hangingPunct="1">
              <a:defRPr kumimoji="0" lang="es-ES" sz="4000" b="1" cap="small" baseline="0">
                <a:solidFill>
                  <a:srgbClr val="003300"/>
                </a:solidFill>
              </a:defRPr>
            </a:lvl1pPr>
          </a:lstStyle>
          <a:p>
            <a:r>
              <a:rPr kumimoji="0" lang="es-ES"/>
              <a:t>Haga clic para modificar el estilo de título del patrón</a:t>
            </a:r>
          </a:p>
        </p:txBody>
      </p:sp>
      <p:sp>
        <p:nvSpPr>
          <p:cNvPr id="4" name="Date Placeholder 3"/>
          <p:cNvSpPr>
            <a:spLocks noGrp="1"/>
          </p:cNvSpPr>
          <p:nvPr>
            <p:ph type="dt" sz="half" idx="10"/>
          </p:nvPr>
        </p:nvSpPr>
        <p:spPr/>
        <p:txBody>
          <a:bodyPr/>
          <a:lstStyle/>
          <a:p>
            <a:fld id="{757B281C-5159-4971-8228-52B9A72E9ED2}" type="datetimeFigureOut">
              <a:pPr/>
              <a:t>24/10/2017</a:t>
            </a:fld>
            <a:endParaRPr kumimoji="0" lang="es-ES"/>
          </a:p>
        </p:txBody>
      </p:sp>
      <p:sp>
        <p:nvSpPr>
          <p:cNvPr id="5" name="Footer Placeholder 4"/>
          <p:cNvSpPr>
            <a:spLocks noGrp="1"/>
          </p:cNvSpPr>
          <p:nvPr>
            <p:ph type="ftr" sz="quarter" idx="11"/>
          </p:nvPr>
        </p:nvSpPr>
        <p:spPr/>
        <p:txBody>
          <a:bodyPr/>
          <a:lstStyle/>
          <a:p>
            <a:endParaRPr kumimoji="0" lang="es-ES"/>
          </a:p>
        </p:txBody>
      </p:sp>
      <p:sp>
        <p:nvSpPr>
          <p:cNvPr id="6" name="Slide Number Placeholder 5"/>
          <p:cNvSpPr>
            <a:spLocks noGrp="1"/>
          </p:cNvSpPr>
          <p:nvPr>
            <p:ph type="sldNum" sz="quarter" idx="12"/>
          </p:nvPr>
        </p:nvSpPr>
        <p:spPr/>
        <p:txBody>
          <a:bodyPr/>
          <a:lstStyle/>
          <a:p>
            <a:fld id="{33D6E5A2-EC83-451F-A719-9AC1370DD5CF}" type="slidenum">
              <a:pPr/>
              <a:t>‹Nº›</a:t>
            </a:fld>
            <a:endParaRPr kumimoji="0" lang="es-ES"/>
          </a:p>
        </p:txBody>
      </p:sp>
      <p:sp>
        <p:nvSpPr>
          <p:cNvPr id="10" name="Picture Placeholder 9"/>
          <p:cNvSpPr>
            <a:spLocks noGrp="1"/>
          </p:cNvSpPr>
          <p:nvPr>
            <p:ph type="pic" sz="quarter" idx="13" hasCustomPrompt="1"/>
          </p:nvPr>
        </p:nvSpPr>
        <p:spPr>
          <a:xfrm>
            <a:off x="6781800" y="5334000"/>
            <a:ext cx="2133600" cy="990600"/>
          </a:xfrm>
        </p:spPr>
        <p:txBody>
          <a:bodyPr>
            <a:normAutofit/>
          </a:bodyPr>
          <a:lstStyle>
            <a:lvl1pPr marL="0" indent="0" algn="ctr" eaLnBrk="1" latinLnBrk="0" hangingPunct="1">
              <a:buNone/>
              <a:defRPr kumimoji="0" lang="es-ES" sz="1800"/>
            </a:lvl1pPr>
          </a:lstStyle>
          <a:p>
            <a:r>
              <a:rPr kumimoji="0" lang="es-ES"/>
              <a:t>Logotipo de la compañía</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ítulo y contenido">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62000" y="269632"/>
            <a:ext cx="8077200" cy="1143000"/>
          </a:xfrm>
        </p:spPr>
        <p:txBody>
          <a:bodyPr anchor="ctr" anchorCtr="0"/>
          <a:lstStyle>
            <a:lvl1pPr algn="l" eaLnBrk="1" latinLnBrk="0" hangingPunct="1">
              <a:defRPr kumimoji="0" lang="es-ES"/>
            </a:lvl1pPr>
          </a:lstStyle>
          <a:p>
            <a:r>
              <a:rPr kumimoji="0" lang="es-ES"/>
              <a:t>Haga clic para modificar el estilo de título del patrón</a:t>
            </a:r>
          </a:p>
        </p:txBody>
      </p:sp>
      <p:sp>
        <p:nvSpPr>
          <p:cNvPr id="3" name="Content Placeholder 2"/>
          <p:cNvSpPr>
            <a:spLocks noGrp="1"/>
          </p:cNvSpPr>
          <p:nvPr>
            <p:ph idx="1"/>
          </p:nvPr>
        </p:nvSpPr>
        <p:spPr>
          <a:xfrm>
            <a:off x="762000" y="1596413"/>
            <a:ext cx="8077200" cy="4297363"/>
          </a:xfrm>
        </p:spPr>
        <p:txBody>
          <a:bodyPr>
            <a:normAutofit/>
          </a:bodyPr>
          <a:lstStyle>
            <a:lvl1pPr eaLnBrk="1" latinLnBrk="0" hangingPunct="1">
              <a:defRPr kumimoji="0" lang="es-ES" sz="3200">
                <a:latin typeface="+mn-lt"/>
              </a:defRPr>
            </a:lvl1pPr>
            <a:lvl2pPr eaLnBrk="1" latinLnBrk="0" hangingPunct="1">
              <a:defRPr kumimoji="0" lang="es-ES" sz="2800">
                <a:latin typeface="+mn-lt"/>
              </a:defRPr>
            </a:lvl2pPr>
            <a:lvl3pPr eaLnBrk="1" latinLnBrk="0" hangingPunct="1">
              <a:defRPr kumimoji="0" lang="es-ES" sz="2400">
                <a:latin typeface="+mn-lt"/>
              </a:defRPr>
            </a:lvl3pPr>
            <a:lvl4pPr eaLnBrk="1" latinLnBrk="0" hangingPunct="1">
              <a:defRPr kumimoji="0" lang="es-ES" sz="2400">
                <a:latin typeface="+mn-lt"/>
              </a:defRPr>
            </a:lvl4pPr>
            <a:lvl5pPr eaLnBrk="1" latinLnBrk="0" hangingPunct="1">
              <a:defRPr kumimoji="0" lang="es-ES" sz="2400">
                <a:latin typeface="+mn-lt"/>
              </a:defRPr>
            </a:lvl5pPr>
          </a:lstStyle>
          <a:p>
            <a:pPr lvl="0" eaLnBrk="1" latinLnBrk="0" hangingPunct="1"/>
            <a:r>
              <a:rPr lang="es-ES"/>
              <a:t>Editar los estilos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a:p>
        </p:txBody>
      </p:sp>
      <p:sp>
        <p:nvSpPr>
          <p:cNvPr id="4" name="Date Placeholder 3"/>
          <p:cNvSpPr>
            <a:spLocks noGrp="1"/>
          </p:cNvSpPr>
          <p:nvPr>
            <p:ph type="dt" sz="half" idx="10"/>
          </p:nvPr>
        </p:nvSpPr>
        <p:spPr/>
        <p:txBody>
          <a:bodyPr/>
          <a:lstStyle/>
          <a:p>
            <a:fld id="{757B281C-5159-4971-8228-52B9A72E9ED2}" type="datetimeFigureOut">
              <a:pPr/>
              <a:t>24/10/2017</a:t>
            </a:fld>
            <a:endParaRPr kumimoji="0" lang="es-ES"/>
          </a:p>
        </p:txBody>
      </p:sp>
      <p:sp>
        <p:nvSpPr>
          <p:cNvPr id="5" name="Footer Placeholder 4"/>
          <p:cNvSpPr>
            <a:spLocks noGrp="1"/>
          </p:cNvSpPr>
          <p:nvPr>
            <p:ph type="ftr" sz="quarter" idx="11"/>
          </p:nvPr>
        </p:nvSpPr>
        <p:spPr/>
        <p:txBody>
          <a:bodyPr/>
          <a:lstStyle/>
          <a:p>
            <a:endParaRPr kumimoji="0" lang="es-ES"/>
          </a:p>
        </p:txBody>
      </p:sp>
      <p:sp>
        <p:nvSpPr>
          <p:cNvPr id="6" name="Slide Number Placeholder 5"/>
          <p:cNvSpPr>
            <a:spLocks noGrp="1"/>
          </p:cNvSpPr>
          <p:nvPr>
            <p:ph type="sldNum" sz="quarter" idx="12"/>
          </p:nvPr>
        </p:nvSpPr>
        <p:spPr>
          <a:xfrm>
            <a:off x="6705600" y="6356350"/>
            <a:ext cx="2133600" cy="365125"/>
          </a:xfrm>
        </p:spPr>
        <p:txBody>
          <a:bodyPr/>
          <a:lstStyle/>
          <a:p>
            <a:fld id="{33D6E5A2-EC83-451F-A719-9AC1370DD5CF}" type="slidenum">
              <a:pPr/>
              <a:t>‹Nº›</a:t>
            </a:fld>
            <a:endParaRPr kumimoji="0" lang="es-ES"/>
          </a:p>
        </p:txBody>
      </p:sp>
    </p:spTree>
  </p:cSld>
  <p:clrMapOvr>
    <a:masterClrMapping/>
  </p:clrMapOvr>
  <p:transition spd="slow">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latinLnBrk="0" hangingPunct="1"/>
            <a:r>
              <a:rPr lang="es-ES"/>
              <a:t>Haga clic para modificar el estilo de título del patrón</a:t>
            </a:r>
            <a:endParaRPr/>
          </a:p>
        </p:txBody>
      </p:sp>
      <p:sp>
        <p:nvSpPr>
          <p:cNvPr id="3" name="Content Placeholder 2"/>
          <p:cNvSpPr>
            <a:spLocks noGrp="1"/>
          </p:cNvSpPr>
          <p:nvPr>
            <p:ph sz="half" idx="1"/>
          </p:nvPr>
        </p:nvSpPr>
        <p:spPr>
          <a:xfrm>
            <a:off x="685800" y="1600200"/>
            <a:ext cx="4038600" cy="4525963"/>
          </a:xfrm>
        </p:spPr>
        <p:txBody>
          <a:bodyPr/>
          <a:lstStyle>
            <a:lvl1pPr eaLnBrk="1" latinLnBrk="0" hangingPunct="1">
              <a:defRPr kumimoji="0" lang="es-ES" sz="2800"/>
            </a:lvl1pPr>
            <a:lvl2pPr eaLnBrk="1" latinLnBrk="0" hangingPunct="1">
              <a:defRPr kumimoji="0" lang="es-ES" sz="2400"/>
            </a:lvl2pPr>
            <a:lvl3pPr eaLnBrk="1" latinLnBrk="0" hangingPunct="1">
              <a:defRPr kumimoji="0" lang="es-ES" sz="2000"/>
            </a:lvl3pPr>
            <a:lvl4pPr eaLnBrk="1" latinLnBrk="0" hangingPunct="1">
              <a:defRPr kumimoji="0" lang="es-ES" sz="1800"/>
            </a:lvl4pPr>
            <a:lvl5pPr eaLnBrk="1" latinLnBrk="0" hangingPunct="1">
              <a:defRPr kumimoji="0" lang="es-ES" sz="1800"/>
            </a:lvl5pPr>
            <a:lvl6pPr eaLnBrk="1" latinLnBrk="0" hangingPunct="1">
              <a:defRPr kumimoji="0" lang="es-ES" sz="1800"/>
            </a:lvl6pPr>
            <a:lvl7pPr eaLnBrk="1" latinLnBrk="0" hangingPunct="1">
              <a:defRPr kumimoji="0" lang="es-ES" sz="1800"/>
            </a:lvl7pPr>
            <a:lvl8pPr eaLnBrk="1" latinLnBrk="0" hangingPunct="1">
              <a:defRPr kumimoji="0" lang="es-ES" sz="1800"/>
            </a:lvl8pPr>
            <a:lvl9pPr eaLnBrk="1" latinLnBrk="0" hangingPunct="1">
              <a:defRPr kumimoji="0" lang="es-ES" sz="1800"/>
            </a:lvl9pPr>
          </a:lstStyle>
          <a:p>
            <a:pPr lvl="0" eaLnBrk="1" latinLnBrk="0" hangingPunct="1"/>
            <a:r>
              <a:rPr lang="es-ES"/>
              <a:t>Editar los estilos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a:p>
        </p:txBody>
      </p:sp>
      <p:sp>
        <p:nvSpPr>
          <p:cNvPr id="4" name="Content Placeholder 3"/>
          <p:cNvSpPr>
            <a:spLocks noGrp="1"/>
          </p:cNvSpPr>
          <p:nvPr>
            <p:ph sz="half" idx="2"/>
          </p:nvPr>
        </p:nvSpPr>
        <p:spPr>
          <a:xfrm>
            <a:off x="4876800" y="1600200"/>
            <a:ext cx="4038600" cy="4525963"/>
          </a:xfrm>
        </p:spPr>
        <p:txBody>
          <a:bodyPr/>
          <a:lstStyle>
            <a:lvl1pPr eaLnBrk="1" latinLnBrk="0" hangingPunct="1">
              <a:defRPr kumimoji="0" lang="es-ES" sz="2800"/>
            </a:lvl1pPr>
            <a:lvl2pPr eaLnBrk="1" latinLnBrk="0" hangingPunct="1">
              <a:defRPr kumimoji="0" lang="es-ES" sz="2400"/>
            </a:lvl2pPr>
            <a:lvl3pPr eaLnBrk="1" latinLnBrk="0" hangingPunct="1">
              <a:defRPr kumimoji="0" lang="es-ES" sz="2000"/>
            </a:lvl3pPr>
            <a:lvl4pPr eaLnBrk="1" latinLnBrk="0" hangingPunct="1">
              <a:defRPr kumimoji="0" lang="es-ES" sz="1800"/>
            </a:lvl4pPr>
            <a:lvl5pPr eaLnBrk="1" latinLnBrk="0" hangingPunct="1">
              <a:defRPr kumimoji="0" lang="es-ES" sz="1800"/>
            </a:lvl5pPr>
            <a:lvl6pPr eaLnBrk="1" latinLnBrk="0" hangingPunct="1">
              <a:defRPr kumimoji="0" lang="es-ES" sz="1800"/>
            </a:lvl6pPr>
            <a:lvl7pPr eaLnBrk="1" latinLnBrk="0" hangingPunct="1">
              <a:defRPr kumimoji="0" lang="es-ES" sz="1800"/>
            </a:lvl7pPr>
            <a:lvl8pPr eaLnBrk="1" latinLnBrk="0" hangingPunct="1">
              <a:defRPr kumimoji="0" lang="es-ES" sz="1800"/>
            </a:lvl8pPr>
            <a:lvl9pPr eaLnBrk="1" latinLnBrk="0" hangingPunct="1">
              <a:defRPr kumimoji="0" lang="es-ES" sz="1800"/>
            </a:lvl9pPr>
          </a:lstStyle>
          <a:p>
            <a:pPr lvl="0" eaLnBrk="1" latinLnBrk="0" hangingPunct="1"/>
            <a:r>
              <a:rPr lang="es-ES"/>
              <a:t>Editar los estilos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a:p>
        </p:txBody>
      </p:sp>
      <p:sp>
        <p:nvSpPr>
          <p:cNvPr id="5" name="Date Placeholder 4"/>
          <p:cNvSpPr>
            <a:spLocks noGrp="1"/>
          </p:cNvSpPr>
          <p:nvPr>
            <p:ph type="dt" sz="half" idx="10"/>
          </p:nvPr>
        </p:nvSpPr>
        <p:spPr/>
        <p:txBody>
          <a:bodyPr/>
          <a:lstStyle/>
          <a:p>
            <a:fld id="{757B281C-5159-4971-8228-52B9A72E9ED2}" type="datetimeFigureOut">
              <a:pPr/>
              <a:t>24/10/2017</a:t>
            </a:fld>
            <a:endParaRPr kumimoji="0" lang="es-ES"/>
          </a:p>
        </p:txBody>
      </p:sp>
      <p:sp>
        <p:nvSpPr>
          <p:cNvPr id="6" name="Footer Placeholder 5"/>
          <p:cNvSpPr>
            <a:spLocks noGrp="1"/>
          </p:cNvSpPr>
          <p:nvPr>
            <p:ph type="ftr" sz="quarter" idx="11"/>
          </p:nvPr>
        </p:nvSpPr>
        <p:spPr/>
        <p:txBody>
          <a:bodyPr/>
          <a:lstStyle/>
          <a:p>
            <a:endParaRPr kumimoji="0" lang="es-ES"/>
          </a:p>
        </p:txBody>
      </p:sp>
      <p:sp>
        <p:nvSpPr>
          <p:cNvPr id="7" name="Slide Number Placeholder 6"/>
          <p:cNvSpPr>
            <a:spLocks noGrp="1"/>
          </p:cNvSpPr>
          <p:nvPr>
            <p:ph type="sldNum" sz="quarter" idx="12"/>
          </p:nvPr>
        </p:nvSpPr>
        <p:spPr/>
        <p:txBody>
          <a:bodyPr/>
          <a:lstStyle/>
          <a:p>
            <a:fld id="{33D6E5A2-EC83-451F-A719-9AC1370DD5CF}" type="slidenum">
              <a:pPr/>
              <a:t>‹Nº›</a:t>
            </a:fld>
            <a:endParaRPr kumimoji="0" lang="es-ES"/>
          </a:p>
        </p:txBody>
      </p:sp>
    </p:spTree>
  </p:cSld>
  <p:clrMapOvr>
    <a:masterClrMapping/>
  </p:clrMapOvr>
  <p:transition spd="slow">
    <p:wipe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eaLnBrk="1" latinLnBrk="0" hangingPunct="1">
              <a:defRPr kumimoji="0" lang="es-ES"/>
            </a:lvl1pPr>
          </a:lstStyle>
          <a:p>
            <a:pPr eaLnBrk="1" latinLnBrk="0" hangingPunct="1"/>
            <a:r>
              <a:rPr lang="es-ES"/>
              <a:t>Haga clic para modificar el estilo de título del patrón</a:t>
            </a:r>
            <a:endParaRPr/>
          </a:p>
        </p:txBody>
      </p:sp>
      <p:sp>
        <p:nvSpPr>
          <p:cNvPr id="3" name="Text Placeholder 2"/>
          <p:cNvSpPr>
            <a:spLocks noGrp="1"/>
          </p:cNvSpPr>
          <p:nvPr>
            <p:ph type="body" idx="1"/>
          </p:nvPr>
        </p:nvSpPr>
        <p:spPr>
          <a:xfrm>
            <a:off x="685800" y="1535113"/>
            <a:ext cx="4040188" cy="639762"/>
          </a:xfrm>
        </p:spPr>
        <p:txBody>
          <a:bodyPr anchor="b"/>
          <a:lstStyle>
            <a:lvl1pPr marL="0" indent="0" eaLnBrk="1" latinLnBrk="0" hangingPunct="1">
              <a:buNone/>
              <a:defRPr kumimoji="0" lang="es-ES" sz="2400" b="1"/>
            </a:lvl1pPr>
            <a:lvl2pPr marL="457200" indent="0" eaLnBrk="1" latinLnBrk="0" hangingPunct="1">
              <a:buNone/>
              <a:defRPr kumimoji="0" lang="es-ES" sz="2000" b="1"/>
            </a:lvl2pPr>
            <a:lvl3pPr marL="914400" indent="0" eaLnBrk="1" latinLnBrk="0" hangingPunct="1">
              <a:buNone/>
              <a:defRPr kumimoji="0" lang="es-ES" sz="1800" b="1"/>
            </a:lvl3pPr>
            <a:lvl4pPr marL="1371600" indent="0" eaLnBrk="1" latinLnBrk="0" hangingPunct="1">
              <a:buNone/>
              <a:defRPr kumimoji="0" lang="es-ES" sz="1600" b="1"/>
            </a:lvl4pPr>
            <a:lvl5pPr marL="1828800" indent="0" eaLnBrk="1" latinLnBrk="0" hangingPunct="1">
              <a:buNone/>
              <a:defRPr kumimoji="0" lang="es-ES" sz="1600" b="1"/>
            </a:lvl5pPr>
            <a:lvl6pPr marL="2286000" indent="0" eaLnBrk="1" latinLnBrk="0" hangingPunct="1">
              <a:buNone/>
              <a:defRPr kumimoji="0" lang="es-ES" sz="1600" b="1"/>
            </a:lvl6pPr>
            <a:lvl7pPr marL="2743200" indent="0" eaLnBrk="1" latinLnBrk="0" hangingPunct="1">
              <a:buNone/>
              <a:defRPr kumimoji="0" lang="es-ES" sz="1600" b="1"/>
            </a:lvl7pPr>
            <a:lvl8pPr marL="3200400" indent="0" eaLnBrk="1" latinLnBrk="0" hangingPunct="1">
              <a:buNone/>
              <a:defRPr kumimoji="0" lang="es-ES" sz="1600" b="1"/>
            </a:lvl8pPr>
            <a:lvl9pPr marL="3657600" indent="0" eaLnBrk="1" latinLnBrk="0" hangingPunct="1">
              <a:buNone/>
              <a:defRPr kumimoji="0" lang="es-ES" sz="1600" b="1"/>
            </a:lvl9pPr>
          </a:lstStyle>
          <a:p>
            <a:pPr lvl="0" eaLnBrk="1" latinLnBrk="0" hangingPunct="1"/>
            <a:r>
              <a:rPr lang="es-ES"/>
              <a:t>Editar los estilos de texto del patrón</a:t>
            </a:r>
          </a:p>
        </p:txBody>
      </p:sp>
      <p:sp>
        <p:nvSpPr>
          <p:cNvPr id="4" name="Content Placeholder 3"/>
          <p:cNvSpPr>
            <a:spLocks noGrp="1"/>
          </p:cNvSpPr>
          <p:nvPr>
            <p:ph sz="half" idx="2"/>
          </p:nvPr>
        </p:nvSpPr>
        <p:spPr>
          <a:xfrm>
            <a:off x="685800" y="2174875"/>
            <a:ext cx="4040188" cy="3951288"/>
          </a:xfrm>
        </p:spPr>
        <p:txBody>
          <a:bodyPr/>
          <a:lstStyle>
            <a:lvl1pPr eaLnBrk="1" latinLnBrk="0" hangingPunct="1">
              <a:defRPr kumimoji="0" lang="es-ES" sz="2400"/>
            </a:lvl1pPr>
            <a:lvl2pPr eaLnBrk="1" latinLnBrk="0" hangingPunct="1">
              <a:defRPr kumimoji="0" lang="es-ES" sz="2000"/>
            </a:lvl2pPr>
            <a:lvl3pPr eaLnBrk="1" latinLnBrk="0" hangingPunct="1">
              <a:defRPr kumimoji="0" lang="es-ES" sz="1800"/>
            </a:lvl3pPr>
            <a:lvl4pPr eaLnBrk="1" latinLnBrk="0" hangingPunct="1">
              <a:defRPr kumimoji="0" lang="es-ES" sz="1600"/>
            </a:lvl4pPr>
            <a:lvl5pPr eaLnBrk="1" latinLnBrk="0" hangingPunct="1">
              <a:defRPr kumimoji="0" lang="es-ES" sz="1600"/>
            </a:lvl5pPr>
            <a:lvl6pPr eaLnBrk="1" latinLnBrk="0" hangingPunct="1">
              <a:defRPr kumimoji="0" lang="es-ES" sz="1600"/>
            </a:lvl6pPr>
            <a:lvl7pPr eaLnBrk="1" latinLnBrk="0" hangingPunct="1">
              <a:defRPr kumimoji="0" lang="es-ES" sz="1600"/>
            </a:lvl7pPr>
            <a:lvl8pPr eaLnBrk="1" latinLnBrk="0" hangingPunct="1">
              <a:defRPr kumimoji="0" lang="es-ES" sz="1600"/>
            </a:lvl8pPr>
            <a:lvl9pPr eaLnBrk="1" latinLnBrk="0" hangingPunct="1">
              <a:defRPr kumimoji="0" lang="es-ES" sz="1600"/>
            </a:lvl9pPr>
          </a:lstStyle>
          <a:p>
            <a:pPr lvl="0" eaLnBrk="1" latinLnBrk="0" hangingPunct="1"/>
            <a:r>
              <a:rPr lang="es-ES"/>
              <a:t>Editar los estilos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a:p>
        </p:txBody>
      </p:sp>
      <p:sp>
        <p:nvSpPr>
          <p:cNvPr id="5" name="Text Placeholder 4"/>
          <p:cNvSpPr>
            <a:spLocks noGrp="1"/>
          </p:cNvSpPr>
          <p:nvPr>
            <p:ph type="body" sz="quarter" idx="3"/>
          </p:nvPr>
        </p:nvSpPr>
        <p:spPr>
          <a:xfrm>
            <a:off x="4873625" y="1535113"/>
            <a:ext cx="4041775" cy="639762"/>
          </a:xfrm>
        </p:spPr>
        <p:txBody>
          <a:bodyPr anchor="b"/>
          <a:lstStyle>
            <a:lvl1pPr marL="0" indent="0" eaLnBrk="1" latinLnBrk="0" hangingPunct="1">
              <a:buNone/>
              <a:defRPr kumimoji="0" lang="es-ES" sz="2400" b="1"/>
            </a:lvl1pPr>
            <a:lvl2pPr marL="457200" indent="0" eaLnBrk="1" latinLnBrk="0" hangingPunct="1">
              <a:buNone/>
              <a:defRPr kumimoji="0" lang="es-ES" sz="2000" b="1"/>
            </a:lvl2pPr>
            <a:lvl3pPr marL="914400" indent="0" eaLnBrk="1" latinLnBrk="0" hangingPunct="1">
              <a:buNone/>
              <a:defRPr kumimoji="0" lang="es-ES" sz="1800" b="1"/>
            </a:lvl3pPr>
            <a:lvl4pPr marL="1371600" indent="0" eaLnBrk="1" latinLnBrk="0" hangingPunct="1">
              <a:buNone/>
              <a:defRPr kumimoji="0" lang="es-ES" sz="1600" b="1"/>
            </a:lvl4pPr>
            <a:lvl5pPr marL="1828800" indent="0" eaLnBrk="1" latinLnBrk="0" hangingPunct="1">
              <a:buNone/>
              <a:defRPr kumimoji="0" lang="es-ES" sz="1600" b="1"/>
            </a:lvl5pPr>
            <a:lvl6pPr marL="2286000" indent="0" eaLnBrk="1" latinLnBrk="0" hangingPunct="1">
              <a:buNone/>
              <a:defRPr kumimoji="0" lang="es-ES" sz="1600" b="1"/>
            </a:lvl6pPr>
            <a:lvl7pPr marL="2743200" indent="0" eaLnBrk="1" latinLnBrk="0" hangingPunct="1">
              <a:buNone/>
              <a:defRPr kumimoji="0" lang="es-ES" sz="1600" b="1"/>
            </a:lvl7pPr>
            <a:lvl8pPr marL="3200400" indent="0" eaLnBrk="1" latinLnBrk="0" hangingPunct="1">
              <a:buNone/>
              <a:defRPr kumimoji="0" lang="es-ES" sz="1600" b="1"/>
            </a:lvl8pPr>
            <a:lvl9pPr marL="3657600" indent="0" eaLnBrk="1" latinLnBrk="0" hangingPunct="1">
              <a:buNone/>
              <a:defRPr kumimoji="0" lang="es-ES" sz="1600" b="1"/>
            </a:lvl9pPr>
          </a:lstStyle>
          <a:p>
            <a:pPr lvl="0" eaLnBrk="1" latinLnBrk="0" hangingPunct="1"/>
            <a:r>
              <a:rPr lang="es-ES"/>
              <a:t>Editar los estilos de texto del patrón</a:t>
            </a:r>
          </a:p>
        </p:txBody>
      </p:sp>
      <p:sp>
        <p:nvSpPr>
          <p:cNvPr id="6" name="Content Placeholder 5"/>
          <p:cNvSpPr>
            <a:spLocks noGrp="1"/>
          </p:cNvSpPr>
          <p:nvPr>
            <p:ph sz="quarter" idx="4"/>
          </p:nvPr>
        </p:nvSpPr>
        <p:spPr>
          <a:xfrm>
            <a:off x="4873625" y="2174875"/>
            <a:ext cx="4041775" cy="3951288"/>
          </a:xfrm>
        </p:spPr>
        <p:txBody>
          <a:bodyPr/>
          <a:lstStyle>
            <a:lvl1pPr eaLnBrk="1" latinLnBrk="0" hangingPunct="1">
              <a:defRPr kumimoji="0" lang="es-ES" sz="2400"/>
            </a:lvl1pPr>
            <a:lvl2pPr eaLnBrk="1" latinLnBrk="0" hangingPunct="1">
              <a:defRPr kumimoji="0" lang="es-ES" sz="2000"/>
            </a:lvl2pPr>
            <a:lvl3pPr eaLnBrk="1" latinLnBrk="0" hangingPunct="1">
              <a:defRPr kumimoji="0" lang="es-ES" sz="1800"/>
            </a:lvl3pPr>
            <a:lvl4pPr eaLnBrk="1" latinLnBrk="0" hangingPunct="1">
              <a:defRPr kumimoji="0" lang="es-ES" sz="1600"/>
            </a:lvl4pPr>
            <a:lvl5pPr eaLnBrk="1" latinLnBrk="0" hangingPunct="1">
              <a:defRPr kumimoji="0" lang="es-ES" sz="1600"/>
            </a:lvl5pPr>
            <a:lvl6pPr eaLnBrk="1" latinLnBrk="0" hangingPunct="1">
              <a:defRPr kumimoji="0" lang="es-ES" sz="1600"/>
            </a:lvl6pPr>
            <a:lvl7pPr eaLnBrk="1" latinLnBrk="0" hangingPunct="1">
              <a:defRPr kumimoji="0" lang="es-ES" sz="1600"/>
            </a:lvl7pPr>
            <a:lvl8pPr eaLnBrk="1" latinLnBrk="0" hangingPunct="1">
              <a:defRPr kumimoji="0" lang="es-ES" sz="1600"/>
            </a:lvl8pPr>
            <a:lvl9pPr eaLnBrk="1" latinLnBrk="0" hangingPunct="1">
              <a:defRPr kumimoji="0" lang="es-ES" sz="1600"/>
            </a:lvl9pPr>
          </a:lstStyle>
          <a:p>
            <a:pPr lvl="0" eaLnBrk="1" latinLnBrk="0" hangingPunct="1"/>
            <a:r>
              <a:rPr lang="es-ES"/>
              <a:t>Editar los estilos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a:p>
        </p:txBody>
      </p:sp>
      <p:sp>
        <p:nvSpPr>
          <p:cNvPr id="7" name="Date Placeholder 6"/>
          <p:cNvSpPr>
            <a:spLocks noGrp="1"/>
          </p:cNvSpPr>
          <p:nvPr>
            <p:ph type="dt" sz="half" idx="10"/>
          </p:nvPr>
        </p:nvSpPr>
        <p:spPr/>
        <p:txBody>
          <a:bodyPr/>
          <a:lstStyle/>
          <a:p>
            <a:fld id="{757B281C-5159-4971-8228-52B9A72E9ED2}" type="datetimeFigureOut">
              <a:pPr/>
              <a:t>24/10/2017</a:t>
            </a:fld>
            <a:endParaRPr kumimoji="0" lang="es-ES"/>
          </a:p>
        </p:txBody>
      </p:sp>
      <p:sp>
        <p:nvSpPr>
          <p:cNvPr id="8" name="Footer Placeholder 7"/>
          <p:cNvSpPr>
            <a:spLocks noGrp="1"/>
          </p:cNvSpPr>
          <p:nvPr>
            <p:ph type="ftr" sz="quarter" idx="11"/>
          </p:nvPr>
        </p:nvSpPr>
        <p:spPr/>
        <p:txBody>
          <a:bodyPr/>
          <a:lstStyle/>
          <a:p>
            <a:endParaRPr kumimoji="0" lang="es-ES"/>
          </a:p>
        </p:txBody>
      </p:sp>
      <p:sp>
        <p:nvSpPr>
          <p:cNvPr id="9" name="Slide Number Placeholder 8"/>
          <p:cNvSpPr>
            <a:spLocks noGrp="1"/>
          </p:cNvSpPr>
          <p:nvPr>
            <p:ph type="sldNum" sz="quarter" idx="12"/>
          </p:nvPr>
        </p:nvSpPr>
        <p:spPr/>
        <p:txBody>
          <a:bodyPr/>
          <a:lstStyle/>
          <a:p>
            <a:fld id="{33D6E5A2-EC83-451F-A719-9AC1370DD5CF}" type="slidenum">
              <a:pPr/>
              <a:t>‹Nº›</a:t>
            </a:fld>
            <a:endParaRPr kumimoji="0" lang="es-ES"/>
          </a:p>
        </p:txBody>
      </p:sp>
    </p:spTree>
  </p:cSld>
  <p:clrMapOvr>
    <a:masterClrMapping/>
  </p:clrMapOvr>
  <p:transition spd="slow">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3008313" cy="1162050"/>
          </a:xfrm>
        </p:spPr>
        <p:txBody>
          <a:bodyPr anchor="b"/>
          <a:lstStyle>
            <a:lvl1pPr algn="l" eaLnBrk="1" latinLnBrk="0" hangingPunct="1">
              <a:defRPr kumimoji="0" lang="es-ES" sz="2000" b="1"/>
            </a:lvl1pPr>
          </a:lstStyle>
          <a:p>
            <a:pPr eaLnBrk="1" latinLnBrk="0" hangingPunct="1"/>
            <a:r>
              <a:rPr lang="es-ES"/>
              <a:t>Haga clic para modificar el estilo de título del patrón</a:t>
            </a:r>
            <a:endParaRPr/>
          </a:p>
        </p:txBody>
      </p:sp>
      <p:sp>
        <p:nvSpPr>
          <p:cNvPr id="3" name="Content Placeholder 2"/>
          <p:cNvSpPr>
            <a:spLocks noGrp="1"/>
          </p:cNvSpPr>
          <p:nvPr>
            <p:ph idx="1"/>
          </p:nvPr>
        </p:nvSpPr>
        <p:spPr>
          <a:xfrm>
            <a:off x="3803650" y="273050"/>
            <a:ext cx="5111750" cy="5853113"/>
          </a:xfrm>
        </p:spPr>
        <p:txBody>
          <a:bodyPr/>
          <a:lstStyle>
            <a:lvl1pPr eaLnBrk="1" latinLnBrk="0" hangingPunct="1">
              <a:defRPr kumimoji="0" lang="es-ES" sz="3200"/>
            </a:lvl1pPr>
            <a:lvl2pPr eaLnBrk="1" latinLnBrk="0" hangingPunct="1">
              <a:defRPr kumimoji="0" lang="es-ES" sz="2800"/>
            </a:lvl2pPr>
            <a:lvl3pPr eaLnBrk="1" latinLnBrk="0" hangingPunct="1">
              <a:defRPr kumimoji="0" lang="es-ES" sz="2400"/>
            </a:lvl3pPr>
            <a:lvl4pPr eaLnBrk="1" latinLnBrk="0" hangingPunct="1">
              <a:defRPr kumimoji="0" lang="es-ES" sz="2000"/>
            </a:lvl4pPr>
            <a:lvl5pPr eaLnBrk="1" latinLnBrk="0" hangingPunct="1">
              <a:defRPr kumimoji="0" lang="es-ES" sz="2000"/>
            </a:lvl5pPr>
            <a:lvl6pPr eaLnBrk="1" latinLnBrk="0" hangingPunct="1">
              <a:defRPr kumimoji="0" lang="es-ES" sz="2000"/>
            </a:lvl6pPr>
            <a:lvl7pPr eaLnBrk="1" latinLnBrk="0" hangingPunct="1">
              <a:defRPr kumimoji="0" lang="es-ES" sz="2000"/>
            </a:lvl7pPr>
            <a:lvl8pPr eaLnBrk="1" latinLnBrk="0" hangingPunct="1">
              <a:defRPr kumimoji="0" lang="es-ES" sz="2000"/>
            </a:lvl8pPr>
            <a:lvl9pPr eaLnBrk="1" latinLnBrk="0" hangingPunct="1">
              <a:defRPr kumimoji="0" lang="es-ES" sz="2000"/>
            </a:lvl9pPr>
          </a:lstStyle>
          <a:p>
            <a:pPr lvl="0" eaLnBrk="1" latinLnBrk="0" hangingPunct="1"/>
            <a:r>
              <a:rPr lang="es-ES"/>
              <a:t>Editar los estilos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a:p>
        </p:txBody>
      </p:sp>
      <p:sp>
        <p:nvSpPr>
          <p:cNvPr id="4" name="Text Placeholder 3"/>
          <p:cNvSpPr>
            <a:spLocks noGrp="1"/>
          </p:cNvSpPr>
          <p:nvPr>
            <p:ph type="body" sz="half" idx="2"/>
          </p:nvPr>
        </p:nvSpPr>
        <p:spPr>
          <a:xfrm>
            <a:off x="685800" y="1435100"/>
            <a:ext cx="3008313" cy="4691063"/>
          </a:xfrm>
        </p:spPr>
        <p:txBody>
          <a:bodyPr/>
          <a:lstStyle>
            <a:lvl1pPr marL="0" indent="0" eaLnBrk="1" latinLnBrk="0" hangingPunct="1">
              <a:buNone/>
              <a:defRPr kumimoji="0" lang="es-ES" sz="1400"/>
            </a:lvl1pPr>
            <a:lvl2pPr marL="457200" indent="0" eaLnBrk="1" latinLnBrk="0" hangingPunct="1">
              <a:buNone/>
              <a:defRPr kumimoji="0" lang="es-ES" sz="1200"/>
            </a:lvl2pPr>
            <a:lvl3pPr marL="914400" indent="0" eaLnBrk="1" latinLnBrk="0" hangingPunct="1">
              <a:buNone/>
              <a:defRPr kumimoji="0" lang="es-ES" sz="1000"/>
            </a:lvl3pPr>
            <a:lvl4pPr marL="1371600" indent="0" eaLnBrk="1" latinLnBrk="0" hangingPunct="1">
              <a:buNone/>
              <a:defRPr kumimoji="0" lang="es-ES" sz="900"/>
            </a:lvl4pPr>
            <a:lvl5pPr marL="1828800" indent="0" eaLnBrk="1" latinLnBrk="0" hangingPunct="1">
              <a:buNone/>
              <a:defRPr kumimoji="0" lang="es-ES" sz="900"/>
            </a:lvl5pPr>
            <a:lvl6pPr marL="2286000" indent="0" eaLnBrk="1" latinLnBrk="0" hangingPunct="1">
              <a:buNone/>
              <a:defRPr kumimoji="0" lang="es-ES" sz="900"/>
            </a:lvl6pPr>
            <a:lvl7pPr marL="2743200" indent="0" eaLnBrk="1" latinLnBrk="0" hangingPunct="1">
              <a:buNone/>
              <a:defRPr kumimoji="0" lang="es-ES" sz="900"/>
            </a:lvl7pPr>
            <a:lvl8pPr marL="3200400" indent="0" eaLnBrk="1" latinLnBrk="0" hangingPunct="1">
              <a:buNone/>
              <a:defRPr kumimoji="0" lang="es-ES" sz="900"/>
            </a:lvl8pPr>
            <a:lvl9pPr marL="3657600" indent="0" eaLnBrk="1" latinLnBrk="0" hangingPunct="1">
              <a:buNone/>
              <a:defRPr kumimoji="0" lang="es-ES" sz="900"/>
            </a:lvl9pPr>
          </a:lstStyle>
          <a:p>
            <a:pPr lvl="0" eaLnBrk="1" latinLnBrk="0" hangingPunct="1"/>
            <a:r>
              <a:rPr lang="es-ES"/>
              <a:t>Editar los estilos de texto del patrón</a:t>
            </a:r>
          </a:p>
        </p:txBody>
      </p:sp>
      <p:sp>
        <p:nvSpPr>
          <p:cNvPr id="5" name="Date Placeholder 4"/>
          <p:cNvSpPr>
            <a:spLocks noGrp="1"/>
          </p:cNvSpPr>
          <p:nvPr>
            <p:ph type="dt" sz="half" idx="10"/>
          </p:nvPr>
        </p:nvSpPr>
        <p:spPr/>
        <p:txBody>
          <a:bodyPr/>
          <a:lstStyle/>
          <a:p>
            <a:fld id="{757B281C-5159-4971-8228-52B9A72E9ED2}" type="datetimeFigureOut">
              <a:pPr/>
              <a:t>24/10/2017</a:t>
            </a:fld>
            <a:endParaRPr kumimoji="0" lang="es-ES"/>
          </a:p>
        </p:txBody>
      </p:sp>
      <p:sp>
        <p:nvSpPr>
          <p:cNvPr id="6" name="Footer Placeholder 5"/>
          <p:cNvSpPr>
            <a:spLocks noGrp="1"/>
          </p:cNvSpPr>
          <p:nvPr>
            <p:ph type="ftr" sz="quarter" idx="11"/>
          </p:nvPr>
        </p:nvSpPr>
        <p:spPr/>
        <p:txBody>
          <a:bodyPr/>
          <a:lstStyle/>
          <a:p>
            <a:endParaRPr kumimoji="0" lang="es-ES"/>
          </a:p>
        </p:txBody>
      </p:sp>
      <p:sp>
        <p:nvSpPr>
          <p:cNvPr id="7" name="Slide Number Placeholder 6"/>
          <p:cNvSpPr>
            <a:spLocks noGrp="1"/>
          </p:cNvSpPr>
          <p:nvPr>
            <p:ph type="sldNum" sz="quarter" idx="12"/>
          </p:nvPr>
        </p:nvSpPr>
        <p:spPr/>
        <p:txBody>
          <a:bodyPr/>
          <a:lstStyle/>
          <a:p>
            <a:fld id="{33D6E5A2-EC83-451F-A719-9AC1370DD5CF}" type="slidenum">
              <a:pPr/>
              <a:t>‹Nº›</a:t>
            </a:fld>
            <a:endParaRPr kumimoji="0" lang="es-ES"/>
          </a:p>
        </p:txBody>
      </p:sp>
    </p:spTree>
  </p:cSld>
  <p:clrMapOvr>
    <a:masterClrMapping/>
  </p:clrMapOvr>
  <p:transition spd="slow">
    <p:wipe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eaLnBrk="1" latinLnBrk="0" hangingPunct="1">
              <a:defRPr kumimoji="0" lang="es-ES" sz="2000" b="1"/>
            </a:lvl1pPr>
          </a:lstStyle>
          <a:p>
            <a:pPr eaLnBrk="1" latinLnBrk="0" hangingPunct="1"/>
            <a:r>
              <a:rPr lang="es-ES"/>
              <a:t>Haga clic para modificar el estilo de título del patrón</a:t>
            </a:r>
            <a:endParaRPr/>
          </a:p>
        </p:txBody>
      </p:sp>
      <p:sp>
        <p:nvSpPr>
          <p:cNvPr id="3" name="Picture Placeholder 2"/>
          <p:cNvSpPr>
            <a:spLocks noGrp="1"/>
          </p:cNvSpPr>
          <p:nvPr>
            <p:ph type="pic" idx="1"/>
          </p:nvPr>
        </p:nvSpPr>
        <p:spPr>
          <a:xfrm>
            <a:off x="1792288" y="612775"/>
            <a:ext cx="5486400" cy="4114800"/>
          </a:xfrm>
        </p:spPr>
        <p:txBody>
          <a:bodyPr/>
          <a:lstStyle>
            <a:lvl1pPr marL="0" indent="0" eaLnBrk="1" latinLnBrk="0" hangingPunct="1">
              <a:buNone/>
              <a:defRPr kumimoji="0" lang="es-ES" sz="3200"/>
            </a:lvl1pPr>
            <a:lvl2pPr marL="457200" indent="0" eaLnBrk="1" latinLnBrk="0" hangingPunct="1">
              <a:buNone/>
              <a:defRPr kumimoji="0" lang="es-ES" sz="2800"/>
            </a:lvl2pPr>
            <a:lvl3pPr marL="914400" indent="0" eaLnBrk="1" latinLnBrk="0" hangingPunct="1">
              <a:buNone/>
              <a:defRPr kumimoji="0" lang="es-ES" sz="2400"/>
            </a:lvl3pPr>
            <a:lvl4pPr marL="1371600" indent="0" eaLnBrk="1" latinLnBrk="0" hangingPunct="1">
              <a:buNone/>
              <a:defRPr kumimoji="0" lang="es-ES" sz="2000"/>
            </a:lvl4pPr>
            <a:lvl5pPr marL="1828800" indent="0" eaLnBrk="1" latinLnBrk="0" hangingPunct="1">
              <a:buNone/>
              <a:defRPr kumimoji="0" lang="es-ES" sz="2000"/>
            </a:lvl5pPr>
            <a:lvl6pPr marL="2286000" indent="0" eaLnBrk="1" latinLnBrk="0" hangingPunct="1">
              <a:buNone/>
              <a:defRPr kumimoji="0" lang="es-ES" sz="2000"/>
            </a:lvl6pPr>
            <a:lvl7pPr marL="2743200" indent="0" eaLnBrk="1" latinLnBrk="0" hangingPunct="1">
              <a:buNone/>
              <a:defRPr kumimoji="0" lang="es-ES" sz="2000"/>
            </a:lvl7pPr>
            <a:lvl8pPr marL="3200400" indent="0" eaLnBrk="1" latinLnBrk="0" hangingPunct="1">
              <a:buNone/>
              <a:defRPr kumimoji="0" lang="es-ES" sz="2000"/>
            </a:lvl8pPr>
            <a:lvl9pPr marL="3657600" indent="0" eaLnBrk="1" latinLnBrk="0" hangingPunct="1">
              <a:buNone/>
              <a:defRPr kumimoji="0" lang="es-ES" sz="2000"/>
            </a:lvl9pPr>
          </a:lstStyle>
          <a:p>
            <a:pPr eaLnBrk="1" latinLnBrk="0" hangingPunct="1"/>
            <a:r>
              <a:rPr lang="es-ES"/>
              <a:t>Haga clic en el icono para agregar una imagen</a:t>
            </a:r>
            <a:endParaRPr/>
          </a:p>
        </p:txBody>
      </p:sp>
      <p:sp>
        <p:nvSpPr>
          <p:cNvPr id="4" name="Text Placeholder 3"/>
          <p:cNvSpPr>
            <a:spLocks noGrp="1"/>
          </p:cNvSpPr>
          <p:nvPr>
            <p:ph type="body" sz="half" idx="2"/>
          </p:nvPr>
        </p:nvSpPr>
        <p:spPr>
          <a:xfrm>
            <a:off x="1792288" y="5367338"/>
            <a:ext cx="5486400" cy="804862"/>
          </a:xfrm>
        </p:spPr>
        <p:txBody>
          <a:bodyPr/>
          <a:lstStyle>
            <a:lvl1pPr marL="0" indent="0" eaLnBrk="1" latinLnBrk="0" hangingPunct="1">
              <a:buNone/>
              <a:defRPr kumimoji="0" lang="es-ES" sz="1400"/>
            </a:lvl1pPr>
            <a:lvl2pPr marL="457200" indent="0" eaLnBrk="1" latinLnBrk="0" hangingPunct="1">
              <a:buNone/>
              <a:defRPr kumimoji="0" lang="es-ES" sz="1200"/>
            </a:lvl2pPr>
            <a:lvl3pPr marL="914400" indent="0" eaLnBrk="1" latinLnBrk="0" hangingPunct="1">
              <a:buNone/>
              <a:defRPr kumimoji="0" lang="es-ES" sz="1000"/>
            </a:lvl3pPr>
            <a:lvl4pPr marL="1371600" indent="0" eaLnBrk="1" latinLnBrk="0" hangingPunct="1">
              <a:buNone/>
              <a:defRPr kumimoji="0" lang="es-ES" sz="900"/>
            </a:lvl4pPr>
            <a:lvl5pPr marL="1828800" indent="0" eaLnBrk="1" latinLnBrk="0" hangingPunct="1">
              <a:buNone/>
              <a:defRPr kumimoji="0" lang="es-ES" sz="900"/>
            </a:lvl5pPr>
            <a:lvl6pPr marL="2286000" indent="0" eaLnBrk="1" latinLnBrk="0" hangingPunct="1">
              <a:buNone/>
              <a:defRPr kumimoji="0" lang="es-ES" sz="900"/>
            </a:lvl6pPr>
            <a:lvl7pPr marL="2743200" indent="0" eaLnBrk="1" latinLnBrk="0" hangingPunct="1">
              <a:buNone/>
              <a:defRPr kumimoji="0" lang="es-ES" sz="900"/>
            </a:lvl7pPr>
            <a:lvl8pPr marL="3200400" indent="0" eaLnBrk="1" latinLnBrk="0" hangingPunct="1">
              <a:buNone/>
              <a:defRPr kumimoji="0" lang="es-ES" sz="900"/>
            </a:lvl8pPr>
            <a:lvl9pPr marL="3657600" indent="0" eaLnBrk="1" latinLnBrk="0" hangingPunct="1">
              <a:buNone/>
              <a:defRPr kumimoji="0" lang="es-ES" sz="900"/>
            </a:lvl9pPr>
          </a:lstStyle>
          <a:p>
            <a:pPr lvl="0" eaLnBrk="1" latinLnBrk="0" hangingPunct="1"/>
            <a:r>
              <a:rPr lang="es-ES"/>
              <a:t>Editar los estilos de texto del patrón</a:t>
            </a:r>
          </a:p>
        </p:txBody>
      </p:sp>
      <p:sp>
        <p:nvSpPr>
          <p:cNvPr id="5" name="Date Placeholder 4"/>
          <p:cNvSpPr>
            <a:spLocks noGrp="1"/>
          </p:cNvSpPr>
          <p:nvPr>
            <p:ph type="dt" sz="half" idx="10"/>
          </p:nvPr>
        </p:nvSpPr>
        <p:spPr/>
        <p:txBody>
          <a:bodyPr/>
          <a:lstStyle/>
          <a:p>
            <a:fld id="{757B281C-5159-4971-8228-52B9A72E9ED2}" type="datetimeFigureOut">
              <a:pPr/>
              <a:t>24/10/2017</a:t>
            </a:fld>
            <a:endParaRPr kumimoji="0" lang="es-ES"/>
          </a:p>
        </p:txBody>
      </p:sp>
      <p:sp>
        <p:nvSpPr>
          <p:cNvPr id="6" name="Footer Placeholder 5"/>
          <p:cNvSpPr>
            <a:spLocks noGrp="1"/>
          </p:cNvSpPr>
          <p:nvPr>
            <p:ph type="ftr" sz="quarter" idx="11"/>
          </p:nvPr>
        </p:nvSpPr>
        <p:spPr/>
        <p:txBody>
          <a:bodyPr/>
          <a:lstStyle/>
          <a:p>
            <a:endParaRPr kumimoji="0" lang="es-ES"/>
          </a:p>
        </p:txBody>
      </p:sp>
      <p:sp>
        <p:nvSpPr>
          <p:cNvPr id="7" name="Slide Number Placeholder 6"/>
          <p:cNvSpPr>
            <a:spLocks noGrp="1"/>
          </p:cNvSpPr>
          <p:nvPr>
            <p:ph type="sldNum" sz="quarter" idx="12"/>
          </p:nvPr>
        </p:nvSpPr>
        <p:spPr/>
        <p:txBody>
          <a:bodyPr/>
          <a:lstStyle/>
          <a:p>
            <a:fld id="{33D6E5A2-EC83-451F-A719-9AC1370DD5CF}" type="slidenum">
              <a:pPr/>
              <a:t>‹Nº›</a:t>
            </a:fld>
            <a:endParaRPr kumimoji="0" lang="es-ES"/>
          </a:p>
        </p:txBody>
      </p:sp>
    </p:spTree>
  </p:cSld>
  <p:clrMapOvr>
    <a:masterClrMapping/>
  </p:clrMapOvr>
  <p:transition spd="slow">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latinLnBrk="0" hangingPunct="1"/>
            <a:r>
              <a:rPr lang="es-ES"/>
              <a:t>Haga clic para modificar el estilo de título del patrón</a:t>
            </a:r>
            <a:endParaRPr/>
          </a:p>
        </p:txBody>
      </p:sp>
      <p:sp>
        <p:nvSpPr>
          <p:cNvPr id="3" name="Vertical Text Placeholder 2"/>
          <p:cNvSpPr>
            <a:spLocks noGrp="1"/>
          </p:cNvSpPr>
          <p:nvPr>
            <p:ph type="body" orient="vert" idx="1"/>
          </p:nvPr>
        </p:nvSpPr>
        <p:spPr/>
        <p:txBody>
          <a:bodyPr vert="eaVert"/>
          <a:lstStyle/>
          <a:p>
            <a:pPr lvl="0" eaLnBrk="1" latinLnBrk="0" hangingPunct="1"/>
            <a:r>
              <a:rPr lang="es-ES"/>
              <a:t>Editar los estilos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a:p>
        </p:txBody>
      </p:sp>
      <p:sp>
        <p:nvSpPr>
          <p:cNvPr id="4" name="Date Placeholder 3"/>
          <p:cNvSpPr>
            <a:spLocks noGrp="1"/>
          </p:cNvSpPr>
          <p:nvPr>
            <p:ph type="dt" sz="half" idx="10"/>
          </p:nvPr>
        </p:nvSpPr>
        <p:spPr/>
        <p:txBody>
          <a:bodyPr/>
          <a:lstStyle/>
          <a:p>
            <a:fld id="{757B281C-5159-4971-8228-52B9A72E9ED2}" type="datetimeFigureOut">
              <a:pPr/>
              <a:t>24/10/2017</a:t>
            </a:fld>
            <a:endParaRPr kumimoji="0" lang="es-ES"/>
          </a:p>
        </p:txBody>
      </p:sp>
      <p:sp>
        <p:nvSpPr>
          <p:cNvPr id="5" name="Footer Placeholder 4"/>
          <p:cNvSpPr>
            <a:spLocks noGrp="1"/>
          </p:cNvSpPr>
          <p:nvPr>
            <p:ph type="ftr" sz="quarter" idx="11"/>
          </p:nvPr>
        </p:nvSpPr>
        <p:spPr/>
        <p:txBody>
          <a:bodyPr/>
          <a:lstStyle/>
          <a:p>
            <a:endParaRPr kumimoji="0" lang="es-ES"/>
          </a:p>
        </p:txBody>
      </p:sp>
      <p:sp>
        <p:nvSpPr>
          <p:cNvPr id="6" name="Slide Number Placeholder 5"/>
          <p:cNvSpPr>
            <a:spLocks noGrp="1"/>
          </p:cNvSpPr>
          <p:nvPr>
            <p:ph type="sldNum" sz="quarter" idx="12"/>
          </p:nvPr>
        </p:nvSpPr>
        <p:spPr/>
        <p:txBody>
          <a:bodyPr/>
          <a:lstStyle/>
          <a:p>
            <a:fld id="{33D6E5A2-EC83-451F-A719-9AC1370DD5CF}" type="slidenum">
              <a:pPr/>
              <a:t>‹Nº›</a:t>
            </a:fld>
            <a:endParaRPr kumimoji="0" lang="es-ES"/>
          </a:p>
        </p:txBody>
      </p:sp>
    </p:spTree>
  </p:cSld>
  <p:clrMapOvr>
    <a:masterClrMapping/>
  </p:clrMapOvr>
  <p:transition spd="slow">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Texto y título vertical">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274638"/>
            <a:ext cx="2057400" cy="5851525"/>
          </a:xfrm>
        </p:spPr>
        <p:txBody>
          <a:bodyPr vert="eaVert"/>
          <a:lstStyle/>
          <a:p>
            <a:pPr eaLnBrk="1" latinLnBrk="0" hangingPunct="1"/>
            <a:r>
              <a:rPr lang="es-ES"/>
              <a:t>Haga clic para modificar el estilo de título del patrón</a:t>
            </a:r>
            <a:endParaRPr/>
          </a:p>
        </p:txBody>
      </p:sp>
      <p:sp>
        <p:nvSpPr>
          <p:cNvPr id="3" name="Vertical Text Placeholder 2"/>
          <p:cNvSpPr>
            <a:spLocks noGrp="1"/>
          </p:cNvSpPr>
          <p:nvPr>
            <p:ph type="body" orient="vert" idx="1"/>
          </p:nvPr>
        </p:nvSpPr>
        <p:spPr>
          <a:xfrm>
            <a:off x="762000" y="274638"/>
            <a:ext cx="5867400" cy="5851525"/>
          </a:xfrm>
        </p:spPr>
        <p:txBody>
          <a:bodyPr vert="eaVert"/>
          <a:lstStyle/>
          <a:p>
            <a:pPr lvl="0" eaLnBrk="1" latinLnBrk="0" hangingPunct="1"/>
            <a:r>
              <a:rPr lang="es-ES"/>
              <a:t>Editar los estilos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a:p>
        </p:txBody>
      </p:sp>
      <p:sp>
        <p:nvSpPr>
          <p:cNvPr id="4" name="Date Placeholder 3"/>
          <p:cNvSpPr>
            <a:spLocks noGrp="1"/>
          </p:cNvSpPr>
          <p:nvPr>
            <p:ph type="dt" sz="half" idx="10"/>
          </p:nvPr>
        </p:nvSpPr>
        <p:spPr/>
        <p:txBody>
          <a:bodyPr/>
          <a:lstStyle/>
          <a:p>
            <a:fld id="{757B281C-5159-4971-8228-52B9A72E9ED2}" type="datetimeFigureOut">
              <a:pPr/>
              <a:t>24/10/2017</a:t>
            </a:fld>
            <a:endParaRPr kumimoji="0" lang="es-ES"/>
          </a:p>
        </p:txBody>
      </p:sp>
      <p:sp>
        <p:nvSpPr>
          <p:cNvPr id="5" name="Footer Placeholder 4"/>
          <p:cNvSpPr>
            <a:spLocks noGrp="1"/>
          </p:cNvSpPr>
          <p:nvPr>
            <p:ph type="ftr" sz="quarter" idx="11"/>
          </p:nvPr>
        </p:nvSpPr>
        <p:spPr/>
        <p:txBody>
          <a:bodyPr/>
          <a:lstStyle/>
          <a:p>
            <a:endParaRPr kumimoji="0" lang="es-ES"/>
          </a:p>
        </p:txBody>
      </p:sp>
      <p:sp>
        <p:nvSpPr>
          <p:cNvPr id="6" name="Slide Number Placeholder 5"/>
          <p:cNvSpPr>
            <a:spLocks noGrp="1"/>
          </p:cNvSpPr>
          <p:nvPr>
            <p:ph type="sldNum" sz="quarter" idx="12"/>
          </p:nvPr>
        </p:nvSpPr>
        <p:spPr/>
        <p:txBody>
          <a:bodyPr/>
          <a:lstStyle/>
          <a:p>
            <a:fld id="{33D6E5A2-EC83-451F-A719-9AC1370DD5CF}" type="slidenum">
              <a:pPr/>
              <a:t>‹Nº›</a:t>
            </a:fld>
            <a:endParaRPr kumimoji="0" lang="es-ES"/>
          </a:p>
        </p:txBody>
      </p:sp>
    </p:spTree>
  </p:cSld>
  <p:clrMapOvr>
    <a:masterClrMapping/>
  </p:clrMapOvr>
  <p:transition spd="slow">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14"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sp>
        <p:nvSpPr>
          <p:cNvPr id="2" name="Title Placeholder 1"/>
          <p:cNvSpPr>
            <a:spLocks noGrp="1"/>
          </p:cNvSpPr>
          <p:nvPr>
            <p:ph type="title"/>
          </p:nvPr>
        </p:nvSpPr>
        <p:spPr>
          <a:xfrm>
            <a:off x="762000" y="274638"/>
            <a:ext cx="8077200" cy="1143000"/>
          </a:xfrm>
          <a:prstGeom prst="rect">
            <a:avLst/>
          </a:prstGeom>
        </p:spPr>
        <p:txBody>
          <a:bodyPr vert="horz" lIns="91440" tIns="45720" rIns="91440" bIns="45720" rtlCol="0" anchor="ctr">
            <a:normAutofit/>
          </a:bodyPr>
          <a:lstStyle/>
          <a:p>
            <a:pPr eaLnBrk="1" latinLnBrk="0" hangingPunct="1"/>
            <a:r>
              <a:rPr kumimoji="0" lang="es-ES"/>
              <a:t>Haga clic para modificar el estilo de título del patrón</a:t>
            </a:r>
            <a:endParaRPr kumimoji="0" lang="en-US"/>
          </a:p>
        </p:txBody>
      </p:sp>
      <p:sp>
        <p:nvSpPr>
          <p:cNvPr id="3" name="Text Placeholder 2"/>
          <p:cNvSpPr>
            <a:spLocks noGrp="1"/>
          </p:cNvSpPr>
          <p:nvPr>
            <p:ph type="body" idx="1"/>
          </p:nvPr>
        </p:nvSpPr>
        <p:spPr>
          <a:xfrm>
            <a:off x="762000" y="1600200"/>
            <a:ext cx="8077200" cy="4525963"/>
          </a:xfrm>
          <a:prstGeom prst="rect">
            <a:avLst/>
          </a:prstGeom>
        </p:spPr>
        <p:txBody>
          <a:bodyPr vert="horz" lIns="91440" tIns="45720" rIns="91440" bIns="45720" rtlCol="0">
            <a:normAutofit/>
          </a:bodyPr>
          <a:lstStyle/>
          <a:p>
            <a:pPr lvl="0" eaLnBrk="1" latinLnBrk="0" hangingPunct="1"/>
            <a:r>
              <a:rPr kumimoji="0" lang="es-ES"/>
              <a:t>Editar los estilos de texto del patrón</a:t>
            </a:r>
          </a:p>
          <a:p>
            <a:pPr lvl="1" eaLnBrk="1" latinLnBrk="0" hangingPunct="1"/>
            <a:r>
              <a:rPr kumimoji="0" lang="es-ES"/>
              <a:t>Segundo nivel</a:t>
            </a:r>
          </a:p>
          <a:p>
            <a:pPr lvl="2" eaLnBrk="1" latinLnBrk="0" hangingPunct="1"/>
            <a:r>
              <a:rPr kumimoji="0" lang="es-ES"/>
              <a:t>Tercer nivel</a:t>
            </a:r>
          </a:p>
          <a:p>
            <a:pPr lvl="3" eaLnBrk="1" latinLnBrk="0" hangingPunct="1"/>
            <a:r>
              <a:rPr kumimoji="0" lang="es-ES"/>
              <a:t>Cuarto nivel</a:t>
            </a:r>
          </a:p>
          <a:p>
            <a:pPr lvl="4" eaLnBrk="1" latinLnBrk="0" hangingPunct="1"/>
            <a:r>
              <a:rPr kumimoji="0" lang="es-ES"/>
              <a:t>Quinto nivel</a:t>
            </a:r>
            <a:endParaRPr kumimoji="0" lang="en-US"/>
          </a:p>
        </p:txBody>
      </p:sp>
      <p:sp>
        <p:nvSpPr>
          <p:cNvPr id="4" name="Date Placeholder 3"/>
          <p:cNvSpPr>
            <a:spLocks noGrp="1"/>
          </p:cNvSpPr>
          <p:nvPr>
            <p:ph type="dt" sz="half" idx="2"/>
          </p:nvPr>
        </p:nvSpPr>
        <p:spPr>
          <a:xfrm>
            <a:off x="762000" y="6356350"/>
            <a:ext cx="2133600" cy="365125"/>
          </a:xfrm>
          <a:prstGeom prst="rect">
            <a:avLst/>
          </a:prstGeom>
        </p:spPr>
        <p:txBody>
          <a:bodyPr vert="horz" lIns="91440" tIns="45720" rIns="91440" bIns="45720" rtlCol="0" anchor="ctr"/>
          <a:lstStyle>
            <a:lvl1pPr algn="l" eaLnBrk="1" latinLnBrk="0" hangingPunct="1">
              <a:defRPr kumimoji="0" lang="es-ES" sz="1200">
                <a:solidFill>
                  <a:schemeClr val="tx1">
                    <a:tint val="75000"/>
                  </a:schemeClr>
                </a:solidFill>
              </a:defRPr>
            </a:lvl1pPr>
          </a:lstStyle>
          <a:p>
            <a:fld id="{757B281C-5159-4971-8228-52B9A72E9ED2}" type="datetimeFigureOut">
              <a:pPr/>
              <a:t>24/10/2017</a:t>
            </a:fld>
            <a:endParaRPr kumimoji="0" lang="es-ES"/>
          </a:p>
        </p:txBody>
      </p:sp>
      <p:sp>
        <p:nvSpPr>
          <p:cNvPr id="5" name="Footer Placeholder 4"/>
          <p:cNvSpPr>
            <a:spLocks noGrp="1"/>
          </p:cNvSpPr>
          <p:nvPr>
            <p:ph type="ftr" sz="quarter" idx="3"/>
          </p:nvPr>
        </p:nvSpPr>
        <p:spPr>
          <a:xfrm>
            <a:off x="3352800" y="6356350"/>
            <a:ext cx="2895600" cy="365125"/>
          </a:xfrm>
          <a:prstGeom prst="rect">
            <a:avLst/>
          </a:prstGeom>
        </p:spPr>
        <p:txBody>
          <a:bodyPr vert="horz" lIns="91440" tIns="45720" rIns="91440" bIns="45720" rtlCol="0" anchor="ctr"/>
          <a:lstStyle>
            <a:lvl1pPr algn="ctr" eaLnBrk="1" latinLnBrk="0" hangingPunct="1">
              <a:defRPr kumimoji="0" lang="es-ES" sz="1200">
                <a:solidFill>
                  <a:schemeClr val="tx1">
                    <a:tint val="75000"/>
                  </a:schemeClr>
                </a:solidFill>
              </a:defRPr>
            </a:lvl1pPr>
          </a:lstStyle>
          <a:p>
            <a:endParaRPr kumimoji="0" lang="es-ES"/>
          </a:p>
        </p:txBody>
      </p:sp>
      <p:sp>
        <p:nvSpPr>
          <p:cNvPr id="6" name="Slide Number Placeholder 5"/>
          <p:cNvSpPr>
            <a:spLocks noGrp="1"/>
          </p:cNvSpPr>
          <p:nvPr>
            <p:ph type="sldNum" sz="quarter" idx="4"/>
          </p:nvPr>
        </p:nvSpPr>
        <p:spPr>
          <a:xfrm>
            <a:off x="6705600" y="6356350"/>
            <a:ext cx="2133600" cy="365125"/>
          </a:xfrm>
          <a:prstGeom prst="rect">
            <a:avLst/>
          </a:prstGeom>
        </p:spPr>
        <p:txBody>
          <a:bodyPr vert="horz" lIns="91440" tIns="45720" rIns="91440" bIns="45720" rtlCol="0" anchor="ctr"/>
          <a:lstStyle>
            <a:lvl1pPr algn="r" eaLnBrk="1" latinLnBrk="0" hangingPunct="1">
              <a:defRPr kumimoji="0" lang="es-ES" sz="1200">
                <a:solidFill>
                  <a:schemeClr val="tx1">
                    <a:tint val="75000"/>
                  </a:schemeClr>
                </a:solidFill>
              </a:defRPr>
            </a:lvl1pPr>
          </a:lstStyle>
          <a:p>
            <a:fld id="{33D6E5A2-EC83-451F-A719-9AC1370DD5CF}" type="slidenum">
              <a:pPr/>
              <a:t>‹Nº›</a:t>
            </a:fld>
            <a:endParaRPr kumimoji="0" lang="es-ES"/>
          </a:p>
        </p:txBody>
      </p:sp>
      <p:pic>
        <p:nvPicPr>
          <p:cNvPr id="8" name="Picture 7"/>
          <p:cNvPicPr>
            <a:picLocks noChangeAspect="1"/>
          </p:cNvPicPr>
          <p:nvPr/>
        </p:nvPicPr>
        <p:blipFill rotWithShape="1">
          <a:blip r:embed="rId15" cstate="email">
            <a:extLst>
              <a:ext uri="{28A0092B-C50C-407E-A947-70E740481C1C}">
                <a14:useLocalDpi xmlns:a14="http://schemas.microsoft.com/office/drawing/2010/main"/>
              </a:ext>
            </a:extLst>
          </a:blip>
          <a:srcRect/>
          <a:stretch/>
        </p:blipFill>
        <p:spPr>
          <a:xfrm>
            <a:off x="-152400" y="-109183"/>
            <a:ext cx="818707" cy="708318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52" r:id="rId4"/>
    <p:sldLayoutId id="2147483653" r:id="rId5"/>
    <p:sldLayoutId id="2147483656" r:id="rId6"/>
    <p:sldLayoutId id="2147483657" r:id="rId7"/>
    <p:sldLayoutId id="2147483658" r:id="rId8"/>
    <p:sldLayoutId id="2147483659" r:id="rId9"/>
    <p:sldLayoutId id="2147483654" r:id="rId10"/>
    <p:sldLayoutId id="2147483655" r:id="rId11"/>
    <p:sldLayoutId id="2147483663" r:id="rId12"/>
  </p:sldLayoutIdLst>
  <p:transition spd="slow">
    <p:wipe dir="d"/>
  </p:transition>
  <p:txStyles>
    <p:titleStyle>
      <a:lvl1pPr algn="l" defTabSz="914400" rtl="0" eaLnBrk="1" latinLnBrk="0" hangingPunct="1">
        <a:spcBef>
          <a:spcPct val="0"/>
        </a:spcBef>
        <a:buNone/>
        <a:defRPr kumimoji="0" lang="es-ES"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0" lang="es-ES"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0" lang="es-ES"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0" lang="es-ES"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0" lang="es-ES"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9pPr>
    </p:bodyStyle>
    <p:otherStyle>
      <a:defPPr>
        <a:defRPr kumimoji="0" lang="es-ES"/>
      </a:defPPr>
      <a:lvl1pPr marL="0" algn="l" defTabSz="914400" rtl="0" eaLnBrk="1" latinLnBrk="0" hangingPunct="1">
        <a:defRPr kumimoji="0" lang="es-ES" sz="1800" kern="1200">
          <a:solidFill>
            <a:schemeClr val="tx1"/>
          </a:solidFill>
          <a:latin typeface="+mn-lt"/>
          <a:ea typeface="+mn-ea"/>
          <a:cs typeface="+mn-cs"/>
        </a:defRPr>
      </a:lvl1pPr>
      <a:lvl2pPr marL="457200" algn="l" defTabSz="914400" rtl="0" eaLnBrk="1" latinLnBrk="0" hangingPunct="1">
        <a:defRPr kumimoji="0" lang="es-ES" sz="1800" kern="1200">
          <a:solidFill>
            <a:schemeClr val="tx1"/>
          </a:solidFill>
          <a:latin typeface="+mn-lt"/>
          <a:ea typeface="+mn-ea"/>
          <a:cs typeface="+mn-cs"/>
        </a:defRPr>
      </a:lvl2pPr>
      <a:lvl3pPr marL="914400" algn="l" defTabSz="914400" rtl="0" eaLnBrk="1" latinLnBrk="0" hangingPunct="1">
        <a:defRPr kumimoji="0" lang="es-ES" sz="1800" kern="1200">
          <a:solidFill>
            <a:schemeClr val="tx1"/>
          </a:solidFill>
          <a:latin typeface="+mn-lt"/>
          <a:ea typeface="+mn-ea"/>
          <a:cs typeface="+mn-cs"/>
        </a:defRPr>
      </a:lvl3pPr>
      <a:lvl4pPr marL="1371600" algn="l" defTabSz="914400" rtl="0" eaLnBrk="1" latinLnBrk="0" hangingPunct="1">
        <a:defRPr kumimoji="0" lang="es-ES" sz="1800" kern="1200">
          <a:solidFill>
            <a:schemeClr val="tx1"/>
          </a:solidFill>
          <a:latin typeface="+mn-lt"/>
          <a:ea typeface="+mn-ea"/>
          <a:cs typeface="+mn-cs"/>
        </a:defRPr>
      </a:lvl4pPr>
      <a:lvl5pPr marL="1828800" algn="l" defTabSz="914400" rtl="0" eaLnBrk="1" latinLnBrk="0" hangingPunct="1">
        <a:defRPr kumimoji="0" lang="es-ES" sz="1800" kern="1200">
          <a:solidFill>
            <a:schemeClr val="tx1"/>
          </a:solidFill>
          <a:latin typeface="+mn-lt"/>
          <a:ea typeface="+mn-ea"/>
          <a:cs typeface="+mn-cs"/>
        </a:defRPr>
      </a:lvl5pPr>
      <a:lvl6pPr marL="2286000" algn="l" defTabSz="914400" rtl="0" eaLnBrk="1" latinLnBrk="0" hangingPunct="1">
        <a:defRPr kumimoji="0" lang="es-ES" sz="1800" kern="1200">
          <a:solidFill>
            <a:schemeClr val="tx1"/>
          </a:solidFill>
          <a:latin typeface="+mn-lt"/>
          <a:ea typeface="+mn-ea"/>
          <a:cs typeface="+mn-cs"/>
        </a:defRPr>
      </a:lvl6pPr>
      <a:lvl7pPr marL="2743200" algn="l" defTabSz="914400" rtl="0" eaLnBrk="1" latinLnBrk="0" hangingPunct="1">
        <a:defRPr kumimoji="0" lang="es-ES" sz="1800" kern="1200">
          <a:solidFill>
            <a:schemeClr val="tx1"/>
          </a:solidFill>
          <a:latin typeface="+mn-lt"/>
          <a:ea typeface="+mn-ea"/>
          <a:cs typeface="+mn-cs"/>
        </a:defRPr>
      </a:lvl7pPr>
      <a:lvl8pPr marL="3200400" algn="l" defTabSz="914400" rtl="0" eaLnBrk="1" latinLnBrk="0" hangingPunct="1">
        <a:defRPr kumimoji="0" lang="es-ES" sz="1800" kern="1200">
          <a:solidFill>
            <a:schemeClr val="tx1"/>
          </a:solidFill>
          <a:latin typeface="+mn-lt"/>
          <a:ea typeface="+mn-ea"/>
          <a:cs typeface="+mn-cs"/>
        </a:defRPr>
      </a:lvl8pPr>
      <a:lvl9pPr marL="3657600" algn="l" defTabSz="914400" rtl="0" eaLnBrk="1" latinLnBrk="0" hangingPunct="1">
        <a:defRPr kumimoji="0" lang="es-ES"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xml"/><Relationship Id="rId7" Type="http://schemas.openxmlformats.org/officeDocument/2006/relationships/image" Target="../media/image6.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5.jpeg"/><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12.xml"/><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3.xml"/><Relationship Id="rId5" Type="http://schemas.openxmlformats.org/officeDocument/2006/relationships/image" Target="../media/image8.png"/><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3.xml"/><Relationship Id="rId4" Type="http://schemas.openxmlformats.org/officeDocument/2006/relationships/image" Target="../media/image12.jpeg"/></Relationships>
</file>

<file path=ppt/slides/_rels/slide1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tags" Target="../tags/tag6.xml"/><Relationship Id="rId7" Type="http://schemas.openxmlformats.org/officeDocument/2006/relationships/image" Target="../media/image6.png"/><Relationship Id="rId2" Type="http://schemas.openxmlformats.org/officeDocument/2006/relationships/tags" Target="../tags/tag5.xml"/><Relationship Id="rId1" Type="http://schemas.openxmlformats.org/officeDocument/2006/relationships/tags" Target="../tags/tag4.xml"/><Relationship Id="rId6" Type="http://schemas.openxmlformats.org/officeDocument/2006/relationships/image" Target="../media/image5.jpeg"/><Relationship Id="rId5" Type="http://schemas.openxmlformats.org/officeDocument/2006/relationships/notesSlide" Target="../notesSlides/notesSlide2.xml"/><Relationship Id="rId4"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xml"/><Relationship Id="rId1" Type="http://schemas.openxmlformats.org/officeDocument/2006/relationships/slideLayout" Target="../slideLayouts/slideLayout12.xml"/><Relationship Id="rId4" Type="http://schemas.openxmlformats.org/officeDocument/2006/relationships/image" Target="../media/image19.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1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7.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1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11.xml"/></Relationships>
</file>

<file path=ppt/slides/_rels/slide4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1.xml"/></Relationships>
</file>

<file path=ppt/slides/_rels/slide4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5.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1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7.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11.xml"/></Relationships>
</file>

<file path=ppt/slides/_rels/slide4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1.xml"/></Relationships>
</file>

<file path=ppt/slides/_rels/slide5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1.xml"/></Relationships>
</file>

<file path=ppt/slides/_rels/slide5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1.xml"/></Relationships>
</file>

<file path=ppt/slides/_rels/slide53.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slideLayout" Target="../slideLayouts/slideLayout2.xml"/><Relationship Id="rId7" Type="http://schemas.openxmlformats.org/officeDocument/2006/relationships/hyperlink" Target="http://www.idrd.gov.co/sitio/idrd/content/superate-intercolegiados" TargetMode="External"/><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hyperlink" Target="https://www.idrd.gov.co/sitio/idrd/content/escuelas-avaladas#overlay-context=content/deporte-formativo-2017" TargetMode="External"/><Relationship Id="rId5" Type="http://schemas.openxmlformats.org/officeDocument/2006/relationships/hyperlink" Target="http://www.monografias.com/trabajos55/indicadores-gestion/indicadores-gestion2.shtml" TargetMode="External"/><Relationship Id="rId4" Type="http://schemas.openxmlformats.org/officeDocument/2006/relationships/notesSlide" Target="../notesSlides/notesSlide5.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2"/>
            </p:custDataLst>
          </p:nvPr>
        </p:nvSpPr>
        <p:spPr>
          <a:xfrm>
            <a:off x="1907704" y="1268760"/>
            <a:ext cx="6336704" cy="2592288"/>
          </a:xfrm>
        </p:spPr>
        <p:txBody>
          <a:bodyPr>
            <a:noAutofit/>
          </a:bodyPr>
          <a:lstStyle/>
          <a:p>
            <a:pPr algn="ctr"/>
            <a:r>
              <a:rPr lang="es-CO" sz="3200" dirty="0"/>
              <a:t>Construcción de la memoria histórica de las escuelas deportivas en Bogotá y apoyo al programa “supérate intercolegiados” del idrd</a:t>
            </a:r>
            <a:br>
              <a:rPr lang="es-CO" sz="3200" dirty="0"/>
            </a:br>
            <a:endParaRPr lang="es-ES" sz="3200" dirty="0"/>
          </a:p>
        </p:txBody>
      </p:sp>
      <p:sp>
        <p:nvSpPr>
          <p:cNvPr id="3" name="Subtitle 2"/>
          <p:cNvSpPr>
            <a:spLocks noGrp="1"/>
          </p:cNvSpPr>
          <p:nvPr>
            <p:ph type="subTitle" idx="1"/>
            <p:custDataLst>
              <p:tags r:id="rId3"/>
            </p:custDataLst>
          </p:nvPr>
        </p:nvSpPr>
        <p:spPr/>
        <p:txBody>
          <a:bodyPr>
            <a:normAutofit/>
          </a:bodyPr>
          <a:lstStyle/>
          <a:p>
            <a:r>
              <a:rPr lang="es-ES" sz="2400" dirty="0">
                <a:latin typeface="+mn-lt"/>
              </a:rPr>
              <a:t>JHON  ALEJANDRO OLIVARES OCHOA </a:t>
            </a:r>
          </a:p>
          <a:p>
            <a:endParaRPr lang="es-ES" sz="2400" dirty="0">
              <a:latin typeface="+mn-lt"/>
            </a:endParaRPr>
          </a:p>
        </p:txBody>
      </p:sp>
      <p:pic>
        <p:nvPicPr>
          <p:cNvPr id="4" name="Picture 4" descr="http://admdeportiva.udistrital.edu.co:8080/image/image_gallery?uuid=3e6a20b8-452d-4b17-a7d2-92c37f8d5521&amp;groupId=14192&amp;t=1403727714076">
            <a:extLst>
              <a:ext uri="{FF2B5EF4-FFF2-40B4-BE49-F238E27FC236}">
                <a16:creationId xmlns:a16="http://schemas.microsoft.com/office/drawing/2014/main" xmlns="" id="{FEFCC1D1-169B-40A6-B5DE-17A1468E8EAE}"/>
              </a:ext>
            </a:extLst>
          </p:cNvPr>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1187624" y="5639948"/>
            <a:ext cx="3505812" cy="957403"/>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www.idrd.gov.co/sitio/idrd/sites/default/files/imagenes/Logo%20nueva%20Alcaldi%CC%81a%20sin%20fondo-01_3.png">
            <a:extLst>
              <a:ext uri="{FF2B5EF4-FFF2-40B4-BE49-F238E27FC236}">
                <a16:creationId xmlns:a16="http://schemas.microsoft.com/office/drawing/2014/main" xmlns="" id="{04B8B90B-54A5-46A8-A392-BC1DE8D0E932}"/>
              </a:ext>
            </a:extLst>
          </p:cNvPr>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6372200" y="5418246"/>
            <a:ext cx="2037606" cy="1318622"/>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cSld>
  <p:clrMapOvr>
    <a:masterClrMapping/>
  </p:clrMapOvr>
  <p:transition spd="slow">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6322141E-F21E-45C3-B3D7-BFE4BBD4949C}"/>
              </a:ext>
            </a:extLst>
          </p:cNvPr>
          <p:cNvSpPr>
            <a:spLocks noGrp="1"/>
          </p:cNvSpPr>
          <p:nvPr>
            <p:ph type="title"/>
          </p:nvPr>
        </p:nvSpPr>
        <p:spPr>
          <a:xfrm>
            <a:off x="762000" y="188640"/>
            <a:ext cx="8077200" cy="1143000"/>
          </a:xfrm>
        </p:spPr>
        <p:txBody>
          <a:bodyPr/>
          <a:lstStyle/>
          <a:p>
            <a:r>
              <a:rPr lang="es-CO" dirty="0"/>
              <a:t>METAS</a:t>
            </a:r>
          </a:p>
        </p:txBody>
      </p:sp>
      <p:sp>
        <p:nvSpPr>
          <p:cNvPr id="3" name="Marcador de contenido 2">
            <a:extLst>
              <a:ext uri="{FF2B5EF4-FFF2-40B4-BE49-F238E27FC236}">
                <a16:creationId xmlns:a16="http://schemas.microsoft.com/office/drawing/2014/main" xmlns="" id="{BAEA65B9-15F6-46F9-9232-436B84EA6F40}"/>
              </a:ext>
            </a:extLst>
          </p:cNvPr>
          <p:cNvSpPr>
            <a:spLocks noGrp="1"/>
          </p:cNvSpPr>
          <p:nvPr>
            <p:ph idx="1"/>
          </p:nvPr>
        </p:nvSpPr>
        <p:spPr>
          <a:xfrm>
            <a:off x="762000" y="1146170"/>
            <a:ext cx="8077200" cy="4297363"/>
          </a:xfrm>
        </p:spPr>
        <p:txBody>
          <a:bodyPr>
            <a:normAutofit fontScale="85000" lnSpcReduction="20000"/>
          </a:bodyPr>
          <a:lstStyle/>
          <a:p>
            <a:pPr lvl="0" algn="just"/>
            <a:r>
              <a:rPr lang="es-CO" dirty="0"/>
              <a:t>Obtener toda la información posible sobre las escuelas deportivas de Bogotá desde el año 2010 hasta 2017.</a:t>
            </a:r>
          </a:p>
          <a:p>
            <a:pPr lvl="0" algn="just"/>
            <a:r>
              <a:rPr lang="es-CO" dirty="0"/>
              <a:t>Clasificar la información ya sea en medio digital, o físico para su posterior análisis.</a:t>
            </a:r>
          </a:p>
          <a:p>
            <a:pPr lvl="0" algn="just"/>
            <a:r>
              <a:rPr lang="es-CO" dirty="0"/>
              <a:t>Apoyar las funciones administrativas del programa supérate en las actividades de veedurías deportivas, entrega de resultados y evidencias, gestión de material y escenarios. </a:t>
            </a:r>
          </a:p>
          <a:p>
            <a:pPr algn="just"/>
            <a:r>
              <a:rPr lang="es-CO" dirty="0"/>
              <a:t>Realizar apoyo administrativo y brindar asesorías en los procesos de avales deportivos para las escuelas de formación. </a:t>
            </a:r>
          </a:p>
        </p:txBody>
      </p:sp>
      <p:pic>
        <p:nvPicPr>
          <p:cNvPr id="4" name="Picture 4" descr="http://admdeportiva.udistrital.edu.co:8080/image/image_gallery?uuid=3e6a20b8-452d-4b17-a7d2-92c37f8d5521&amp;groupId=14192&amp;t=1403727714076">
            <a:extLst>
              <a:ext uri="{FF2B5EF4-FFF2-40B4-BE49-F238E27FC236}">
                <a16:creationId xmlns:a16="http://schemas.microsoft.com/office/drawing/2014/main" xmlns="" id="{BF01255D-2C7E-4613-B81A-D38ED5FCD31F}"/>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187624" y="5639948"/>
            <a:ext cx="3505812" cy="957403"/>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www.idrd.gov.co/sitio/idrd/sites/default/files/imagenes/Logo%20nueva%20Alcaldi%CC%81a%20sin%20fondo-01_3.png">
            <a:extLst>
              <a:ext uri="{FF2B5EF4-FFF2-40B4-BE49-F238E27FC236}">
                <a16:creationId xmlns:a16="http://schemas.microsoft.com/office/drawing/2014/main" xmlns="" id="{78217960-733B-431E-A769-CEFD1B6EA357}"/>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372200" y="5418246"/>
            <a:ext cx="2037606" cy="13186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66548414"/>
      </p:ext>
    </p:extLst>
  </p:cSld>
  <p:clrMapOvr>
    <a:masterClrMapping/>
  </p:clrMapOvr>
  <p:transition spd="slow">
    <p:wipe dir="d"/>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a:extLst>
              <a:ext uri="{FF2B5EF4-FFF2-40B4-BE49-F238E27FC236}">
                <a16:creationId xmlns:a16="http://schemas.microsoft.com/office/drawing/2014/main" xmlns="" id="{CC000F41-D2F9-4253-B0B9-09D7EF4CAD82}"/>
              </a:ext>
            </a:extLst>
          </p:cNvPr>
          <p:cNvGraphicFramePr>
            <a:graphicFrameLocks noGrp="1"/>
          </p:cNvGraphicFramePr>
          <p:nvPr>
            <p:extLst>
              <p:ext uri="{D42A27DB-BD31-4B8C-83A1-F6EECF244321}">
                <p14:modId xmlns:p14="http://schemas.microsoft.com/office/powerpoint/2010/main" val="178425940"/>
              </p:ext>
            </p:extLst>
          </p:nvPr>
        </p:nvGraphicFramePr>
        <p:xfrm>
          <a:off x="539552" y="1268760"/>
          <a:ext cx="7920880" cy="5306235"/>
        </p:xfrm>
        <a:graphic>
          <a:graphicData uri="http://schemas.openxmlformats.org/drawingml/2006/table">
            <a:tbl>
              <a:tblPr firstRow="1" firstCol="1" bandRow="1">
                <a:tableStyleId>{5C22544A-7EE6-4342-B048-85BDC9FD1C3A}</a:tableStyleId>
              </a:tblPr>
              <a:tblGrid>
                <a:gridCol w="1800200">
                  <a:extLst>
                    <a:ext uri="{9D8B030D-6E8A-4147-A177-3AD203B41FA5}">
                      <a16:colId xmlns:a16="http://schemas.microsoft.com/office/drawing/2014/main" xmlns="" val="2164948561"/>
                    </a:ext>
                  </a:extLst>
                </a:gridCol>
                <a:gridCol w="2160240">
                  <a:extLst>
                    <a:ext uri="{9D8B030D-6E8A-4147-A177-3AD203B41FA5}">
                      <a16:colId xmlns:a16="http://schemas.microsoft.com/office/drawing/2014/main" xmlns="" val="1827076092"/>
                    </a:ext>
                  </a:extLst>
                </a:gridCol>
                <a:gridCol w="1296144">
                  <a:extLst>
                    <a:ext uri="{9D8B030D-6E8A-4147-A177-3AD203B41FA5}">
                      <a16:colId xmlns:a16="http://schemas.microsoft.com/office/drawing/2014/main" xmlns="" val="3895607064"/>
                    </a:ext>
                  </a:extLst>
                </a:gridCol>
                <a:gridCol w="2664296">
                  <a:extLst>
                    <a:ext uri="{9D8B030D-6E8A-4147-A177-3AD203B41FA5}">
                      <a16:colId xmlns:a16="http://schemas.microsoft.com/office/drawing/2014/main" xmlns="" val="305504423"/>
                    </a:ext>
                  </a:extLst>
                </a:gridCol>
              </a:tblGrid>
              <a:tr h="377164">
                <a:tc>
                  <a:txBody>
                    <a:bodyPr/>
                    <a:lstStyle/>
                    <a:p>
                      <a:pPr algn="just">
                        <a:lnSpc>
                          <a:spcPct val="107000"/>
                        </a:lnSpc>
                        <a:spcAft>
                          <a:spcPts val="0"/>
                        </a:spcAft>
                      </a:pPr>
                      <a:r>
                        <a:rPr lang="es-CO" sz="1600">
                          <a:effectLst/>
                          <a:latin typeface="Times New Roman" panose="02020603050405020304" pitchFamily="18" charset="0"/>
                          <a:cs typeface="Times New Roman" panose="02020603050405020304" pitchFamily="18" charset="0"/>
                        </a:rPr>
                        <a:t> </a:t>
                      </a:r>
                      <a:endParaRPr lang="es-CO"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6083" marR="66083" marT="0" marB="0"/>
                </a:tc>
                <a:tc>
                  <a:txBody>
                    <a:bodyPr/>
                    <a:lstStyle/>
                    <a:p>
                      <a:pPr algn="just">
                        <a:lnSpc>
                          <a:spcPct val="107000"/>
                        </a:lnSpc>
                        <a:spcAft>
                          <a:spcPts val="0"/>
                        </a:spcAft>
                      </a:pPr>
                      <a:r>
                        <a:rPr lang="es-CO" sz="1600" dirty="0">
                          <a:effectLst/>
                          <a:latin typeface="Times New Roman" panose="02020603050405020304" pitchFamily="18" charset="0"/>
                          <a:cs typeface="Times New Roman" panose="02020603050405020304" pitchFamily="18" charset="0"/>
                        </a:rPr>
                        <a:t>FACTORES CRITICOS </a:t>
                      </a:r>
                      <a:endParaRPr lang="es-CO"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6083" marR="66083" marT="0" marB="0"/>
                </a:tc>
                <a:tc>
                  <a:txBody>
                    <a:bodyPr/>
                    <a:lstStyle/>
                    <a:p>
                      <a:pPr algn="just">
                        <a:lnSpc>
                          <a:spcPct val="107000"/>
                        </a:lnSpc>
                        <a:spcAft>
                          <a:spcPts val="0"/>
                        </a:spcAft>
                      </a:pPr>
                      <a:r>
                        <a:rPr lang="es-CO" sz="1600">
                          <a:effectLst/>
                          <a:latin typeface="Times New Roman" panose="02020603050405020304" pitchFamily="18" charset="0"/>
                          <a:cs typeface="Times New Roman" panose="02020603050405020304" pitchFamily="18" charset="0"/>
                        </a:rPr>
                        <a:t>INDICADOR</a:t>
                      </a:r>
                      <a:endParaRPr lang="es-CO"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6083" marR="66083" marT="0" marB="0"/>
                </a:tc>
                <a:tc>
                  <a:txBody>
                    <a:bodyPr/>
                    <a:lstStyle/>
                    <a:p>
                      <a:pPr algn="just">
                        <a:lnSpc>
                          <a:spcPct val="107000"/>
                        </a:lnSpc>
                        <a:spcAft>
                          <a:spcPts val="0"/>
                        </a:spcAft>
                      </a:pPr>
                      <a:r>
                        <a:rPr lang="es-CO" sz="1600">
                          <a:effectLst/>
                          <a:latin typeface="Times New Roman" panose="02020603050405020304" pitchFamily="18" charset="0"/>
                          <a:cs typeface="Times New Roman" panose="02020603050405020304" pitchFamily="18" charset="0"/>
                        </a:rPr>
                        <a:t>FORMULAS </a:t>
                      </a:r>
                      <a:endParaRPr lang="es-CO"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6083" marR="66083" marT="0" marB="0"/>
                </a:tc>
                <a:extLst>
                  <a:ext uri="{0D108BD9-81ED-4DB2-BD59-A6C34878D82A}">
                    <a16:rowId xmlns:a16="http://schemas.microsoft.com/office/drawing/2014/main" xmlns="" val="3984916180"/>
                  </a:ext>
                </a:extLst>
              </a:tr>
              <a:tr h="524049">
                <a:tc>
                  <a:txBody>
                    <a:bodyPr/>
                    <a:lstStyle/>
                    <a:p>
                      <a:pPr algn="just">
                        <a:lnSpc>
                          <a:spcPct val="107000"/>
                        </a:lnSpc>
                        <a:spcAft>
                          <a:spcPts val="0"/>
                        </a:spcAft>
                      </a:pPr>
                      <a:r>
                        <a:rPr lang="es-CO" sz="1600">
                          <a:effectLst/>
                          <a:latin typeface="Times New Roman" panose="02020603050405020304" pitchFamily="18" charset="0"/>
                          <a:cs typeface="Times New Roman" panose="02020603050405020304" pitchFamily="18" charset="0"/>
                        </a:rPr>
                        <a:t>FIN</a:t>
                      </a:r>
                      <a:endParaRPr lang="es-CO"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6083" marR="66083" marT="0" marB="0"/>
                </a:tc>
                <a:tc>
                  <a:txBody>
                    <a:bodyPr/>
                    <a:lstStyle/>
                    <a:p>
                      <a:pPr algn="just">
                        <a:lnSpc>
                          <a:spcPct val="107000"/>
                        </a:lnSpc>
                        <a:spcAft>
                          <a:spcPts val="0"/>
                        </a:spcAft>
                      </a:pPr>
                      <a:r>
                        <a:rPr lang="es-CO" sz="1600">
                          <a:effectLst/>
                          <a:latin typeface="Times New Roman" panose="02020603050405020304" pitchFamily="18" charset="0"/>
                          <a:cs typeface="Times New Roman" panose="02020603050405020304" pitchFamily="18" charset="0"/>
                        </a:rPr>
                        <a:t>Contribuir al cumplimiento de las metas y funciones establecidas en los programas supérate intercolegiados y escuelas avaladas.                                                                                     </a:t>
                      </a:r>
                    </a:p>
                    <a:p>
                      <a:pPr algn="just">
                        <a:lnSpc>
                          <a:spcPct val="107000"/>
                        </a:lnSpc>
                        <a:spcAft>
                          <a:spcPts val="0"/>
                        </a:spcAft>
                      </a:pPr>
                      <a:r>
                        <a:rPr lang="es-CO" sz="1600">
                          <a:effectLst/>
                          <a:latin typeface="Times New Roman" panose="02020603050405020304" pitchFamily="18" charset="0"/>
                          <a:cs typeface="Times New Roman" panose="02020603050405020304" pitchFamily="18" charset="0"/>
                        </a:rPr>
                        <a:t> </a:t>
                      </a:r>
                      <a:endParaRPr lang="es-CO"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6083" marR="66083" marT="0" marB="0"/>
                </a:tc>
                <a:tc>
                  <a:txBody>
                    <a:bodyPr/>
                    <a:lstStyle/>
                    <a:p>
                      <a:pPr algn="just">
                        <a:lnSpc>
                          <a:spcPct val="107000"/>
                        </a:lnSpc>
                        <a:spcAft>
                          <a:spcPts val="0"/>
                        </a:spcAft>
                      </a:pPr>
                      <a:r>
                        <a:rPr lang="es-CO" sz="1600" dirty="0">
                          <a:effectLst/>
                          <a:latin typeface="Times New Roman" panose="02020603050405020304" pitchFamily="18" charset="0"/>
                          <a:cs typeface="Times New Roman" panose="02020603050405020304" pitchFamily="18" charset="0"/>
                        </a:rPr>
                        <a:t>Eficiencia </a:t>
                      </a:r>
                      <a:endParaRPr lang="es-CO"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6083" marR="66083" marT="0" marB="0"/>
                </a:tc>
                <a:tc>
                  <a:txBody>
                    <a:bodyPr/>
                    <a:lstStyle/>
                    <a:p>
                      <a:pPr algn="just">
                        <a:lnSpc>
                          <a:spcPct val="107000"/>
                        </a:lnSpc>
                        <a:spcAft>
                          <a:spcPts val="0"/>
                        </a:spcAft>
                      </a:pPr>
                      <a:r>
                        <a:rPr lang="es-CO" sz="1600" dirty="0">
                          <a:solidFill>
                            <a:srgbClr val="00B050"/>
                          </a:solidFill>
                          <a:effectLst/>
                          <a:latin typeface="Times New Roman" panose="02020603050405020304" pitchFamily="18" charset="0"/>
                          <a:cs typeface="Times New Roman" panose="02020603050405020304" pitchFamily="18" charset="0"/>
                        </a:rPr>
                        <a:t>=metas y funciones de lo programa supérate/ cumplimiento de las metas y funciones del programa</a:t>
                      </a:r>
                    </a:p>
                    <a:p>
                      <a:pPr algn="just">
                        <a:lnSpc>
                          <a:spcPct val="107000"/>
                        </a:lnSpc>
                        <a:spcAft>
                          <a:spcPts val="0"/>
                        </a:spcAft>
                      </a:pPr>
                      <a:r>
                        <a:rPr lang="es-CO" sz="16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=#ACTIVIDADES PLANEADAS/#ACTIVIDADES REALIZADAS * 100</a:t>
                      </a:r>
                    </a:p>
                  </a:txBody>
                  <a:tcPr marL="66083" marR="66083" marT="0" marB="0"/>
                </a:tc>
                <a:extLst>
                  <a:ext uri="{0D108BD9-81ED-4DB2-BD59-A6C34878D82A}">
                    <a16:rowId xmlns:a16="http://schemas.microsoft.com/office/drawing/2014/main" xmlns="" val="2220844719"/>
                  </a:ext>
                </a:extLst>
              </a:tr>
              <a:tr h="1131491">
                <a:tc>
                  <a:txBody>
                    <a:bodyPr/>
                    <a:lstStyle/>
                    <a:p>
                      <a:pPr algn="just">
                        <a:lnSpc>
                          <a:spcPct val="107000"/>
                        </a:lnSpc>
                        <a:spcAft>
                          <a:spcPts val="0"/>
                        </a:spcAft>
                      </a:pPr>
                      <a:r>
                        <a:rPr lang="es-CO" sz="1600">
                          <a:effectLst/>
                          <a:latin typeface="Times New Roman" panose="02020603050405020304" pitchFamily="18" charset="0"/>
                          <a:cs typeface="Times New Roman" panose="02020603050405020304" pitchFamily="18" charset="0"/>
                        </a:rPr>
                        <a:t>PROPOSITO</a:t>
                      </a:r>
                      <a:endParaRPr lang="es-CO"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6083" marR="66083" marT="0" marB="0"/>
                </a:tc>
                <a:tc>
                  <a:txBody>
                    <a:bodyPr/>
                    <a:lstStyle/>
                    <a:p>
                      <a:pPr algn="just">
                        <a:lnSpc>
                          <a:spcPct val="107000"/>
                        </a:lnSpc>
                        <a:spcAft>
                          <a:spcPts val="0"/>
                        </a:spcAft>
                      </a:pPr>
                      <a:r>
                        <a:rPr lang="es-CO" sz="1600">
                          <a:effectLst/>
                          <a:latin typeface="Times New Roman" panose="02020603050405020304" pitchFamily="18" charset="0"/>
                          <a:cs typeface="Times New Roman" panose="02020603050405020304" pitchFamily="18" charset="0"/>
                        </a:rPr>
                        <a:t>Cumplir con el cronograma de actividades y funciones de ambos programas</a:t>
                      </a:r>
                      <a:endParaRPr lang="es-CO"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6083" marR="66083" marT="0" marB="0"/>
                </a:tc>
                <a:tc>
                  <a:txBody>
                    <a:bodyPr/>
                    <a:lstStyle/>
                    <a:p>
                      <a:pPr algn="just">
                        <a:lnSpc>
                          <a:spcPct val="107000"/>
                        </a:lnSpc>
                        <a:spcAft>
                          <a:spcPts val="0"/>
                        </a:spcAft>
                      </a:pPr>
                      <a:r>
                        <a:rPr lang="es-CO" sz="1600">
                          <a:effectLst/>
                          <a:latin typeface="Times New Roman" panose="02020603050405020304" pitchFamily="18" charset="0"/>
                          <a:cs typeface="Times New Roman" panose="02020603050405020304" pitchFamily="18" charset="0"/>
                        </a:rPr>
                        <a:t>Efectividad </a:t>
                      </a:r>
                    </a:p>
                    <a:p>
                      <a:pPr algn="just">
                        <a:lnSpc>
                          <a:spcPct val="107000"/>
                        </a:lnSpc>
                        <a:spcAft>
                          <a:spcPts val="0"/>
                        </a:spcAft>
                      </a:pPr>
                      <a:r>
                        <a:rPr lang="es-CO" sz="1600">
                          <a:effectLst/>
                          <a:latin typeface="Times New Roman" panose="02020603050405020304" pitchFamily="18" charset="0"/>
                          <a:cs typeface="Times New Roman" panose="02020603050405020304" pitchFamily="18" charset="0"/>
                        </a:rPr>
                        <a:t> </a:t>
                      </a:r>
                      <a:endParaRPr lang="es-CO"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6083" marR="66083" marT="0" marB="0"/>
                </a:tc>
                <a:tc>
                  <a:txBody>
                    <a:bodyPr/>
                    <a:lstStyle/>
                    <a:p>
                      <a:pPr algn="just">
                        <a:lnSpc>
                          <a:spcPct val="107000"/>
                        </a:lnSpc>
                        <a:spcAft>
                          <a:spcPts val="0"/>
                        </a:spcAft>
                      </a:pPr>
                      <a:r>
                        <a:rPr lang="es-CO" sz="1600" dirty="0">
                          <a:effectLst/>
                          <a:latin typeface="Times New Roman" panose="02020603050405020304" pitchFamily="18" charset="0"/>
                          <a:cs typeface="Times New Roman" panose="02020603050405020304" pitchFamily="18" charset="0"/>
                        </a:rPr>
                        <a:t>Metas planificadas de ambos programas/metas alcanzadas de los programas</a:t>
                      </a:r>
                      <a:endParaRPr lang="es-CO"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6083" marR="66083" marT="0" marB="0"/>
                </a:tc>
                <a:extLst>
                  <a:ext uri="{0D108BD9-81ED-4DB2-BD59-A6C34878D82A}">
                    <a16:rowId xmlns:a16="http://schemas.microsoft.com/office/drawing/2014/main" xmlns="" val="2244801443"/>
                  </a:ext>
                </a:extLst>
              </a:tr>
              <a:tr h="1508654">
                <a:tc>
                  <a:txBody>
                    <a:bodyPr/>
                    <a:lstStyle/>
                    <a:p>
                      <a:pPr algn="just">
                        <a:lnSpc>
                          <a:spcPct val="107000"/>
                        </a:lnSpc>
                        <a:spcAft>
                          <a:spcPts val="0"/>
                        </a:spcAft>
                      </a:pPr>
                      <a:r>
                        <a:rPr lang="es-CO" sz="1600">
                          <a:effectLst/>
                          <a:latin typeface="Times New Roman" panose="02020603050405020304" pitchFamily="18" charset="0"/>
                          <a:cs typeface="Times New Roman" panose="02020603050405020304" pitchFamily="18" charset="0"/>
                        </a:rPr>
                        <a:t>COMPONENTES</a:t>
                      </a:r>
                      <a:endParaRPr lang="es-CO"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6083" marR="66083" marT="0" marB="0"/>
                </a:tc>
                <a:tc>
                  <a:txBody>
                    <a:bodyPr/>
                    <a:lstStyle/>
                    <a:p>
                      <a:pPr marL="342900" lvl="0" indent="-342900" algn="just">
                        <a:lnSpc>
                          <a:spcPct val="107000"/>
                        </a:lnSpc>
                        <a:spcAft>
                          <a:spcPts val="0"/>
                        </a:spcAft>
                        <a:buFont typeface="+mj-lt"/>
                        <a:buAutoNum type="arabicPeriod"/>
                      </a:pPr>
                      <a:r>
                        <a:rPr lang="es-CO" sz="1600">
                          <a:effectLst/>
                          <a:latin typeface="Times New Roman" panose="02020603050405020304" pitchFamily="18" charset="0"/>
                          <a:cs typeface="Times New Roman" panose="02020603050405020304" pitchFamily="18" charset="0"/>
                        </a:rPr>
                        <a:t>Juegos supérate abril a junio</a:t>
                      </a:r>
                    </a:p>
                    <a:p>
                      <a:pPr marL="342900" lvl="0" indent="-342900" algn="just">
                        <a:lnSpc>
                          <a:spcPct val="107000"/>
                        </a:lnSpc>
                        <a:spcAft>
                          <a:spcPts val="0"/>
                        </a:spcAft>
                        <a:buFont typeface="+mj-lt"/>
                        <a:buAutoNum type="arabicPeriod"/>
                      </a:pPr>
                      <a:r>
                        <a:rPr lang="es-CO" sz="1600">
                          <a:effectLst/>
                          <a:latin typeface="Times New Roman" panose="02020603050405020304" pitchFamily="18" charset="0"/>
                          <a:cs typeface="Times New Roman" panose="02020603050405020304" pitchFamily="18" charset="0"/>
                        </a:rPr>
                        <a:t>Escuelas avaladas y construcción de la memoria histórica junio a agosto </a:t>
                      </a:r>
                      <a:endParaRPr lang="es-CO"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6083" marR="66083" marT="0" marB="0"/>
                </a:tc>
                <a:tc>
                  <a:txBody>
                    <a:bodyPr/>
                    <a:lstStyle/>
                    <a:p>
                      <a:pPr algn="just">
                        <a:lnSpc>
                          <a:spcPct val="107000"/>
                        </a:lnSpc>
                        <a:spcAft>
                          <a:spcPts val="0"/>
                        </a:spcAft>
                      </a:pPr>
                      <a:r>
                        <a:rPr lang="es-CO" sz="1600">
                          <a:effectLst/>
                          <a:latin typeface="Times New Roman" panose="02020603050405020304" pitchFamily="18" charset="0"/>
                          <a:cs typeface="Times New Roman" panose="02020603050405020304" pitchFamily="18" charset="0"/>
                        </a:rPr>
                        <a:t>Efectividad </a:t>
                      </a:r>
                      <a:endParaRPr lang="es-CO"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6083" marR="66083" marT="0" marB="0"/>
                </a:tc>
                <a:tc>
                  <a:txBody>
                    <a:bodyPr/>
                    <a:lstStyle/>
                    <a:p>
                      <a:pPr algn="just">
                        <a:lnSpc>
                          <a:spcPct val="107000"/>
                        </a:lnSpc>
                        <a:spcAft>
                          <a:spcPts val="0"/>
                        </a:spcAft>
                      </a:pPr>
                      <a:r>
                        <a:rPr lang="es-CO" sz="1600" dirty="0">
                          <a:effectLst/>
                          <a:latin typeface="Times New Roman" panose="02020603050405020304" pitchFamily="18" charset="0"/>
                          <a:cs typeface="Times New Roman" panose="02020603050405020304" pitchFamily="18" charset="0"/>
                        </a:rPr>
                        <a:t>Metas planificadas de ambos programas/metas alcanzadas de los programas</a:t>
                      </a:r>
                      <a:endParaRPr lang="es-CO"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6083" marR="66083" marT="0" marB="0"/>
                </a:tc>
                <a:extLst>
                  <a:ext uri="{0D108BD9-81ED-4DB2-BD59-A6C34878D82A}">
                    <a16:rowId xmlns:a16="http://schemas.microsoft.com/office/drawing/2014/main" xmlns="" val="3787635011"/>
                  </a:ext>
                </a:extLst>
              </a:tr>
            </a:tbl>
          </a:graphicData>
        </a:graphic>
      </p:graphicFrame>
      <p:sp>
        <p:nvSpPr>
          <p:cNvPr id="3" name="CuadroTexto 2">
            <a:extLst>
              <a:ext uri="{FF2B5EF4-FFF2-40B4-BE49-F238E27FC236}">
                <a16:creationId xmlns:a16="http://schemas.microsoft.com/office/drawing/2014/main" xmlns="" id="{44F66F24-9322-4173-AF1C-0BDDB949E025}"/>
              </a:ext>
            </a:extLst>
          </p:cNvPr>
          <p:cNvSpPr txBox="1"/>
          <p:nvPr/>
        </p:nvSpPr>
        <p:spPr>
          <a:xfrm>
            <a:off x="899592" y="332656"/>
            <a:ext cx="5616624" cy="584775"/>
          </a:xfrm>
          <a:prstGeom prst="rect">
            <a:avLst/>
          </a:prstGeom>
          <a:noFill/>
        </p:spPr>
        <p:txBody>
          <a:bodyPr wrap="square" rtlCol="0">
            <a:spAutoFit/>
          </a:bodyPr>
          <a:lstStyle/>
          <a:p>
            <a:r>
              <a:rPr lang="es-CO" sz="3200" b="1" dirty="0"/>
              <a:t>INDICADORES DE GESTION</a:t>
            </a:r>
          </a:p>
        </p:txBody>
      </p:sp>
    </p:spTree>
    <p:extLst>
      <p:ext uri="{BB962C8B-B14F-4D97-AF65-F5344CB8AC3E}">
        <p14:creationId xmlns:p14="http://schemas.microsoft.com/office/powerpoint/2010/main" val="2370423325"/>
      </p:ext>
    </p:extLst>
  </p:cSld>
  <p:clrMapOvr>
    <a:masterClrMapping/>
  </p:clrMapOvr>
  <p:transition spd="slow">
    <p:wipe dir="d"/>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D033D27B-4828-4DBD-9889-2C3001A316C8}"/>
              </a:ext>
            </a:extLst>
          </p:cNvPr>
          <p:cNvSpPr>
            <a:spLocks noGrp="1"/>
          </p:cNvSpPr>
          <p:nvPr>
            <p:ph type="title" idx="4294967295"/>
          </p:nvPr>
        </p:nvSpPr>
        <p:spPr>
          <a:xfrm>
            <a:off x="1066800" y="269875"/>
            <a:ext cx="8077200" cy="1143000"/>
          </a:xfrm>
        </p:spPr>
        <p:txBody>
          <a:bodyPr/>
          <a:lstStyle/>
          <a:p>
            <a:r>
              <a:rPr lang="es-CO" dirty="0"/>
              <a:t>CRONOGRAMA DE ACTIVIDADES</a:t>
            </a:r>
          </a:p>
        </p:txBody>
      </p:sp>
      <p:pic>
        <p:nvPicPr>
          <p:cNvPr id="4" name="Picture 4" descr="http://admdeportiva.udistrital.edu.co:8080/image/image_gallery?uuid=3e6a20b8-452d-4b17-a7d2-92c37f8d5521&amp;groupId=14192&amp;t=1403727714076">
            <a:extLst>
              <a:ext uri="{FF2B5EF4-FFF2-40B4-BE49-F238E27FC236}">
                <a16:creationId xmlns:a16="http://schemas.microsoft.com/office/drawing/2014/main" xmlns="" id="{73CAAB79-CBBD-4B6B-9CB3-2D9F461DE7FA}"/>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187624" y="5639948"/>
            <a:ext cx="3505812" cy="957403"/>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www.idrd.gov.co/sitio/idrd/sites/default/files/imagenes/Logo%20nueva%20Alcaldi%CC%81a%20sin%20fondo-01_3.png">
            <a:extLst>
              <a:ext uri="{FF2B5EF4-FFF2-40B4-BE49-F238E27FC236}">
                <a16:creationId xmlns:a16="http://schemas.microsoft.com/office/drawing/2014/main" xmlns="" id="{9B35CBE8-CD36-4B1F-88D7-C90F0BB68D6A}"/>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372200" y="5418246"/>
            <a:ext cx="2037606" cy="1318622"/>
          </a:xfrm>
          <a:prstGeom prst="rect">
            <a:avLst/>
          </a:prstGeom>
          <a:noFill/>
          <a:extLst>
            <a:ext uri="{909E8E84-426E-40DD-AFC4-6F175D3DCCD1}">
              <a14:hiddenFill xmlns:a14="http://schemas.microsoft.com/office/drawing/2010/main">
                <a:solidFill>
                  <a:srgbClr val="FFFFFF"/>
                </a:solidFill>
              </a14:hiddenFill>
            </a:ext>
          </a:extLst>
        </p:spPr>
      </p:pic>
      <p:pic>
        <p:nvPicPr>
          <p:cNvPr id="8" name="Imagen 7">
            <a:extLst>
              <a:ext uri="{FF2B5EF4-FFF2-40B4-BE49-F238E27FC236}">
                <a16:creationId xmlns:a16="http://schemas.microsoft.com/office/drawing/2014/main" xmlns="" id="{513D0D5D-6139-49AB-B5FC-FB94E64DE89E}"/>
              </a:ext>
            </a:extLst>
          </p:cNvPr>
          <p:cNvPicPr>
            <a:picLocks noChangeAspect="1"/>
          </p:cNvPicPr>
          <p:nvPr/>
        </p:nvPicPr>
        <p:blipFill rotWithShape="1">
          <a:blip r:embed="rId4"/>
          <a:srcRect l="2210" t="29925" r="1963" b="24554"/>
          <a:stretch/>
        </p:blipFill>
        <p:spPr>
          <a:xfrm>
            <a:off x="179512" y="1844824"/>
            <a:ext cx="8762396" cy="2808312"/>
          </a:xfrm>
          <a:prstGeom prst="rect">
            <a:avLst/>
          </a:prstGeom>
        </p:spPr>
      </p:pic>
    </p:spTree>
    <p:extLst>
      <p:ext uri="{BB962C8B-B14F-4D97-AF65-F5344CB8AC3E}">
        <p14:creationId xmlns:p14="http://schemas.microsoft.com/office/powerpoint/2010/main" val="4128736423"/>
      </p:ext>
    </p:extLst>
  </p:cSld>
  <p:clrMapOvr>
    <a:masterClrMapping/>
  </p:clrMapOvr>
  <p:transition spd="slow">
    <p:wipe dir="d"/>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xmlns="" id="{5D1372B7-473D-46CA-AEC0-79C21DC460C8}"/>
              </a:ext>
            </a:extLst>
          </p:cNvPr>
          <p:cNvSpPr>
            <a:spLocks noGrp="1"/>
          </p:cNvSpPr>
          <p:nvPr>
            <p:ph idx="1"/>
          </p:nvPr>
        </p:nvSpPr>
        <p:spPr>
          <a:xfrm>
            <a:off x="747048" y="2564904"/>
            <a:ext cx="7647806" cy="3416763"/>
          </a:xfrm>
        </p:spPr>
        <p:txBody>
          <a:bodyPr/>
          <a:lstStyle/>
          <a:p>
            <a:pPr marL="0" indent="0" algn="just">
              <a:buNone/>
            </a:pPr>
            <a:r>
              <a:rPr lang="es-CO" dirty="0"/>
              <a:t>Es un programa de carácter distrital, nacional e internacional donde los estudiantes de las diferentes instituciones educativas públicas o privadas de la ciudad compiten en 24 deportes, expresando su potencial en condiciones de igualdad e inclusión.</a:t>
            </a:r>
          </a:p>
        </p:txBody>
      </p:sp>
      <p:pic>
        <p:nvPicPr>
          <p:cNvPr id="4" name="Picture 4" descr="http://admdeportiva.udistrital.edu.co:8080/image/image_gallery?uuid=3e6a20b8-452d-4b17-a7d2-92c37f8d5521&amp;groupId=14192&amp;t=1403727714076">
            <a:extLst>
              <a:ext uri="{FF2B5EF4-FFF2-40B4-BE49-F238E27FC236}">
                <a16:creationId xmlns:a16="http://schemas.microsoft.com/office/drawing/2014/main" xmlns="" id="{AC9488DB-A0B2-449A-BF5B-31C6E82AB09D}"/>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187624" y="5639948"/>
            <a:ext cx="3505812" cy="957403"/>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www.idrd.gov.co/sitio/idrd/sites/default/files/imagenes/Logo%20nueva%20Alcaldi%CC%81a%20sin%20fondo-01_3.png">
            <a:extLst>
              <a:ext uri="{FF2B5EF4-FFF2-40B4-BE49-F238E27FC236}">
                <a16:creationId xmlns:a16="http://schemas.microsoft.com/office/drawing/2014/main" xmlns="" id="{F646F437-FE12-48F3-B91A-B74C20DC3117}"/>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372200" y="5418246"/>
            <a:ext cx="2037606" cy="1318622"/>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http://www.indeportesboyaca.gov.co/wp-content/uploads/2017/02/Logo-Superate.png">
            <a:extLst>
              <a:ext uri="{FF2B5EF4-FFF2-40B4-BE49-F238E27FC236}">
                <a16:creationId xmlns:a16="http://schemas.microsoft.com/office/drawing/2014/main" xmlns="" id="{E11F8812-5F29-4336-A679-4D1923892615}"/>
              </a:ext>
            </a:extLst>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619672" y="266655"/>
            <a:ext cx="3456384" cy="22982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64550782"/>
      </p:ext>
    </p:extLst>
  </p:cSld>
  <p:clrMapOvr>
    <a:masterClrMapping/>
  </p:clrMapOvr>
  <p:transition spd="slow">
    <p:wipe dir="d"/>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admdeportiva.udistrital.edu.co:8080/image/image_gallery?uuid=3e6a20b8-452d-4b17-a7d2-92c37f8d5521&amp;groupId=14192&amp;t=1403727714076">
            <a:extLst>
              <a:ext uri="{FF2B5EF4-FFF2-40B4-BE49-F238E27FC236}">
                <a16:creationId xmlns:a16="http://schemas.microsoft.com/office/drawing/2014/main" xmlns="" id="{39B3D020-F9AF-43CE-80AC-BFC32883CB9C}"/>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187624" y="5639948"/>
            <a:ext cx="3505812" cy="957403"/>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www.idrd.gov.co/sitio/idrd/sites/default/files/imagenes/Logo%20nueva%20Alcaldi%CC%81a%20sin%20fondo-01_3.png">
            <a:extLst>
              <a:ext uri="{FF2B5EF4-FFF2-40B4-BE49-F238E27FC236}">
                <a16:creationId xmlns:a16="http://schemas.microsoft.com/office/drawing/2014/main" xmlns="" id="{B781DD2D-5E7E-4B09-8375-F7F91635878D}"/>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372200" y="5418246"/>
            <a:ext cx="2037606" cy="1318622"/>
          </a:xfrm>
          <a:prstGeom prst="rect">
            <a:avLst/>
          </a:prstGeom>
          <a:noFill/>
          <a:extLst>
            <a:ext uri="{909E8E84-426E-40DD-AFC4-6F175D3DCCD1}">
              <a14:hiddenFill xmlns:a14="http://schemas.microsoft.com/office/drawing/2010/main">
                <a:solidFill>
                  <a:srgbClr val="FFFFFF"/>
                </a:solidFill>
              </a14:hiddenFill>
            </a:ext>
          </a:extLst>
        </p:spPr>
      </p:pic>
      <p:pic>
        <p:nvPicPr>
          <p:cNvPr id="6" name="Imagen 5">
            <a:extLst>
              <a:ext uri="{FF2B5EF4-FFF2-40B4-BE49-F238E27FC236}">
                <a16:creationId xmlns:a16="http://schemas.microsoft.com/office/drawing/2014/main" xmlns="" id="{04320E47-7E76-4D56-841B-7481EEC7363F}"/>
              </a:ext>
            </a:extLst>
          </p:cNvPr>
          <p:cNvPicPr>
            <a:picLocks noChangeAspect="1"/>
          </p:cNvPicPr>
          <p:nvPr/>
        </p:nvPicPr>
        <p:blipFill rotWithShape="1">
          <a:blip r:embed="rId4"/>
          <a:srcRect l="10943" t="41611" r="54656" b="31373"/>
          <a:stretch/>
        </p:blipFill>
        <p:spPr>
          <a:xfrm>
            <a:off x="1403647" y="2486889"/>
            <a:ext cx="6047451" cy="2670303"/>
          </a:xfrm>
          <a:prstGeom prst="rect">
            <a:avLst/>
          </a:prstGeom>
        </p:spPr>
      </p:pic>
      <p:pic>
        <p:nvPicPr>
          <p:cNvPr id="7" name="Picture 2" descr="http://www.indeportesboyaca.gov.co/wp-content/uploads/2017/02/Logo-Superate.png">
            <a:extLst>
              <a:ext uri="{FF2B5EF4-FFF2-40B4-BE49-F238E27FC236}">
                <a16:creationId xmlns:a16="http://schemas.microsoft.com/office/drawing/2014/main" xmlns="" id="{80534620-7CC2-4CA7-AE77-4E858ECA513E}"/>
              </a:ext>
            </a:extLst>
          </p:cNvPr>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1619672" y="188640"/>
            <a:ext cx="3456384" cy="22982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42588334"/>
      </p:ext>
    </p:extLst>
  </p:cSld>
  <p:clrMapOvr>
    <a:masterClrMapping/>
  </p:clrMapOvr>
  <p:transition spd="slow">
    <p:wipe dir="d"/>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4F39C311-52BF-4AA3-8AFB-C310A8F45291}"/>
              </a:ext>
            </a:extLst>
          </p:cNvPr>
          <p:cNvSpPr>
            <a:spLocks noGrp="1"/>
          </p:cNvSpPr>
          <p:nvPr>
            <p:ph type="title"/>
          </p:nvPr>
        </p:nvSpPr>
        <p:spPr>
          <a:xfrm>
            <a:off x="556188" y="81738"/>
            <a:ext cx="8274496" cy="1143000"/>
          </a:xfrm>
        </p:spPr>
        <p:txBody>
          <a:bodyPr>
            <a:normAutofit fontScale="90000"/>
          </a:bodyPr>
          <a:lstStyle/>
          <a:p>
            <a:r>
              <a:rPr lang="es-CO" sz="3200" b="1" dirty="0"/>
              <a:t>CRONOGRAMA DE ACTIVIDADES REALIZADAS EN EL PROGRAMA SUPERATE INTERCOLEGIADOS</a:t>
            </a:r>
          </a:p>
        </p:txBody>
      </p:sp>
      <p:pic>
        <p:nvPicPr>
          <p:cNvPr id="4" name="Picture 4" descr="http://admdeportiva.udistrital.edu.co:8080/image/image_gallery?uuid=3e6a20b8-452d-4b17-a7d2-92c37f8d5521&amp;groupId=14192&amp;t=1403727714076">
            <a:extLst>
              <a:ext uri="{FF2B5EF4-FFF2-40B4-BE49-F238E27FC236}">
                <a16:creationId xmlns:a16="http://schemas.microsoft.com/office/drawing/2014/main" xmlns="" id="{0530EF4B-30DB-417A-B7AB-19449C6ABC8A}"/>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187624" y="5639948"/>
            <a:ext cx="3505812" cy="957403"/>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www.idrd.gov.co/sitio/idrd/sites/default/files/imagenes/Logo%20nueva%20Alcaldi%CC%81a%20sin%20fondo-01_3.png">
            <a:extLst>
              <a:ext uri="{FF2B5EF4-FFF2-40B4-BE49-F238E27FC236}">
                <a16:creationId xmlns:a16="http://schemas.microsoft.com/office/drawing/2014/main" xmlns="" id="{6A547619-F944-4904-AC8F-F948001C480A}"/>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372200" y="5418246"/>
            <a:ext cx="2037606" cy="1318622"/>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6" name="Tabla 5">
            <a:extLst>
              <a:ext uri="{FF2B5EF4-FFF2-40B4-BE49-F238E27FC236}">
                <a16:creationId xmlns:a16="http://schemas.microsoft.com/office/drawing/2014/main" xmlns="" id="{2AD744BA-3CBE-44EC-8B23-46F28263E24B}"/>
              </a:ext>
            </a:extLst>
          </p:cNvPr>
          <p:cNvGraphicFramePr>
            <a:graphicFrameLocks noGrp="1"/>
          </p:cNvGraphicFramePr>
          <p:nvPr>
            <p:extLst>
              <p:ext uri="{D42A27DB-BD31-4B8C-83A1-F6EECF244321}">
                <p14:modId xmlns:p14="http://schemas.microsoft.com/office/powerpoint/2010/main" val="2533189703"/>
              </p:ext>
            </p:extLst>
          </p:nvPr>
        </p:nvGraphicFramePr>
        <p:xfrm>
          <a:off x="1169908" y="1124744"/>
          <a:ext cx="6066388" cy="4293502"/>
        </p:xfrm>
        <a:graphic>
          <a:graphicData uri="http://schemas.openxmlformats.org/drawingml/2006/table">
            <a:tbl>
              <a:tblPr firstRow="1" firstCol="1" bandRow="1">
                <a:tableStyleId>{5C22544A-7EE6-4342-B048-85BDC9FD1C3A}</a:tableStyleId>
              </a:tblPr>
              <a:tblGrid>
                <a:gridCol w="1990966">
                  <a:extLst>
                    <a:ext uri="{9D8B030D-6E8A-4147-A177-3AD203B41FA5}">
                      <a16:colId xmlns:a16="http://schemas.microsoft.com/office/drawing/2014/main" xmlns="" val="3225047167"/>
                    </a:ext>
                  </a:extLst>
                </a:gridCol>
                <a:gridCol w="1894841">
                  <a:extLst>
                    <a:ext uri="{9D8B030D-6E8A-4147-A177-3AD203B41FA5}">
                      <a16:colId xmlns:a16="http://schemas.microsoft.com/office/drawing/2014/main" xmlns="" val="1664255046"/>
                    </a:ext>
                  </a:extLst>
                </a:gridCol>
                <a:gridCol w="2180581">
                  <a:extLst>
                    <a:ext uri="{9D8B030D-6E8A-4147-A177-3AD203B41FA5}">
                      <a16:colId xmlns:a16="http://schemas.microsoft.com/office/drawing/2014/main" xmlns="" val="2584681500"/>
                    </a:ext>
                  </a:extLst>
                </a:gridCol>
              </a:tblGrid>
              <a:tr h="324592">
                <a:tc>
                  <a:txBody>
                    <a:bodyPr/>
                    <a:lstStyle/>
                    <a:p>
                      <a:pPr algn="just"/>
                      <a:r>
                        <a:rPr lang="es-CO" sz="1100">
                          <a:effectLst/>
                        </a:rPr>
                        <a:t>FECHA</a:t>
                      </a:r>
                      <a:endParaRPr lang="es-CO" sz="1100">
                        <a:effectLst/>
                        <a:latin typeface="Calibri" panose="020F0502020204030204" pitchFamily="34" charset="0"/>
                        <a:ea typeface="Times New Roman" panose="02020603050405020304" pitchFamily="18" charset="0"/>
                      </a:endParaRPr>
                    </a:p>
                  </a:txBody>
                  <a:tcPr marL="68580" marR="68580" marT="0" marB="0"/>
                </a:tc>
                <a:tc>
                  <a:txBody>
                    <a:bodyPr/>
                    <a:lstStyle/>
                    <a:p>
                      <a:pPr algn="just"/>
                      <a:r>
                        <a:rPr lang="es-CO" sz="1100">
                          <a:effectLst/>
                        </a:rPr>
                        <a:t>ACTIVIDAD</a:t>
                      </a:r>
                      <a:endParaRPr lang="es-CO" sz="1100">
                        <a:effectLst/>
                        <a:latin typeface="Calibri" panose="020F0502020204030204" pitchFamily="34" charset="0"/>
                        <a:ea typeface="Times New Roman" panose="02020603050405020304" pitchFamily="18" charset="0"/>
                      </a:endParaRPr>
                    </a:p>
                  </a:txBody>
                  <a:tcPr marL="68580" marR="68580" marT="0" marB="0"/>
                </a:tc>
                <a:tc>
                  <a:txBody>
                    <a:bodyPr/>
                    <a:lstStyle/>
                    <a:p>
                      <a:pPr algn="just"/>
                      <a:r>
                        <a:rPr lang="es-CO" sz="1100">
                          <a:effectLst/>
                        </a:rPr>
                        <a:t>FUNCIONES</a:t>
                      </a:r>
                      <a:endParaRPr lang="es-CO" sz="1100">
                        <a:effectLst/>
                        <a:latin typeface="Calibri" panose="020F0502020204030204" pitchFamily="34" charset="0"/>
                        <a:ea typeface="Times New Roman" panose="02020603050405020304" pitchFamily="18" charset="0"/>
                      </a:endParaRPr>
                    </a:p>
                  </a:txBody>
                  <a:tcPr marL="68580" marR="68580" marT="0" marB="0"/>
                </a:tc>
                <a:extLst>
                  <a:ext uri="{0D108BD9-81ED-4DB2-BD59-A6C34878D82A}">
                    <a16:rowId xmlns:a16="http://schemas.microsoft.com/office/drawing/2014/main" xmlns="" val="4100585255"/>
                  </a:ext>
                </a:extLst>
              </a:tr>
              <a:tr h="1082430">
                <a:tc>
                  <a:txBody>
                    <a:bodyPr/>
                    <a:lstStyle/>
                    <a:p>
                      <a:pPr algn="just"/>
                      <a:r>
                        <a:rPr lang="es-CO" sz="1100">
                          <a:effectLst/>
                        </a:rPr>
                        <a:t>28 abril del 2017</a:t>
                      </a:r>
                      <a:endParaRPr lang="es-CO" sz="1100">
                        <a:effectLst/>
                        <a:latin typeface="Calibri" panose="020F0502020204030204" pitchFamily="34" charset="0"/>
                        <a:ea typeface="Times New Roman" panose="02020603050405020304" pitchFamily="18" charset="0"/>
                      </a:endParaRPr>
                    </a:p>
                  </a:txBody>
                  <a:tcPr marL="68580" marR="68580" marT="0" marB="0"/>
                </a:tc>
                <a:tc>
                  <a:txBody>
                    <a:bodyPr/>
                    <a:lstStyle/>
                    <a:p>
                      <a:pPr algn="just"/>
                      <a:r>
                        <a:rPr lang="es-CO" sz="1100" dirty="0">
                          <a:effectLst/>
                        </a:rPr>
                        <a:t>Capacitación equipo de trabajo veedurías juegos supérate 2017</a:t>
                      </a:r>
                      <a:endParaRPr lang="es-CO" sz="1100" dirty="0">
                        <a:effectLst/>
                        <a:latin typeface="Calibri" panose="020F0502020204030204" pitchFamily="34" charset="0"/>
                        <a:ea typeface="Times New Roman" panose="02020603050405020304" pitchFamily="18" charset="0"/>
                      </a:endParaRPr>
                    </a:p>
                  </a:txBody>
                  <a:tcPr marL="68580" marR="68580" marT="0" marB="0"/>
                </a:tc>
                <a:tc>
                  <a:txBody>
                    <a:bodyPr/>
                    <a:lstStyle/>
                    <a:p>
                      <a:pPr algn="just"/>
                      <a:r>
                        <a:rPr lang="es-CO" sz="1100" dirty="0">
                          <a:effectLst/>
                        </a:rPr>
                        <a:t>Se asiste a una capacitación brindada por parte de los funcionarios del IDRD, en donde se entregaron programaciones y formatos de veedurías al equipo de apoyo para los juegos</a:t>
                      </a:r>
                      <a:endParaRPr lang="es-CO" sz="1100" dirty="0">
                        <a:effectLst/>
                        <a:latin typeface="Calibri" panose="020F0502020204030204" pitchFamily="34" charset="0"/>
                        <a:ea typeface="Times New Roman" panose="02020603050405020304" pitchFamily="18" charset="0"/>
                      </a:endParaRPr>
                    </a:p>
                  </a:txBody>
                  <a:tcPr marL="68580" marR="68580" marT="0" marB="0"/>
                </a:tc>
                <a:extLst>
                  <a:ext uri="{0D108BD9-81ED-4DB2-BD59-A6C34878D82A}">
                    <a16:rowId xmlns:a16="http://schemas.microsoft.com/office/drawing/2014/main" xmlns="" val="2986154075"/>
                  </a:ext>
                </a:extLst>
              </a:tr>
              <a:tr h="2886480">
                <a:tc>
                  <a:txBody>
                    <a:bodyPr/>
                    <a:lstStyle/>
                    <a:p>
                      <a:pPr algn="just"/>
                      <a:r>
                        <a:rPr lang="es-CO" sz="1100">
                          <a:effectLst/>
                        </a:rPr>
                        <a:t>2 de mayo del 2017</a:t>
                      </a:r>
                    </a:p>
                    <a:p>
                      <a:pPr algn="just"/>
                      <a:r>
                        <a:rPr lang="es-CO" sz="1100">
                          <a:effectLst/>
                        </a:rPr>
                        <a:t>9 de mayo del 2017</a:t>
                      </a:r>
                    </a:p>
                    <a:p>
                      <a:pPr algn="just"/>
                      <a:r>
                        <a:rPr lang="es-CO" sz="1100">
                          <a:effectLst/>
                        </a:rPr>
                        <a:t>10 de mayo del 2017</a:t>
                      </a:r>
                    </a:p>
                    <a:p>
                      <a:pPr algn="just"/>
                      <a:r>
                        <a:rPr lang="es-CO" sz="1100">
                          <a:effectLst/>
                        </a:rPr>
                        <a:t>16 de mayo del 2017</a:t>
                      </a:r>
                    </a:p>
                    <a:p>
                      <a:pPr algn="just"/>
                      <a:r>
                        <a:rPr lang="es-CO" sz="1100">
                          <a:effectLst/>
                        </a:rPr>
                        <a:t>22 de mayo del 2017</a:t>
                      </a:r>
                    </a:p>
                    <a:p>
                      <a:pPr algn="just"/>
                      <a:r>
                        <a:rPr lang="es-CO" sz="1100">
                          <a:effectLst/>
                        </a:rPr>
                        <a:t>23 de mayo del 2017 (eliminación directa)</a:t>
                      </a:r>
                    </a:p>
                    <a:p>
                      <a:pPr algn="just"/>
                      <a:r>
                        <a:rPr lang="es-CO" sz="1100">
                          <a:effectLst/>
                        </a:rPr>
                        <a:t>30 de mayo del 2017 (eliminación directa)</a:t>
                      </a:r>
                    </a:p>
                    <a:p>
                      <a:pPr algn="just"/>
                      <a:r>
                        <a:rPr lang="es-CO" sz="1100">
                          <a:effectLst/>
                        </a:rPr>
                        <a:t>31 de mayo del 2017 (eliminación directa)</a:t>
                      </a:r>
                    </a:p>
                    <a:p>
                      <a:pPr algn="just"/>
                      <a:r>
                        <a:rPr lang="es-CO" sz="1100">
                          <a:effectLst/>
                        </a:rPr>
                        <a:t> </a:t>
                      </a:r>
                      <a:endParaRPr lang="es-CO" sz="1100">
                        <a:effectLst/>
                        <a:latin typeface="Calibri" panose="020F0502020204030204" pitchFamily="34" charset="0"/>
                        <a:ea typeface="Times New Roman" panose="02020603050405020304" pitchFamily="18" charset="0"/>
                      </a:endParaRPr>
                    </a:p>
                  </a:txBody>
                  <a:tcPr marL="68580" marR="68580" marT="0" marB="0"/>
                </a:tc>
                <a:tc>
                  <a:txBody>
                    <a:bodyPr/>
                    <a:lstStyle/>
                    <a:p>
                      <a:pPr algn="just"/>
                      <a:r>
                        <a:rPr lang="es-CO" sz="1100">
                          <a:effectLst/>
                        </a:rPr>
                        <a:t>Apoyo en veeduría en competencias de futbol de salón juvenil femenino parque Cayetano cañizares</a:t>
                      </a:r>
                      <a:endParaRPr lang="es-CO" sz="1100">
                        <a:effectLst/>
                        <a:latin typeface="Calibri" panose="020F0502020204030204" pitchFamily="34" charset="0"/>
                        <a:ea typeface="Times New Roman" panose="02020603050405020304" pitchFamily="18" charset="0"/>
                      </a:endParaRPr>
                    </a:p>
                  </a:txBody>
                  <a:tcPr marL="68580" marR="68580" marT="0" marB="0"/>
                </a:tc>
                <a:tc>
                  <a:txBody>
                    <a:bodyPr/>
                    <a:lstStyle/>
                    <a:p>
                      <a:pPr algn="just"/>
                      <a:r>
                        <a:rPr lang="es-CO" sz="1100" dirty="0">
                          <a:effectLst/>
                        </a:rPr>
                        <a:t>En las siguientes fechas se llevo a cabo el apoyo logístico y de veeduría deportiva en las canchas múltiples, coliseo alterno y principal del parque Cayetano cañizares, donde se apoyó a los jueces brindando la programación para cada uno de los partidos, verificando que los escenarios estuvieran en condiciones para los partidos, verificando la documentación de los inscritos para evitar suplantaciones y además se recolecta evidencia fotográfica de los resultados acontecidos durante las jornadas</a:t>
                      </a:r>
                      <a:endParaRPr lang="es-CO" sz="1100" dirty="0">
                        <a:effectLst/>
                        <a:latin typeface="Calibri" panose="020F0502020204030204" pitchFamily="34" charset="0"/>
                        <a:ea typeface="Times New Roman" panose="02020603050405020304" pitchFamily="18" charset="0"/>
                      </a:endParaRPr>
                    </a:p>
                  </a:txBody>
                  <a:tcPr marL="68580" marR="68580" marT="0" marB="0"/>
                </a:tc>
                <a:extLst>
                  <a:ext uri="{0D108BD9-81ED-4DB2-BD59-A6C34878D82A}">
                    <a16:rowId xmlns:a16="http://schemas.microsoft.com/office/drawing/2014/main" xmlns="" val="713212432"/>
                  </a:ext>
                </a:extLst>
              </a:tr>
            </a:tbl>
          </a:graphicData>
        </a:graphic>
      </p:graphicFrame>
    </p:spTree>
    <p:extLst>
      <p:ext uri="{BB962C8B-B14F-4D97-AF65-F5344CB8AC3E}">
        <p14:creationId xmlns:p14="http://schemas.microsoft.com/office/powerpoint/2010/main" val="2371587718"/>
      </p:ext>
    </p:extLst>
  </p:cSld>
  <p:clrMapOvr>
    <a:masterClrMapping/>
  </p:clrMapOvr>
  <p:transition spd="slow">
    <p:wipe dir="d"/>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a 3">
            <a:extLst>
              <a:ext uri="{FF2B5EF4-FFF2-40B4-BE49-F238E27FC236}">
                <a16:creationId xmlns:a16="http://schemas.microsoft.com/office/drawing/2014/main" xmlns="" id="{AB531791-F07A-4364-BB8E-8697774AC442}"/>
              </a:ext>
            </a:extLst>
          </p:cNvPr>
          <p:cNvGraphicFramePr>
            <a:graphicFrameLocks noGrp="1"/>
          </p:cNvGraphicFramePr>
          <p:nvPr>
            <p:extLst>
              <p:ext uri="{D42A27DB-BD31-4B8C-83A1-F6EECF244321}">
                <p14:modId xmlns:p14="http://schemas.microsoft.com/office/powerpoint/2010/main" val="3505396600"/>
              </p:ext>
            </p:extLst>
          </p:nvPr>
        </p:nvGraphicFramePr>
        <p:xfrm>
          <a:off x="899592" y="447288"/>
          <a:ext cx="7776865" cy="5192660"/>
        </p:xfrm>
        <a:graphic>
          <a:graphicData uri="http://schemas.openxmlformats.org/drawingml/2006/table">
            <a:tbl>
              <a:tblPr firstRow="1" firstCol="1" bandRow="1">
                <a:tableStyleId>{5C22544A-7EE6-4342-B048-85BDC9FD1C3A}</a:tableStyleId>
              </a:tblPr>
              <a:tblGrid>
                <a:gridCol w="2552338">
                  <a:extLst>
                    <a:ext uri="{9D8B030D-6E8A-4147-A177-3AD203B41FA5}">
                      <a16:colId xmlns:a16="http://schemas.microsoft.com/office/drawing/2014/main" xmlns="" val="1953330625"/>
                    </a:ext>
                  </a:extLst>
                </a:gridCol>
                <a:gridCol w="2429110">
                  <a:extLst>
                    <a:ext uri="{9D8B030D-6E8A-4147-A177-3AD203B41FA5}">
                      <a16:colId xmlns:a16="http://schemas.microsoft.com/office/drawing/2014/main" xmlns="" val="2605293898"/>
                    </a:ext>
                  </a:extLst>
                </a:gridCol>
                <a:gridCol w="2795417">
                  <a:extLst>
                    <a:ext uri="{9D8B030D-6E8A-4147-A177-3AD203B41FA5}">
                      <a16:colId xmlns:a16="http://schemas.microsoft.com/office/drawing/2014/main" xmlns="" val="1262714250"/>
                    </a:ext>
                  </a:extLst>
                </a:gridCol>
              </a:tblGrid>
              <a:tr h="2655824">
                <a:tc>
                  <a:txBody>
                    <a:bodyPr/>
                    <a:lstStyle/>
                    <a:p>
                      <a:pPr algn="just"/>
                      <a:r>
                        <a:rPr lang="es-CO" sz="1400" dirty="0">
                          <a:effectLst/>
                        </a:rPr>
                        <a:t>Mayo 03, 2017</a:t>
                      </a:r>
                    </a:p>
                    <a:p>
                      <a:pPr algn="just"/>
                      <a:r>
                        <a:rPr lang="es-CO" sz="1400" dirty="0">
                          <a:effectLst/>
                        </a:rPr>
                        <a:t>Mayo 5, 2017 </a:t>
                      </a:r>
                    </a:p>
                    <a:p>
                      <a:pPr algn="just"/>
                      <a:r>
                        <a:rPr lang="es-CO" sz="1400" dirty="0">
                          <a:effectLst/>
                        </a:rPr>
                        <a:t>Mayo 10, 2017</a:t>
                      </a:r>
                    </a:p>
                    <a:p>
                      <a:pPr algn="just"/>
                      <a:r>
                        <a:rPr lang="es-CO" sz="1400" dirty="0">
                          <a:effectLst/>
                        </a:rPr>
                        <a:t>Mayo 17, 2017</a:t>
                      </a:r>
                    </a:p>
                    <a:p>
                      <a:pPr algn="just"/>
                      <a:r>
                        <a:rPr lang="es-CO" sz="1400" dirty="0">
                          <a:effectLst/>
                        </a:rPr>
                        <a:t> </a:t>
                      </a:r>
                    </a:p>
                    <a:p>
                      <a:pPr algn="just"/>
                      <a:r>
                        <a:rPr lang="es-CO" sz="1400" dirty="0">
                          <a:effectLst/>
                        </a:rPr>
                        <a:t> </a:t>
                      </a:r>
                    </a:p>
                    <a:p>
                      <a:pPr algn="just"/>
                      <a:r>
                        <a:rPr lang="es-CO" sz="1400" dirty="0">
                          <a:effectLst/>
                        </a:rPr>
                        <a:t> </a:t>
                      </a:r>
                      <a:endParaRPr lang="es-CO" sz="1400" dirty="0">
                        <a:effectLst/>
                        <a:latin typeface="Calibri" panose="020F0502020204030204" pitchFamily="34" charset="0"/>
                        <a:ea typeface="Times New Roman" panose="02020603050405020304" pitchFamily="18" charset="0"/>
                      </a:endParaRPr>
                    </a:p>
                  </a:txBody>
                  <a:tcPr marL="68580" marR="68580" marT="0" marB="0"/>
                </a:tc>
                <a:tc>
                  <a:txBody>
                    <a:bodyPr/>
                    <a:lstStyle/>
                    <a:p>
                      <a:pPr algn="just"/>
                      <a:r>
                        <a:rPr lang="es-CO" sz="1400" dirty="0">
                          <a:effectLst/>
                        </a:rPr>
                        <a:t>Apoyo en veeduría en competencias de </a:t>
                      </a:r>
                      <a:r>
                        <a:rPr lang="es-CO" sz="1400" u="sng" dirty="0">
                          <a:effectLst/>
                        </a:rPr>
                        <a:t>futbol masculino juvenil</a:t>
                      </a:r>
                      <a:r>
                        <a:rPr lang="es-CO" sz="1400" dirty="0">
                          <a:effectLst/>
                        </a:rPr>
                        <a:t> parque Cayetano cañizares</a:t>
                      </a:r>
                      <a:endParaRPr lang="es-CO" sz="1400" dirty="0">
                        <a:effectLst/>
                        <a:latin typeface="Calibri" panose="020F0502020204030204" pitchFamily="34" charset="0"/>
                        <a:ea typeface="Times New Roman" panose="02020603050405020304" pitchFamily="18" charset="0"/>
                      </a:endParaRPr>
                    </a:p>
                  </a:txBody>
                  <a:tcPr marL="68580" marR="68580" marT="0" marB="0"/>
                </a:tc>
                <a:tc>
                  <a:txBody>
                    <a:bodyPr/>
                    <a:lstStyle/>
                    <a:p>
                      <a:pPr algn="just"/>
                      <a:r>
                        <a:rPr lang="es-CO" sz="1400" dirty="0">
                          <a:effectLst/>
                        </a:rPr>
                        <a:t>En las siguientes fechas se llevó a cabo el apoyo logístico y de veeduría deportiva en las canchas múltiples, coliseo alterno y principal del parque Cayetano cañizares, donde se apoyó a los jueces brindando la programación para cada uno de los partidos, verificando que los escenarios estuvieran en condiciones para los partidos, verificando la documentación de los inscritos para evitar suplantaciones y además se recolecta evidencia fotográfica de los resultados acontecidos durante las jornadas</a:t>
                      </a:r>
                      <a:endParaRPr lang="es-CO" sz="1400" dirty="0">
                        <a:effectLst/>
                        <a:latin typeface="Calibri" panose="020F0502020204030204" pitchFamily="34" charset="0"/>
                        <a:ea typeface="Times New Roman" panose="02020603050405020304" pitchFamily="18" charset="0"/>
                      </a:endParaRPr>
                    </a:p>
                  </a:txBody>
                  <a:tcPr marL="68580" marR="68580" marT="0" marB="0"/>
                </a:tc>
                <a:extLst>
                  <a:ext uri="{0D108BD9-81ED-4DB2-BD59-A6C34878D82A}">
                    <a16:rowId xmlns:a16="http://schemas.microsoft.com/office/drawing/2014/main" xmlns="" val="359388500"/>
                  </a:ext>
                </a:extLst>
              </a:tr>
              <a:tr h="1024564">
                <a:tc>
                  <a:txBody>
                    <a:bodyPr/>
                    <a:lstStyle/>
                    <a:p>
                      <a:pPr algn="just"/>
                      <a:r>
                        <a:rPr lang="es-CO" sz="1400">
                          <a:effectLst/>
                        </a:rPr>
                        <a:t>Mayo 4, 2017 </a:t>
                      </a:r>
                    </a:p>
                    <a:p>
                      <a:pPr algn="just"/>
                      <a:r>
                        <a:rPr lang="es-CO" sz="1400">
                          <a:effectLst/>
                        </a:rPr>
                        <a:t>Mayo 11, 2017</a:t>
                      </a:r>
                    </a:p>
                    <a:p>
                      <a:pPr algn="just"/>
                      <a:r>
                        <a:rPr lang="es-CO" sz="1400">
                          <a:effectLst/>
                        </a:rPr>
                        <a:t>Mayo 18, 2017</a:t>
                      </a:r>
                    </a:p>
                    <a:p>
                      <a:pPr algn="just"/>
                      <a:r>
                        <a:rPr lang="es-CO" sz="1400">
                          <a:effectLst/>
                        </a:rPr>
                        <a:t> </a:t>
                      </a:r>
                      <a:endParaRPr lang="es-CO" sz="1400">
                        <a:effectLst/>
                        <a:latin typeface="Calibri" panose="020F0502020204030204" pitchFamily="34" charset="0"/>
                        <a:ea typeface="Times New Roman" panose="02020603050405020304" pitchFamily="18" charset="0"/>
                      </a:endParaRPr>
                    </a:p>
                  </a:txBody>
                  <a:tcPr marL="68580" marR="68580" marT="0" marB="0"/>
                </a:tc>
                <a:tc>
                  <a:txBody>
                    <a:bodyPr/>
                    <a:lstStyle/>
                    <a:p>
                      <a:pPr algn="just"/>
                      <a:r>
                        <a:rPr lang="es-CO" sz="1400" dirty="0">
                          <a:effectLst/>
                        </a:rPr>
                        <a:t>Apoyo en futbol prejuvenil masculino</a:t>
                      </a:r>
                      <a:endParaRPr lang="es-CO" sz="1400" dirty="0">
                        <a:effectLst/>
                        <a:latin typeface="Calibri" panose="020F0502020204030204" pitchFamily="34" charset="0"/>
                        <a:ea typeface="Times New Roman" panose="02020603050405020304" pitchFamily="18" charset="0"/>
                      </a:endParaRPr>
                    </a:p>
                  </a:txBody>
                  <a:tcPr marL="68580" marR="68580" marT="0" marB="0"/>
                </a:tc>
                <a:tc>
                  <a:txBody>
                    <a:bodyPr/>
                    <a:lstStyle/>
                    <a:p>
                      <a:pPr algn="just"/>
                      <a:r>
                        <a:rPr lang="es-CO" sz="1400" dirty="0">
                          <a:effectLst/>
                        </a:rPr>
                        <a:t>Se llevan a cabo las mismas funciones citadas anteriormente, solo que aquí cambia el escenario y la categoría de los deportistas, al igual que las programaciones.</a:t>
                      </a:r>
                      <a:endParaRPr lang="es-CO" sz="1400" dirty="0">
                        <a:effectLst/>
                        <a:latin typeface="Calibri" panose="020F0502020204030204" pitchFamily="34" charset="0"/>
                        <a:ea typeface="Times New Roman" panose="02020603050405020304" pitchFamily="18" charset="0"/>
                      </a:endParaRPr>
                    </a:p>
                  </a:txBody>
                  <a:tcPr marL="68580" marR="68580" marT="0" marB="0"/>
                </a:tc>
                <a:extLst>
                  <a:ext uri="{0D108BD9-81ED-4DB2-BD59-A6C34878D82A}">
                    <a16:rowId xmlns:a16="http://schemas.microsoft.com/office/drawing/2014/main" xmlns="" val="243539916"/>
                  </a:ext>
                </a:extLst>
              </a:tr>
              <a:tr h="712100">
                <a:tc>
                  <a:txBody>
                    <a:bodyPr/>
                    <a:lstStyle/>
                    <a:p>
                      <a:pPr algn="just"/>
                      <a:r>
                        <a:rPr lang="es-CO" sz="1400" dirty="0">
                          <a:effectLst/>
                        </a:rPr>
                        <a:t>Mayo 10, 2017</a:t>
                      </a:r>
                    </a:p>
                    <a:p>
                      <a:pPr algn="just"/>
                      <a:r>
                        <a:rPr lang="es-CO" sz="1400" dirty="0">
                          <a:effectLst/>
                        </a:rPr>
                        <a:t>Mayo 17, 2017</a:t>
                      </a:r>
                      <a:endParaRPr lang="es-CO" sz="1400" dirty="0">
                        <a:effectLst/>
                        <a:latin typeface="Calibri" panose="020F0502020204030204" pitchFamily="34" charset="0"/>
                        <a:ea typeface="Times New Roman" panose="02020603050405020304" pitchFamily="18" charset="0"/>
                      </a:endParaRPr>
                    </a:p>
                  </a:txBody>
                  <a:tcPr marL="68580" marR="68580" marT="0" marB="0"/>
                </a:tc>
                <a:tc>
                  <a:txBody>
                    <a:bodyPr/>
                    <a:lstStyle/>
                    <a:p>
                      <a:pPr algn="just"/>
                      <a:r>
                        <a:rPr lang="es-CO" sz="1400">
                          <a:effectLst/>
                        </a:rPr>
                        <a:t>Apoyo en veedurías deportivas en voleibol femenino y masculino </a:t>
                      </a:r>
                      <a:endParaRPr lang="es-CO" sz="1400">
                        <a:effectLst/>
                        <a:latin typeface="Calibri" panose="020F0502020204030204" pitchFamily="34" charset="0"/>
                        <a:ea typeface="Times New Roman" panose="02020603050405020304" pitchFamily="18" charset="0"/>
                      </a:endParaRPr>
                    </a:p>
                  </a:txBody>
                  <a:tcPr marL="68580" marR="68580" marT="0" marB="0"/>
                </a:tc>
                <a:tc>
                  <a:txBody>
                    <a:bodyPr/>
                    <a:lstStyle/>
                    <a:p>
                      <a:pPr algn="just"/>
                      <a:r>
                        <a:rPr lang="es-CO" sz="1400" dirty="0">
                          <a:effectLst/>
                        </a:rPr>
                        <a:t>Las mismas funciones citadas anteriormente.</a:t>
                      </a:r>
                      <a:endParaRPr lang="es-CO" sz="1400" dirty="0">
                        <a:effectLst/>
                        <a:latin typeface="Calibri" panose="020F0502020204030204" pitchFamily="34" charset="0"/>
                        <a:ea typeface="Times New Roman" panose="02020603050405020304" pitchFamily="18" charset="0"/>
                      </a:endParaRPr>
                    </a:p>
                  </a:txBody>
                  <a:tcPr marL="68580" marR="68580" marT="0" marB="0"/>
                </a:tc>
                <a:extLst>
                  <a:ext uri="{0D108BD9-81ED-4DB2-BD59-A6C34878D82A}">
                    <a16:rowId xmlns:a16="http://schemas.microsoft.com/office/drawing/2014/main" xmlns="" val="3069028015"/>
                  </a:ext>
                </a:extLst>
              </a:tr>
            </a:tbl>
          </a:graphicData>
        </a:graphic>
      </p:graphicFrame>
      <p:pic>
        <p:nvPicPr>
          <p:cNvPr id="5" name="Picture 4" descr="http://admdeportiva.udistrital.edu.co:8080/image/image_gallery?uuid=3e6a20b8-452d-4b17-a7d2-92c37f8d5521&amp;groupId=14192&amp;t=1403727714076">
            <a:extLst>
              <a:ext uri="{FF2B5EF4-FFF2-40B4-BE49-F238E27FC236}">
                <a16:creationId xmlns:a16="http://schemas.microsoft.com/office/drawing/2014/main" xmlns="" id="{9AC69C2E-02A6-41DA-8EA3-4D6BDB19741E}"/>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187624" y="5639948"/>
            <a:ext cx="3505812" cy="957403"/>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www.idrd.gov.co/sitio/idrd/sites/default/files/imagenes/Logo%20nueva%20Alcaldi%CC%81a%20sin%20fondo-01_3.png">
            <a:extLst>
              <a:ext uri="{FF2B5EF4-FFF2-40B4-BE49-F238E27FC236}">
                <a16:creationId xmlns:a16="http://schemas.microsoft.com/office/drawing/2014/main" xmlns="" id="{855E50CA-DEF6-4B78-8188-EBB85870F319}"/>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372200" y="5418246"/>
            <a:ext cx="2037606" cy="13186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8189328"/>
      </p:ext>
    </p:extLst>
  </p:cSld>
  <p:clrMapOvr>
    <a:masterClrMapping/>
  </p:clrMapOvr>
  <p:transition spd="slow">
    <p:wipe dir="d"/>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a 3">
            <a:extLst>
              <a:ext uri="{FF2B5EF4-FFF2-40B4-BE49-F238E27FC236}">
                <a16:creationId xmlns:a16="http://schemas.microsoft.com/office/drawing/2014/main" xmlns="" id="{B7E6FE1E-69B2-47D6-BD52-D4E0E0ECBF2A}"/>
              </a:ext>
            </a:extLst>
          </p:cNvPr>
          <p:cNvGraphicFramePr>
            <a:graphicFrameLocks noGrp="1"/>
          </p:cNvGraphicFramePr>
          <p:nvPr>
            <p:extLst>
              <p:ext uri="{D42A27DB-BD31-4B8C-83A1-F6EECF244321}">
                <p14:modId xmlns:p14="http://schemas.microsoft.com/office/powerpoint/2010/main" val="4159660071"/>
              </p:ext>
            </p:extLst>
          </p:nvPr>
        </p:nvGraphicFramePr>
        <p:xfrm>
          <a:off x="1187624" y="908720"/>
          <a:ext cx="6768753" cy="3744416"/>
        </p:xfrm>
        <a:graphic>
          <a:graphicData uri="http://schemas.openxmlformats.org/drawingml/2006/table">
            <a:tbl>
              <a:tblPr firstRow="1" firstCol="1" bandRow="1">
                <a:tableStyleId>{5C22544A-7EE6-4342-B048-85BDC9FD1C3A}</a:tableStyleId>
              </a:tblPr>
              <a:tblGrid>
                <a:gridCol w="2221480">
                  <a:extLst>
                    <a:ext uri="{9D8B030D-6E8A-4147-A177-3AD203B41FA5}">
                      <a16:colId xmlns:a16="http://schemas.microsoft.com/office/drawing/2014/main" xmlns="" val="2101062274"/>
                    </a:ext>
                  </a:extLst>
                </a:gridCol>
                <a:gridCol w="2114225">
                  <a:extLst>
                    <a:ext uri="{9D8B030D-6E8A-4147-A177-3AD203B41FA5}">
                      <a16:colId xmlns:a16="http://schemas.microsoft.com/office/drawing/2014/main" xmlns="" val="2838839638"/>
                    </a:ext>
                  </a:extLst>
                </a:gridCol>
                <a:gridCol w="2433048">
                  <a:extLst>
                    <a:ext uri="{9D8B030D-6E8A-4147-A177-3AD203B41FA5}">
                      <a16:colId xmlns:a16="http://schemas.microsoft.com/office/drawing/2014/main" xmlns="" val="480472152"/>
                    </a:ext>
                  </a:extLst>
                </a:gridCol>
              </a:tblGrid>
              <a:tr h="998511">
                <a:tc>
                  <a:txBody>
                    <a:bodyPr/>
                    <a:lstStyle/>
                    <a:p>
                      <a:pPr algn="just"/>
                      <a:r>
                        <a:rPr lang="es-CO" sz="1600">
                          <a:effectLst/>
                        </a:rPr>
                        <a:t>Mayo 11, 2017</a:t>
                      </a:r>
                    </a:p>
                    <a:p>
                      <a:pPr algn="just"/>
                      <a:r>
                        <a:rPr lang="es-CO" sz="1600">
                          <a:effectLst/>
                        </a:rPr>
                        <a:t>Mayo 18, 2017</a:t>
                      </a:r>
                    </a:p>
                    <a:p>
                      <a:pPr algn="just"/>
                      <a:r>
                        <a:rPr lang="es-CO" sz="1600">
                          <a:effectLst/>
                        </a:rPr>
                        <a:t>Mayo 25, 2017</a:t>
                      </a:r>
                    </a:p>
                    <a:p>
                      <a:pPr algn="just"/>
                      <a:r>
                        <a:rPr lang="es-CO" sz="1600">
                          <a:effectLst/>
                        </a:rPr>
                        <a:t>Junio 1, 2017</a:t>
                      </a:r>
                      <a:endParaRPr lang="es-CO" sz="1600">
                        <a:effectLst/>
                        <a:latin typeface="Calibri" panose="020F0502020204030204" pitchFamily="34" charset="0"/>
                        <a:ea typeface="Times New Roman" panose="02020603050405020304" pitchFamily="18" charset="0"/>
                      </a:endParaRPr>
                    </a:p>
                  </a:txBody>
                  <a:tcPr marL="68580" marR="68580" marT="0" marB="0"/>
                </a:tc>
                <a:tc>
                  <a:txBody>
                    <a:bodyPr/>
                    <a:lstStyle/>
                    <a:p>
                      <a:pPr algn="just"/>
                      <a:r>
                        <a:rPr lang="es-CO" sz="1600" dirty="0">
                          <a:effectLst/>
                        </a:rPr>
                        <a:t>Apoyo en futbol sala prejuvenil femenino coliseo parque Cayetano cañizares</a:t>
                      </a:r>
                      <a:endParaRPr lang="es-CO" sz="1600" dirty="0">
                        <a:effectLst/>
                        <a:latin typeface="Calibri" panose="020F0502020204030204" pitchFamily="34" charset="0"/>
                        <a:ea typeface="Times New Roman" panose="02020603050405020304" pitchFamily="18" charset="0"/>
                      </a:endParaRPr>
                    </a:p>
                  </a:txBody>
                  <a:tcPr marL="68580" marR="68580" marT="0" marB="0"/>
                </a:tc>
                <a:tc>
                  <a:txBody>
                    <a:bodyPr/>
                    <a:lstStyle/>
                    <a:p>
                      <a:pPr algn="just"/>
                      <a:r>
                        <a:rPr lang="es-CO" sz="1600" dirty="0">
                          <a:effectLst/>
                        </a:rPr>
                        <a:t>Las mismas funciones citadas anteriormente</a:t>
                      </a:r>
                      <a:endParaRPr lang="es-CO" sz="1600" dirty="0">
                        <a:effectLst/>
                        <a:latin typeface="Calibri" panose="020F0502020204030204" pitchFamily="34" charset="0"/>
                        <a:ea typeface="Times New Roman" panose="02020603050405020304" pitchFamily="18" charset="0"/>
                      </a:endParaRPr>
                    </a:p>
                  </a:txBody>
                  <a:tcPr marL="68580" marR="68580" marT="0" marB="0"/>
                </a:tc>
                <a:extLst>
                  <a:ext uri="{0D108BD9-81ED-4DB2-BD59-A6C34878D82A}">
                    <a16:rowId xmlns:a16="http://schemas.microsoft.com/office/drawing/2014/main" xmlns="" val="2463403272"/>
                  </a:ext>
                </a:extLst>
              </a:tr>
              <a:tr h="1248139">
                <a:tc>
                  <a:txBody>
                    <a:bodyPr/>
                    <a:lstStyle/>
                    <a:p>
                      <a:pPr algn="just"/>
                      <a:r>
                        <a:rPr lang="es-CO" sz="1600">
                          <a:effectLst/>
                        </a:rPr>
                        <a:t>Mayo 19, 2017</a:t>
                      </a:r>
                    </a:p>
                    <a:p>
                      <a:pPr algn="just"/>
                      <a:r>
                        <a:rPr lang="es-CO" sz="1600">
                          <a:effectLst/>
                        </a:rPr>
                        <a:t>Junio 5, 2017</a:t>
                      </a:r>
                      <a:endParaRPr lang="es-CO" sz="1600">
                        <a:effectLst/>
                        <a:latin typeface="Calibri" panose="020F0502020204030204" pitchFamily="34" charset="0"/>
                        <a:ea typeface="Times New Roman" panose="02020603050405020304" pitchFamily="18" charset="0"/>
                      </a:endParaRPr>
                    </a:p>
                  </a:txBody>
                  <a:tcPr marL="68580" marR="68580" marT="0" marB="0"/>
                </a:tc>
                <a:tc>
                  <a:txBody>
                    <a:bodyPr/>
                    <a:lstStyle/>
                    <a:p>
                      <a:pPr algn="just"/>
                      <a:r>
                        <a:rPr lang="es-CO" sz="1600">
                          <a:effectLst/>
                        </a:rPr>
                        <a:t>Apoyo a baloncesto femenino juvenil en la unidad deportiva el salitre y el prd</a:t>
                      </a:r>
                      <a:endParaRPr lang="es-CO" sz="1600">
                        <a:effectLst/>
                        <a:latin typeface="Calibri" panose="020F0502020204030204" pitchFamily="34" charset="0"/>
                        <a:ea typeface="Times New Roman" panose="02020603050405020304" pitchFamily="18" charset="0"/>
                      </a:endParaRPr>
                    </a:p>
                  </a:txBody>
                  <a:tcPr marL="68580" marR="68580" marT="0" marB="0"/>
                </a:tc>
                <a:tc>
                  <a:txBody>
                    <a:bodyPr/>
                    <a:lstStyle/>
                    <a:p>
                      <a:pPr algn="just"/>
                      <a:r>
                        <a:rPr lang="es-CO" sz="1600">
                          <a:effectLst/>
                        </a:rPr>
                        <a:t>Las mismas funciones realizadas anteriormente en otros deportes, pero se hizo apoyo en otros escenarios.</a:t>
                      </a:r>
                      <a:endParaRPr lang="es-CO" sz="1600">
                        <a:effectLst/>
                        <a:latin typeface="Calibri" panose="020F0502020204030204" pitchFamily="34" charset="0"/>
                        <a:ea typeface="Times New Roman" panose="02020603050405020304" pitchFamily="18" charset="0"/>
                      </a:endParaRPr>
                    </a:p>
                  </a:txBody>
                  <a:tcPr marL="68580" marR="68580" marT="0" marB="0"/>
                </a:tc>
                <a:extLst>
                  <a:ext uri="{0D108BD9-81ED-4DB2-BD59-A6C34878D82A}">
                    <a16:rowId xmlns:a16="http://schemas.microsoft.com/office/drawing/2014/main" xmlns="" val="3215702022"/>
                  </a:ext>
                </a:extLst>
              </a:tr>
              <a:tr h="1497766">
                <a:tc>
                  <a:txBody>
                    <a:bodyPr/>
                    <a:lstStyle/>
                    <a:p>
                      <a:pPr algn="just"/>
                      <a:r>
                        <a:rPr lang="es-CO" sz="1600">
                          <a:effectLst/>
                        </a:rPr>
                        <a:t>Junio 8, 2017</a:t>
                      </a:r>
                      <a:endParaRPr lang="es-CO" sz="1600">
                        <a:effectLst/>
                        <a:latin typeface="Calibri" panose="020F0502020204030204" pitchFamily="34" charset="0"/>
                        <a:ea typeface="Times New Roman" panose="02020603050405020304" pitchFamily="18" charset="0"/>
                      </a:endParaRPr>
                    </a:p>
                  </a:txBody>
                  <a:tcPr marL="68580" marR="68580" marT="0" marB="0"/>
                </a:tc>
                <a:tc>
                  <a:txBody>
                    <a:bodyPr/>
                    <a:lstStyle/>
                    <a:p>
                      <a:pPr algn="just"/>
                      <a:r>
                        <a:rPr lang="es-CO" sz="1600">
                          <a:effectLst/>
                        </a:rPr>
                        <a:t>Apoyo a futbol de salón masculino juvenil y futbol sala masculino prejuvenil en el coliseo principal Cayetano cañizares</a:t>
                      </a:r>
                      <a:endParaRPr lang="es-CO" sz="1600">
                        <a:effectLst/>
                        <a:latin typeface="Calibri" panose="020F0502020204030204" pitchFamily="34" charset="0"/>
                        <a:ea typeface="Times New Roman" panose="02020603050405020304" pitchFamily="18" charset="0"/>
                      </a:endParaRPr>
                    </a:p>
                  </a:txBody>
                  <a:tcPr marL="68580" marR="68580" marT="0" marB="0"/>
                </a:tc>
                <a:tc>
                  <a:txBody>
                    <a:bodyPr/>
                    <a:lstStyle/>
                    <a:p>
                      <a:pPr algn="just"/>
                      <a:r>
                        <a:rPr lang="es-CO" sz="1600" dirty="0">
                          <a:effectLst/>
                        </a:rPr>
                        <a:t>Las mismas funciones realizadas en otros deportes.</a:t>
                      </a:r>
                      <a:endParaRPr lang="es-CO" sz="1600" dirty="0">
                        <a:effectLst/>
                        <a:latin typeface="Calibri" panose="020F0502020204030204" pitchFamily="34" charset="0"/>
                        <a:ea typeface="Times New Roman" panose="02020603050405020304" pitchFamily="18" charset="0"/>
                      </a:endParaRPr>
                    </a:p>
                  </a:txBody>
                  <a:tcPr marL="68580" marR="68580" marT="0" marB="0"/>
                </a:tc>
                <a:extLst>
                  <a:ext uri="{0D108BD9-81ED-4DB2-BD59-A6C34878D82A}">
                    <a16:rowId xmlns:a16="http://schemas.microsoft.com/office/drawing/2014/main" xmlns="" val="2282360167"/>
                  </a:ext>
                </a:extLst>
              </a:tr>
            </a:tbl>
          </a:graphicData>
        </a:graphic>
      </p:graphicFrame>
      <p:pic>
        <p:nvPicPr>
          <p:cNvPr id="6" name="Picture 4" descr="http://admdeportiva.udistrital.edu.co:8080/image/image_gallery?uuid=3e6a20b8-452d-4b17-a7d2-92c37f8d5521&amp;groupId=14192&amp;t=1403727714076">
            <a:extLst>
              <a:ext uri="{FF2B5EF4-FFF2-40B4-BE49-F238E27FC236}">
                <a16:creationId xmlns:a16="http://schemas.microsoft.com/office/drawing/2014/main" xmlns="" id="{8FCCEE0C-A217-486F-BAD4-8CB9576B825E}"/>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187624" y="5639948"/>
            <a:ext cx="3505812" cy="957403"/>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http://www.idrd.gov.co/sitio/idrd/sites/default/files/imagenes/Logo%20nueva%20Alcaldi%CC%81a%20sin%20fondo-01_3.png">
            <a:extLst>
              <a:ext uri="{FF2B5EF4-FFF2-40B4-BE49-F238E27FC236}">
                <a16:creationId xmlns:a16="http://schemas.microsoft.com/office/drawing/2014/main" xmlns="" id="{3E6E8E15-6021-460D-9C7F-4C82CE6FFC65}"/>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372200" y="5418246"/>
            <a:ext cx="2037606" cy="13186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96149072"/>
      </p:ext>
    </p:extLst>
  </p:cSld>
  <p:clrMapOvr>
    <a:masterClrMapping/>
  </p:clrMapOvr>
  <p:transition spd="slow">
    <p:wipe dir="d"/>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D23BF525-6DB5-469A-B1B1-880D1FE77E34}"/>
              </a:ext>
            </a:extLst>
          </p:cNvPr>
          <p:cNvSpPr>
            <a:spLocks noGrp="1"/>
          </p:cNvSpPr>
          <p:nvPr>
            <p:ph type="title"/>
          </p:nvPr>
        </p:nvSpPr>
        <p:spPr>
          <a:xfrm>
            <a:off x="762000" y="116632"/>
            <a:ext cx="8077200" cy="1143000"/>
          </a:xfrm>
        </p:spPr>
        <p:txBody>
          <a:bodyPr>
            <a:normAutofit fontScale="90000"/>
          </a:bodyPr>
          <a:lstStyle/>
          <a:p>
            <a:r>
              <a:rPr lang="es-CO" dirty="0"/>
              <a:t>ANEXOS APOYO JUEGOS SUPERATE</a:t>
            </a:r>
          </a:p>
        </p:txBody>
      </p:sp>
      <p:pic>
        <p:nvPicPr>
          <p:cNvPr id="4" name="Imagen 3" descr="C:\Users\alejandro\AppData\Local\Microsoft\Windows\INetCache\Content.Word\IMG_20170608_122957.jpg">
            <a:extLst>
              <a:ext uri="{FF2B5EF4-FFF2-40B4-BE49-F238E27FC236}">
                <a16:creationId xmlns:a16="http://schemas.microsoft.com/office/drawing/2014/main" xmlns="" id="{397F3A5C-B833-4D14-A31A-EFC58224222E}"/>
              </a:ext>
            </a:extLst>
          </p:cNvPr>
          <p:cNvPicPr/>
          <p:nvPr/>
        </p:nvPicPr>
        <p:blipFill rotWithShape="1">
          <a:blip r:embed="rId2" cstate="email">
            <a:extLst>
              <a:ext uri="{28A0092B-C50C-407E-A947-70E740481C1C}">
                <a14:useLocalDpi xmlns:a14="http://schemas.microsoft.com/office/drawing/2010/main" val="0"/>
              </a:ext>
            </a:extLst>
          </a:blip>
          <a:srcRect/>
          <a:stretch/>
        </p:blipFill>
        <p:spPr bwMode="auto">
          <a:xfrm>
            <a:off x="446787" y="1988840"/>
            <a:ext cx="4353813" cy="2598787"/>
          </a:xfrm>
          <a:prstGeom prst="ellipse">
            <a:avLst/>
          </a:prstGeom>
          <a:ln>
            <a:noFill/>
          </a:ln>
          <a:effectLst>
            <a:softEdge rad="112500"/>
          </a:effectLst>
          <a:extLst>
            <a:ext uri="{53640926-AAD7-44D8-BBD7-CCE9431645EC}">
              <a14:shadowObscured xmlns:a14="http://schemas.microsoft.com/office/drawing/2010/main"/>
            </a:ext>
          </a:extLst>
        </p:spPr>
      </p:pic>
      <p:pic>
        <p:nvPicPr>
          <p:cNvPr id="5" name="Imagen 4" descr="C:\Users\alejandro\AppData\Local\Microsoft\Windows\INetCache\Content.Word\IMG_20170608_102006.jpg">
            <a:extLst>
              <a:ext uri="{FF2B5EF4-FFF2-40B4-BE49-F238E27FC236}">
                <a16:creationId xmlns:a16="http://schemas.microsoft.com/office/drawing/2014/main" xmlns="" id="{73F8FB05-4D96-4AE0-AA21-93CB6B30B582}"/>
              </a:ext>
            </a:extLst>
          </p:cNvPr>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791884" y="4206498"/>
            <a:ext cx="4017432" cy="2655356"/>
          </a:xfrm>
          <a:prstGeom prst="ellipse">
            <a:avLst/>
          </a:prstGeom>
          <a:ln>
            <a:noFill/>
          </a:ln>
          <a:effectLst>
            <a:softEdge rad="112500"/>
          </a:effectLst>
        </p:spPr>
      </p:pic>
      <p:pic>
        <p:nvPicPr>
          <p:cNvPr id="6" name="Imagen 5" descr="C:\Users\alejandro\AppData\Local\Microsoft\Windows\INetCache\Content.Word\IMG_20170525_112904.jpg">
            <a:extLst>
              <a:ext uri="{FF2B5EF4-FFF2-40B4-BE49-F238E27FC236}">
                <a16:creationId xmlns:a16="http://schemas.microsoft.com/office/drawing/2014/main" xmlns="" id="{FF852E6C-1AB4-4F41-BDB0-B1ACC9A69650}"/>
              </a:ext>
            </a:extLst>
          </p:cNvPr>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4913547" y="2035361"/>
            <a:ext cx="3791537" cy="2648009"/>
          </a:xfrm>
          <a:prstGeom prst="ellipse">
            <a:avLst/>
          </a:prstGeom>
          <a:ln>
            <a:noFill/>
          </a:ln>
          <a:effectLst>
            <a:softEdge rad="112500"/>
          </a:effectLst>
        </p:spPr>
      </p:pic>
      <p:sp>
        <p:nvSpPr>
          <p:cNvPr id="7" name="CuadroTexto 6">
            <a:extLst>
              <a:ext uri="{FF2B5EF4-FFF2-40B4-BE49-F238E27FC236}">
                <a16:creationId xmlns:a16="http://schemas.microsoft.com/office/drawing/2014/main" xmlns="" id="{6D622684-7EA3-4A61-952E-06ED8EF822BE}"/>
              </a:ext>
            </a:extLst>
          </p:cNvPr>
          <p:cNvSpPr txBox="1"/>
          <p:nvPr/>
        </p:nvSpPr>
        <p:spPr>
          <a:xfrm>
            <a:off x="3111301" y="1395541"/>
            <a:ext cx="3604491" cy="584775"/>
          </a:xfrm>
          <a:prstGeom prst="rect">
            <a:avLst/>
          </a:prstGeom>
          <a:noFill/>
        </p:spPr>
        <p:txBody>
          <a:bodyPr wrap="square" rtlCol="0">
            <a:spAutoFit/>
          </a:bodyPr>
          <a:lstStyle/>
          <a:p>
            <a:r>
              <a:rPr lang="es-CO" sz="3200" dirty="0">
                <a:latin typeface="Aharoni" panose="02010803020104030203" pitchFamily="2" charset="-79"/>
                <a:cs typeface="Aharoni" panose="02010803020104030203" pitchFamily="2" charset="-79"/>
              </a:rPr>
              <a:t>Futbol de salón</a:t>
            </a:r>
          </a:p>
        </p:txBody>
      </p:sp>
    </p:spTree>
    <p:extLst>
      <p:ext uri="{BB962C8B-B14F-4D97-AF65-F5344CB8AC3E}">
        <p14:creationId xmlns:p14="http://schemas.microsoft.com/office/powerpoint/2010/main" val="2499867325"/>
      </p:ext>
    </p:extLst>
  </p:cSld>
  <p:clrMapOvr>
    <a:masterClrMapping/>
  </p:clrMapOvr>
  <p:transition spd="slow">
    <p:wipe dir="d"/>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xmlns="" id="{1148F004-6CAF-4256-A5FC-0647C5C3DBE0}"/>
              </a:ext>
            </a:extLst>
          </p:cNvPr>
          <p:cNvSpPr>
            <a:spLocks noGrp="1"/>
          </p:cNvSpPr>
          <p:nvPr>
            <p:ph type="title"/>
          </p:nvPr>
        </p:nvSpPr>
        <p:spPr>
          <a:xfrm>
            <a:off x="762000" y="116632"/>
            <a:ext cx="8077200" cy="1143000"/>
          </a:xfrm>
        </p:spPr>
        <p:txBody>
          <a:bodyPr>
            <a:normAutofit fontScale="90000"/>
          </a:bodyPr>
          <a:lstStyle/>
          <a:p>
            <a:r>
              <a:rPr lang="es-CO" dirty="0"/>
              <a:t>ANEXOS APOYO JUEGOS SUPERATE</a:t>
            </a:r>
          </a:p>
        </p:txBody>
      </p:sp>
      <p:sp>
        <p:nvSpPr>
          <p:cNvPr id="5" name="CuadroTexto 4">
            <a:extLst>
              <a:ext uri="{FF2B5EF4-FFF2-40B4-BE49-F238E27FC236}">
                <a16:creationId xmlns:a16="http://schemas.microsoft.com/office/drawing/2014/main" xmlns="" id="{E0851EAA-0767-4AB4-A433-491010DD9791}"/>
              </a:ext>
            </a:extLst>
          </p:cNvPr>
          <p:cNvSpPr txBox="1"/>
          <p:nvPr/>
        </p:nvSpPr>
        <p:spPr>
          <a:xfrm>
            <a:off x="2998354" y="1271667"/>
            <a:ext cx="3604491" cy="584775"/>
          </a:xfrm>
          <a:prstGeom prst="rect">
            <a:avLst/>
          </a:prstGeom>
          <a:noFill/>
        </p:spPr>
        <p:txBody>
          <a:bodyPr wrap="square" rtlCol="0">
            <a:spAutoFit/>
          </a:bodyPr>
          <a:lstStyle/>
          <a:p>
            <a:r>
              <a:rPr lang="es-CO" sz="3200" dirty="0">
                <a:latin typeface="Aharoni" panose="02010803020104030203" pitchFamily="2" charset="-79"/>
                <a:cs typeface="Aharoni" panose="02010803020104030203" pitchFamily="2" charset="-79"/>
              </a:rPr>
              <a:t>Baloncesto </a:t>
            </a:r>
          </a:p>
        </p:txBody>
      </p:sp>
      <p:pic>
        <p:nvPicPr>
          <p:cNvPr id="6" name="Imagen 5" descr="C:\Users\alejandro\AppData\Local\Microsoft\Windows\INetCache\Content.Word\IMG_20170605_144010.jpg">
            <a:extLst>
              <a:ext uri="{FF2B5EF4-FFF2-40B4-BE49-F238E27FC236}">
                <a16:creationId xmlns:a16="http://schemas.microsoft.com/office/drawing/2014/main" xmlns="" id="{3C4B90B4-73E7-4D0D-BC2D-F5857D238473}"/>
              </a:ext>
            </a:extLst>
          </p:cNvPr>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835696" y="1988840"/>
            <a:ext cx="5688632" cy="4104456"/>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787992887"/>
      </p:ext>
    </p:extLst>
  </p:cSld>
  <p:clrMapOvr>
    <a:masterClrMapping/>
  </p:clrMapOvr>
  <p:transition spd="slow">
    <p:wipe dir="d"/>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normAutofit/>
          </a:bodyPr>
          <a:lstStyle/>
          <a:p>
            <a:r>
              <a:rPr lang="es-ES" dirty="0"/>
              <a:t>INTRODUCCION </a:t>
            </a:r>
          </a:p>
        </p:txBody>
      </p:sp>
      <p:sp>
        <p:nvSpPr>
          <p:cNvPr id="5" name="Content Placeholder 4"/>
          <p:cNvSpPr>
            <a:spLocks noGrp="1"/>
          </p:cNvSpPr>
          <p:nvPr>
            <p:ph idx="1"/>
            <p:custDataLst>
              <p:tags r:id="rId3"/>
            </p:custDataLst>
          </p:nvPr>
        </p:nvSpPr>
        <p:spPr/>
        <p:txBody>
          <a:bodyPr>
            <a:normAutofit/>
          </a:bodyPr>
          <a:lstStyle/>
          <a:p>
            <a:pPr algn="just"/>
            <a:r>
              <a:rPr lang="es-CO" dirty="0"/>
              <a:t>El siguiente trabajo se realiza con base a las actividades realizadas en el apoyo administrativo brindado al Instituto Distrital de Recreación y deporte, en los programas “juegos supérate intercolegiados” y “escuelas avaladas”</a:t>
            </a:r>
            <a:endParaRPr lang="es-ES" dirty="0"/>
          </a:p>
        </p:txBody>
      </p:sp>
      <p:pic>
        <p:nvPicPr>
          <p:cNvPr id="4" name="Picture 4" descr="http://admdeportiva.udistrital.edu.co:8080/image/image_gallery?uuid=3e6a20b8-452d-4b17-a7d2-92c37f8d5521&amp;groupId=14192&amp;t=1403727714076">
            <a:extLst>
              <a:ext uri="{FF2B5EF4-FFF2-40B4-BE49-F238E27FC236}">
                <a16:creationId xmlns:a16="http://schemas.microsoft.com/office/drawing/2014/main" xmlns="" id="{551B242F-DD3F-4330-BD65-33E271E8094B}"/>
              </a:ext>
            </a:extLst>
          </p:cNvPr>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1187624" y="5639948"/>
            <a:ext cx="3505812" cy="957403"/>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www.idrd.gov.co/sitio/idrd/sites/default/files/imagenes/Logo%20nueva%20Alcaldi%CC%81a%20sin%20fondo-01_3.png">
            <a:extLst>
              <a:ext uri="{FF2B5EF4-FFF2-40B4-BE49-F238E27FC236}">
                <a16:creationId xmlns:a16="http://schemas.microsoft.com/office/drawing/2014/main" xmlns="" id="{AC15858D-2A34-421E-80EE-6E766C69E6C9}"/>
              </a:ext>
            </a:extLst>
          </p:cNvPr>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6372200" y="5418246"/>
            <a:ext cx="2037606" cy="1318622"/>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cSld>
  <p:clrMapOvr>
    <a:masterClrMapping/>
  </p:clrMapOvr>
  <p:transition spd="slow">
    <p:wipe dir="d"/>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xmlns="" id="{68C777C4-9058-4E13-9E70-C820B70E2490}"/>
              </a:ext>
            </a:extLst>
          </p:cNvPr>
          <p:cNvSpPr txBox="1"/>
          <p:nvPr/>
        </p:nvSpPr>
        <p:spPr>
          <a:xfrm>
            <a:off x="3131840" y="1279172"/>
            <a:ext cx="3604491" cy="584775"/>
          </a:xfrm>
          <a:prstGeom prst="rect">
            <a:avLst/>
          </a:prstGeom>
          <a:noFill/>
        </p:spPr>
        <p:txBody>
          <a:bodyPr wrap="square" rtlCol="0">
            <a:spAutoFit/>
          </a:bodyPr>
          <a:lstStyle/>
          <a:p>
            <a:r>
              <a:rPr lang="es-CO" sz="3200" dirty="0">
                <a:latin typeface="Aharoni" panose="02010803020104030203" pitchFamily="2" charset="-79"/>
                <a:cs typeface="Aharoni" panose="02010803020104030203" pitchFamily="2" charset="-79"/>
              </a:rPr>
              <a:t>Voleibol </a:t>
            </a:r>
          </a:p>
        </p:txBody>
      </p:sp>
      <p:sp>
        <p:nvSpPr>
          <p:cNvPr id="5" name="Título 1">
            <a:extLst>
              <a:ext uri="{FF2B5EF4-FFF2-40B4-BE49-F238E27FC236}">
                <a16:creationId xmlns:a16="http://schemas.microsoft.com/office/drawing/2014/main" xmlns="" id="{1FCCB0FD-5629-4A66-8970-8DEC9FF11B35}"/>
              </a:ext>
            </a:extLst>
          </p:cNvPr>
          <p:cNvSpPr>
            <a:spLocks noGrp="1"/>
          </p:cNvSpPr>
          <p:nvPr>
            <p:ph type="title"/>
          </p:nvPr>
        </p:nvSpPr>
        <p:spPr>
          <a:xfrm>
            <a:off x="762000" y="116632"/>
            <a:ext cx="8077200" cy="1143000"/>
          </a:xfrm>
        </p:spPr>
        <p:txBody>
          <a:bodyPr>
            <a:normAutofit fontScale="90000"/>
          </a:bodyPr>
          <a:lstStyle/>
          <a:p>
            <a:r>
              <a:rPr lang="es-CO" dirty="0"/>
              <a:t>ANEXOS APOYO JUEGOS SUPERATE</a:t>
            </a:r>
          </a:p>
        </p:txBody>
      </p:sp>
      <p:pic>
        <p:nvPicPr>
          <p:cNvPr id="6" name="Imagen 5" descr="C:\Users\alejandro\AppData\Local\Microsoft\Windows\INetCache\Content.Word\IMG_20170517_102920.jpg">
            <a:extLst>
              <a:ext uri="{FF2B5EF4-FFF2-40B4-BE49-F238E27FC236}">
                <a16:creationId xmlns:a16="http://schemas.microsoft.com/office/drawing/2014/main" xmlns="" id="{36DBB19F-6FE7-4A97-B008-25584C416C5C}"/>
              </a:ext>
            </a:extLst>
          </p:cNvPr>
          <p:cNvPicPr/>
          <p:nvPr/>
        </p:nvPicPr>
        <p:blipFill rotWithShape="1">
          <a:blip r:embed="rId2" cstate="email">
            <a:extLst>
              <a:ext uri="{28A0092B-C50C-407E-A947-70E740481C1C}">
                <a14:useLocalDpi xmlns:a14="http://schemas.microsoft.com/office/drawing/2010/main" val="0"/>
              </a:ext>
            </a:extLst>
          </a:blip>
          <a:srcRect r="-9"/>
          <a:stretch/>
        </p:blipFill>
        <p:spPr bwMode="auto">
          <a:xfrm>
            <a:off x="1835696" y="2276872"/>
            <a:ext cx="5391150" cy="390525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a:ext uri="{53640926-AAD7-44D8-BBD7-CCE9431645EC}">
              <a14:shadowObscured xmlns:a14="http://schemas.microsoft.com/office/drawing/2010/main"/>
            </a:ext>
          </a:extLst>
        </p:spPr>
      </p:pic>
    </p:spTree>
    <p:extLst>
      <p:ext uri="{BB962C8B-B14F-4D97-AF65-F5344CB8AC3E}">
        <p14:creationId xmlns:p14="http://schemas.microsoft.com/office/powerpoint/2010/main" val="4077045967"/>
      </p:ext>
    </p:extLst>
  </p:cSld>
  <p:clrMapOvr>
    <a:masterClrMapping/>
  </p:clrMapOvr>
  <p:transition spd="slow">
    <p:wipe dir="d"/>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xmlns="" id="{DADCE489-6819-4334-8275-678101971EA9}"/>
              </a:ext>
            </a:extLst>
          </p:cNvPr>
          <p:cNvSpPr>
            <a:spLocks noGrp="1"/>
          </p:cNvSpPr>
          <p:nvPr>
            <p:ph type="title"/>
          </p:nvPr>
        </p:nvSpPr>
        <p:spPr>
          <a:xfrm>
            <a:off x="762000" y="116632"/>
            <a:ext cx="8077200" cy="1143000"/>
          </a:xfrm>
        </p:spPr>
        <p:txBody>
          <a:bodyPr>
            <a:normAutofit fontScale="90000"/>
          </a:bodyPr>
          <a:lstStyle/>
          <a:p>
            <a:r>
              <a:rPr lang="es-CO" dirty="0"/>
              <a:t>ANEXOS APOYO JUEGOS SUPERATE</a:t>
            </a:r>
          </a:p>
        </p:txBody>
      </p:sp>
      <p:sp>
        <p:nvSpPr>
          <p:cNvPr id="5" name="CuadroTexto 4">
            <a:extLst>
              <a:ext uri="{FF2B5EF4-FFF2-40B4-BE49-F238E27FC236}">
                <a16:creationId xmlns:a16="http://schemas.microsoft.com/office/drawing/2014/main" xmlns="" id="{8CFC303C-5537-4247-9CB0-F86413157275}"/>
              </a:ext>
            </a:extLst>
          </p:cNvPr>
          <p:cNvSpPr txBox="1"/>
          <p:nvPr/>
        </p:nvSpPr>
        <p:spPr>
          <a:xfrm>
            <a:off x="3131840" y="1279172"/>
            <a:ext cx="3604491" cy="584775"/>
          </a:xfrm>
          <a:prstGeom prst="rect">
            <a:avLst/>
          </a:prstGeom>
          <a:noFill/>
        </p:spPr>
        <p:txBody>
          <a:bodyPr wrap="square" rtlCol="0">
            <a:spAutoFit/>
          </a:bodyPr>
          <a:lstStyle/>
          <a:p>
            <a:r>
              <a:rPr lang="es-CO" sz="3200" dirty="0">
                <a:latin typeface="Aharoni" panose="02010803020104030203" pitchFamily="2" charset="-79"/>
                <a:cs typeface="Aharoni" panose="02010803020104030203" pitchFamily="2" charset="-79"/>
              </a:rPr>
              <a:t>Futbol  </a:t>
            </a:r>
          </a:p>
        </p:txBody>
      </p:sp>
      <p:pic>
        <p:nvPicPr>
          <p:cNvPr id="6" name="Imagen 5" descr="C:\Users\alejandro\AppData\Local\Microsoft\Windows\INetCache\Content.Word\IMG_20170517_093737.jpg">
            <a:extLst>
              <a:ext uri="{FF2B5EF4-FFF2-40B4-BE49-F238E27FC236}">
                <a16:creationId xmlns:a16="http://schemas.microsoft.com/office/drawing/2014/main" xmlns="" id="{81D98BDF-AA7C-4EFE-A0C5-355663062FDF}"/>
              </a:ext>
            </a:extLst>
          </p:cNvPr>
          <p:cNvPicPr/>
          <p:nvPr/>
        </p:nvPicPr>
        <p:blipFill rotWithShape="1">
          <a:blip r:embed="rId2" cstate="email">
            <a:extLst>
              <a:ext uri="{28A0092B-C50C-407E-A947-70E740481C1C}">
                <a14:useLocalDpi xmlns:a14="http://schemas.microsoft.com/office/drawing/2010/main" val="0"/>
              </a:ext>
            </a:extLst>
          </a:blip>
          <a:srcRect/>
          <a:stretch/>
        </p:blipFill>
        <p:spPr bwMode="auto">
          <a:xfrm>
            <a:off x="1187624" y="1864353"/>
            <a:ext cx="6336704" cy="4104455"/>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a:ext uri="{53640926-AAD7-44D8-BBD7-CCE9431645EC}">
              <a14:shadowObscured xmlns:a14="http://schemas.microsoft.com/office/drawing/2010/main"/>
            </a:ext>
          </a:extLst>
        </p:spPr>
      </p:pic>
    </p:spTree>
    <p:extLst>
      <p:ext uri="{BB962C8B-B14F-4D97-AF65-F5344CB8AC3E}">
        <p14:creationId xmlns:p14="http://schemas.microsoft.com/office/powerpoint/2010/main" val="4127986772"/>
      </p:ext>
    </p:extLst>
  </p:cSld>
  <p:clrMapOvr>
    <a:masterClrMapping/>
  </p:clrMapOvr>
  <p:transition spd="slow">
    <p:wipe dir="d"/>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xmlns="" id="{630391C0-BC6B-44C8-A25A-305A13171023}"/>
              </a:ext>
            </a:extLst>
          </p:cNvPr>
          <p:cNvSpPr/>
          <p:nvPr/>
        </p:nvSpPr>
        <p:spPr>
          <a:xfrm>
            <a:off x="467544" y="1196752"/>
            <a:ext cx="8280920" cy="2068259"/>
          </a:xfrm>
          <a:prstGeom prst="rect">
            <a:avLst/>
          </a:prstGeom>
        </p:spPr>
        <p:txBody>
          <a:bodyPr wrap="square">
            <a:spAutoFit/>
          </a:bodyPr>
          <a:lstStyle/>
          <a:p>
            <a:pPr lvl="0" algn="ctr">
              <a:lnSpc>
                <a:spcPct val="107000"/>
              </a:lnSpc>
              <a:spcAft>
                <a:spcPts val="800"/>
              </a:spcAft>
            </a:pPr>
            <a:r>
              <a:rPr lang="es-CO" sz="4000" b="1" dirty="0">
                <a:latin typeface="Times New Roman" panose="02020603050405020304" pitchFamily="18" charset="0"/>
                <a:ea typeface="Calibri" panose="020F0502020204030204" pitchFamily="34" charset="0"/>
                <a:cs typeface="Times New Roman" panose="02020603050405020304" pitchFamily="18" charset="0"/>
              </a:rPr>
              <a:t>CONSTRUCCION DE LA MEMORIA HISTORICA DE LAS ESCUELAS DEPORTIVAS</a:t>
            </a:r>
            <a:endParaRPr lang="es-CO" sz="40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5" name="Picture 4" descr="http://admdeportiva.udistrital.edu.co:8080/image/image_gallery?uuid=3e6a20b8-452d-4b17-a7d2-92c37f8d5521&amp;groupId=14192&amp;t=1403727714076">
            <a:extLst>
              <a:ext uri="{FF2B5EF4-FFF2-40B4-BE49-F238E27FC236}">
                <a16:creationId xmlns:a16="http://schemas.microsoft.com/office/drawing/2014/main" xmlns="" id="{DE96AE96-D5A6-4122-A7A6-42E69F233A43}"/>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187624" y="5639948"/>
            <a:ext cx="3505812" cy="957403"/>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www.idrd.gov.co/sitio/idrd/sites/default/files/imagenes/Logo%20nueva%20Alcaldi%CC%81a%20sin%20fondo-01_3.png">
            <a:extLst>
              <a:ext uri="{FF2B5EF4-FFF2-40B4-BE49-F238E27FC236}">
                <a16:creationId xmlns:a16="http://schemas.microsoft.com/office/drawing/2014/main" xmlns="" id="{B66DEE91-1338-4A31-9D71-80C29BC2C3D5}"/>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372200" y="5418246"/>
            <a:ext cx="2037606" cy="13186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74415027"/>
      </p:ext>
    </p:extLst>
  </p:cSld>
  <p:clrMapOvr>
    <a:masterClrMapping/>
  </p:clrMapOvr>
  <p:transition spd="slow">
    <p:wipe dir="d"/>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xmlns="" id="{01FEDD9A-E3D6-4D06-9063-160B2504E99C}"/>
              </a:ext>
            </a:extLst>
          </p:cNvPr>
          <p:cNvSpPr/>
          <p:nvPr/>
        </p:nvSpPr>
        <p:spPr>
          <a:xfrm>
            <a:off x="107504" y="848589"/>
            <a:ext cx="4392488" cy="4643579"/>
          </a:xfrm>
          <a:prstGeom prst="rect">
            <a:avLst/>
          </a:prstGeom>
        </p:spPr>
        <p:txBody>
          <a:bodyPr wrap="square">
            <a:spAutoFit/>
          </a:bodyPr>
          <a:lstStyle/>
          <a:p>
            <a:pPr algn="just">
              <a:lnSpc>
                <a:spcPct val="107000"/>
              </a:lnSpc>
              <a:spcAft>
                <a:spcPts val="800"/>
              </a:spcAft>
            </a:pPr>
            <a:r>
              <a:rPr lang="es-CO" sz="2200" b="1" dirty="0">
                <a:latin typeface="Times New Roman" panose="02020603050405020304" pitchFamily="18" charset="0"/>
                <a:ea typeface="Calibri" panose="020F0502020204030204" pitchFamily="34" charset="0"/>
                <a:cs typeface="Times New Roman" panose="02020603050405020304" pitchFamily="18" charset="0"/>
              </a:rPr>
              <a:t>ESCUELAS DE FORMACION DEPORTIVA</a:t>
            </a:r>
            <a:endParaRPr lang="es-CO" sz="2200" dirty="0">
              <a:latin typeface="Calibri" panose="020F0502020204030204" pitchFamily="34" charset="0"/>
              <a:ea typeface="Calibri" panose="020F0502020204030204" pitchFamily="34" charset="0"/>
              <a:cs typeface="Times New Roman" panose="02020603050405020304" pitchFamily="18" charset="0"/>
            </a:endParaRPr>
          </a:p>
          <a:p>
            <a:pPr algn="just"/>
            <a:r>
              <a:rPr lang="es-CO" sz="2200" dirty="0">
                <a:latin typeface="Times New Roman" panose="02020603050405020304" pitchFamily="18" charset="0"/>
                <a:ea typeface="Calibri" panose="020F0502020204030204" pitchFamily="34" charset="0"/>
              </a:rPr>
              <a:t>Las escuelas de formación deportiva son un programa educativo extracurricular, implementado como estrategia para la enseñanza del deporte al niño y al joven colombiano, buscando su desarrollo motriz, intelectual, afectivo y social mediante programas sistematizados que le permitan la incorporación al deporte de rendimiento en forma progresiva. </a:t>
            </a:r>
            <a:endParaRPr lang="es-CO" sz="2200" dirty="0"/>
          </a:p>
        </p:txBody>
      </p:sp>
      <p:pic>
        <p:nvPicPr>
          <p:cNvPr id="1026" name="Picture 2" descr="http://www.idrd.gov.co/sitio/idrd/sites/default/files/imagenes/CLUBES%20DEPORTIVOS%20FUTBOL_0.jpg">
            <a:extLst>
              <a:ext uri="{FF2B5EF4-FFF2-40B4-BE49-F238E27FC236}">
                <a16:creationId xmlns:a16="http://schemas.microsoft.com/office/drawing/2014/main" xmlns="" id="{21B55A07-3716-423E-A745-5813FA0E7B81}"/>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644008" y="1844824"/>
            <a:ext cx="4293666" cy="364200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cSld>
  <p:clrMapOvr>
    <a:masterClrMapping/>
  </p:clrMapOvr>
  <p:transition spd="slow">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xmlns="" id="{188D85D4-3227-4E0F-B08A-E4A95B4C43BD}"/>
              </a:ext>
            </a:extLst>
          </p:cNvPr>
          <p:cNvPicPr>
            <a:picLocks noChangeAspect="1"/>
          </p:cNvPicPr>
          <p:nvPr/>
        </p:nvPicPr>
        <p:blipFill rotWithShape="1">
          <a:blip r:embed="rId2"/>
          <a:srcRect l="14275" t="37922" r="32596" b="20620"/>
          <a:stretch/>
        </p:blipFill>
        <p:spPr>
          <a:xfrm>
            <a:off x="107504" y="1628800"/>
            <a:ext cx="8862460" cy="3888432"/>
          </a:xfrm>
          <a:prstGeom prst="rect">
            <a:avLst/>
          </a:prstGeom>
        </p:spPr>
      </p:pic>
      <p:sp>
        <p:nvSpPr>
          <p:cNvPr id="3" name="CuadroTexto 2">
            <a:extLst>
              <a:ext uri="{FF2B5EF4-FFF2-40B4-BE49-F238E27FC236}">
                <a16:creationId xmlns:a16="http://schemas.microsoft.com/office/drawing/2014/main" xmlns="" id="{6C723187-77EF-4D26-9A90-D0C788C4CF27}"/>
              </a:ext>
            </a:extLst>
          </p:cNvPr>
          <p:cNvSpPr txBox="1"/>
          <p:nvPr/>
        </p:nvSpPr>
        <p:spPr>
          <a:xfrm>
            <a:off x="755576" y="476672"/>
            <a:ext cx="6552728" cy="954107"/>
          </a:xfrm>
          <a:prstGeom prst="rect">
            <a:avLst/>
          </a:prstGeom>
          <a:noFill/>
        </p:spPr>
        <p:txBody>
          <a:bodyPr wrap="square" rtlCol="0">
            <a:spAutoFit/>
          </a:bodyPr>
          <a:lstStyle/>
          <a:p>
            <a:r>
              <a:rPr lang="es-CO" sz="2800" b="1" dirty="0">
                <a:latin typeface="Arial Rounded MT Bold" panose="020F0704030504030204" pitchFamily="34" charset="0"/>
                <a:cs typeface="Aharoni" panose="02010803020104030203" pitchFamily="2" charset="-79"/>
              </a:rPr>
              <a:t>Líneas estratégicas deporte formativo IDRD 2017</a:t>
            </a:r>
          </a:p>
        </p:txBody>
      </p:sp>
    </p:spTree>
    <p:extLst>
      <p:ext uri="{BB962C8B-B14F-4D97-AF65-F5344CB8AC3E}">
        <p14:creationId xmlns:p14="http://schemas.microsoft.com/office/powerpoint/2010/main" val="3839127203"/>
      </p:ext>
    </p:extLst>
  </p:cSld>
  <p:clrMapOvr>
    <a:masterClrMapping/>
  </p:clrMapOvr>
  <p:transition spd="slow">
    <p:wipe dir="d"/>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953000" y="0"/>
            <a:ext cx="7765662" cy="16476125"/>
          </a:xfrm>
          <a:prstGeom prst="rect">
            <a:avLst/>
          </a:prstGeom>
        </p:spPr>
      </p:pic>
      <p:sp>
        <p:nvSpPr>
          <p:cNvPr id="2" name="Rectángulo 1">
            <a:extLst>
              <a:ext uri="{FF2B5EF4-FFF2-40B4-BE49-F238E27FC236}">
                <a16:creationId xmlns:a16="http://schemas.microsoft.com/office/drawing/2014/main" xmlns="" id="{183DB3E1-9E01-4091-B68F-33754E432A91}"/>
              </a:ext>
            </a:extLst>
          </p:cNvPr>
          <p:cNvSpPr/>
          <p:nvPr/>
        </p:nvSpPr>
        <p:spPr>
          <a:xfrm>
            <a:off x="1798076" y="3356992"/>
            <a:ext cx="5814392" cy="3139321"/>
          </a:xfrm>
          <a:prstGeom prst="rect">
            <a:avLst/>
          </a:prstGeom>
        </p:spPr>
        <p:txBody>
          <a:bodyPr wrap="square">
            <a:spAutoFit/>
          </a:bodyPr>
          <a:lstStyle/>
          <a:p>
            <a:pPr algn="just"/>
            <a:r>
              <a:rPr lang="es-CO" sz="2200" b="1" dirty="0">
                <a:solidFill>
                  <a:srgbClr val="222222"/>
                </a:solidFill>
                <a:latin typeface="arial" panose="020B0604020202020204" pitchFamily="34" charset="0"/>
              </a:rPr>
              <a:t>QUÉ ES AVAL DEPORTIVO</a:t>
            </a:r>
            <a:endParaRPr lang="es-CO" sz="2200" dirty="0">
              <a:solidFill>
                <a:srgbClr val="222222"/>
              </a:solidFill>
              <a:latin typeface="arial" panose="020B0604020202020204" pitchFamily="34" charset="0"/>
            </a:endParaRPr>
          </a:p>
          <a:p>
            <a:pPr algn="just"/>
            <a:r>
              <a:rPr lang="es-CO" sz="2200" dirty="0">
                <a:solidFill>
                  <a:srgbClr val="222222"/>
                </a:solidFill>
                <a:latin typeface="arial" panose="020B0604020202020204" pitchFamily="34" charset="0"/>
              </a:rPr>
              <a:t>El aval deportivo es el registro que el Instituto Distrital de Recreación y deporte hace de las Escuelas Deportivas, mediante la expedición de un acto administrativo, que es implementado como estrategia para garantizar el fomento, promoción, protección, apoyo y asesoría al deporte formativo y a la educación extraescolar. (RES. 299/2009)</a:t>
            </a:r>
            <a:endParaRPr lang="es-CO" sz="2200" b="0" i="0" dirty="0">
              <a:solidFill>
                <a:srgbClr val="222222"/>
              </a:solidFill>
              <a:effectLst/>
              <a:latin typeface="arial" panose="020B0604020202020204" pitchFamily="34" charset="0"/>
            </a:endParaRPr>
          </a:p>
        </p:txBody>
      </p:sp>
      <p:pic>
        <p:nvPicPr>
          <p:cNvPr id="2050" name="Picture 2" descr="Resultado de imagen para ESCUELAS DE PATINAJE">
            <a:extLst>
              <a:ext uri="{FF2B5EF4-FFF2-40B4-BE49-F238E27FC236}">
                <a16:creationId xmlns:a16="http://schemas.microsoft.com/office/drawing/2014/main" xmlns="" id="{4DE646A7-CD82-4A53-A430-837724B6AB50}"/>
              </a:ext>
            </a:extLst>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3131840" y="526411"/>
            <a:ext cx="4690178" cy="2826321"/>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cSld>
  <p:clrMapOvr>
    <a:masterClrMapping/>
  </p:clrMapOvr>
  <p:transition spd="slow">
    <p:push/>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a:extLst>
              <a:ext uri="{FF2B5EF4-FFF2-40B4-BE49-F238E27FC236}">
                <a16:creationId xmlns:a16="http://schemas.microsoft.com/office/drawing/2014/main" xmlns="" id="{FEF8B088-D4E7-4AD1-BE0B-28E60BD5B7E9}"/>
              </a:ext>
            </a:extLst>
          </p:cNvPr>
          <p:cNvGraphicFramePr>
            <a:graphicFrameLocks noGrp="1"/>
          </p:cNvGraphicFramePr>
          <p:nvPr>
            <p:extLst>
              <p:ext uri="{D42A27DB-BD31-4B8C-83A1-F6EECF244321}">
                <p14:modId xmlns:p14="http://schemas.microsoft.com/office/powerpoint/2010/main" val="1261820486"/>
              </p:ext>
            </p:extLst>
          </p:nvPr>
        </p:nvGraphicFramePr>
        <p:xfrm>
          <a:off x="1331640" y="2060848"/>
          <a:ext cx="6264696" cy="4366242"/>
        </p:xfrm>
        <a:graphic>
          <a:graphicData uri="http://schemas.openxmlformats.org/drawingml/2006/table">
            <a:tbl>
              <a:tblPr firstRow="1" firstCol="1" bandRow="1">
                <a:tableStyleId>{5C22544A-7EE6-4342-B048-85BDC9FD1C3A}</a:tableStyleId>
              </a:tblPr>
              <a:tblGrid>
                <a:gridCol w="1107845">
                  <a:extLst>
                    <a:ext uri="{9D8B030D-6E8A-4147-A177-3AD203B41FA5}">
                      <a16:colId xmlns:a16="http://schemas.microsoft.com/office/drawing/2014/main" xmlns="" val="1663703341"/>
                    </a:ext>
                  </a:extLst>
                </a:gridCol>
                <a:gridCol w="1844483">
                  <a:extLst>
                    <a:ext uri="{9D8B030D-6E8A-4147-A177-3AD203B41FA5}">
                      <a16:colId xmlns:a16="http://schemas.microsoft.com/office/drawing/2014/main" xmlns="" val="3902126322"/>
                    </a:ext>
                  </a:extLst>
                </a:gridCol>
                <a:gridCol w="3312368">
                  <a:extLst>
                    <a:ext uri="{9D8B030D-6E8A-4147-A177-3AD203B41FA5}">
                      <a16:colId xmlns:a16="http://schemas.microsoft.com/office/drawing/2014/main" xmlns="" val="2253089388"/>
                    </a:ext>
                  </a:extLst>
                </a:gridCol>
              </a:tblGrid>
              <a:tr h="1080120">
                <a:tc>
                  <a:txBody>
                    <a:bodyPr/>
                    <a:lstStyle/>
                    <a:p>
                      <a:pPr algn="ctr">
                        <a:lnSpc>
                          <a:spcPct val="107000"/>
                        </a:lnSpc>
                        <a:spcAft>
                          <a:spcPts val="0"/>
                        </a:spcAft>
                      </a:pPr>
                      <a:r>
                        <a:rPr lang="es-CO" sz="2200" dirty="0">
                          <a:effectLst/>
                        </a:rPr>
                        <a:t>AÑO</a:t>
                      </a:r>
                      <a:endParaRPr lang="es-CO"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s-CO" sz="2200" dirty="0">
                          <a:effectLst/>
                        </a:rPr>
                        <a:t>ESCUELAS AVALADAS PARTICULARES</a:t>
                      </a:r>
                      <a:endParaRPr lang="es-CO"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s-CO" sz="2200" dirty="0">
                          <a:effectLst/>
                        </a:rPr>
                        <a:t>OBSERVACION ESCUELAS AVALADAS</a:t>
                      </a:r>
                      <a:endParaRPr lang="es-CO"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686596975"/>
                  </a:ext>
                </a:extLst>
              </a:tr>
              <a:tr h="732459">
                <a:tc>
                  <a:txBody>
                    <a:bodyPr/>
                    <a:lstStyle/>
                    <a:p>
                      <a:pPr algn="ctr">
                        <a:lnSpc>
                          <a:spcPct val="107000"/>
                        </a:lnSpc>
                        <a:spcAft>
                          <a:spcPts val="0"/>
                        </a:spcAft>
                      </a:pPr>
                      <a:r>
                        <a:rPr lang="es-CO" sz="2200">
                          <a:effectLst/>
                        </a:rPr>
                        <a:t>2010</a:t>
                      </a:r>
                      <a:endParaRPr lang="es-CO" sz="2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s-CO" sz="2200" dirty="0">
                          <a:effectLst/>
                        </a:rPr>
                        <a:t>207</a:t>
                      </a:r>
                      <a:endParaRPr lang="es-CO"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7">
                  <a:txBody>
                    <a:bodyPr/>
                    <a:lstStyle/>
                    <a:p>
                      <a:pPr algn="just">
                        <a:lnSpc>
                          <a:spcPct val="107000"/>
                        </a:lnSpc>
                        <a:spcAft>
                          <a:spcPts val="0"/>
                        </a:spcAft>
                      </a:pPr>
                      <a:r>
                        <a:rPr lang="es-CO" sz="2200" dirty="0">
                          <a:effectLst/>
                        </a:rPr>
                        <a:t>Se desarrollan en 19 Localidades de Bogotá D.C., con un promedio de 17 deportes y cerca de 11.000 registros de beneficiarios. </a:t>
                      </a:r>
                      <a:endParaRPr lang="es-CO"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2653410006"/>
                  </a:ext>
                </a:extLst>
              </a:tr>
              <a:tr h="364809">
                <a:tc>
                  <a:txBody>
                    <a:bodyPr/>
                    <a:lstStyle/>
                    <a:p>
                      <a:pPr algn="ctr">
                        <a:lnSpc>
                          <a:spcPct val="107000"/>
                        </a:lnSpc>
                        <a:spcAft>
                          <a:spcPts val="0"/>
                        </a:spcAft>
                      </a:pPr>
                      <a:r>
                        <a:rPr lang="es-CO" sz="2200">
                          <a:effectLst/>
                        </a:rPr>
                        <a:t>2011</a:t>
                      </a:r>
                      <a:endParaRPr lang="es-CO" sz="2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s-CO" sz="2200" dirty="0">
                          <a:effectLst/>
                        </a:rPr>
                        <a:t>203</a:t>
                      </a:r>
                      <a:endParaRPr lang="es-CO"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s-CO"/>
                    </a:p>
                  </a:txBody>
                  <a:tcPr/>
                </a:tc>
                <a:extLst>
                  <a:ext uri="{0D108BD9-81ED-4DB2-BD59-A6C34878D82A}">
                    <a16:rowId xmlns:a16="http://schemas.microsoft.com/office/drawing/2014/main" xmlns="" val="552280778"/>
                  </a:ext>
                </a:extLst>
              </a:tr>
              <a:tr h="364809">
                <a:tc>
                  <a:txBody>
                    <a:bodyPr/>
                    <a:lstStyle/>
                    <a:p>
                      <a:pPr algn="ctr">
                        <a:lnSpc>
                          <a:spcPct val="107000"/>
                        </a:lnSpc>
                        <a:spcAft>
                          <a:spcPts val="0"/>
                        </a:spcAft>
                      </a:pPr>
                      <a:r>
                        <a:rPr lang="es-CO" sz="2200">
                          <a:effectLst/>
                        </a:rPr>
                        <a:t>2012</a:t>
                      </a:r>
                      <a:endParaRPr lang="es-CO" sz="2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s-CO" sz="2200" dirty="0">
                          <a:effectLst/>
                        </a:rPr>
                        <a:t>221</a:t>
                      </a:r>
                      <a:endParaRPr lang="es-CO"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s-CO"/>
                    </a:p>
                  </a:txBody>
                  <a:tcPr/>
                </a:tc>
                <a:extLst>
                  <a:ext uri="{0D108BD9-81ED-4DB2-BD59-A6C34878D82A}">
                    <a16:rowId xmlns:a16="http://schemas.microsoft.com/office/drawing/2014/main" xmlns="" val="2989473557"/>
                  </a:ext>
                </a:extLst>
              </a:tr>
              <a:tr h="364809">
                <a:tc>
                  <a:txBody>
                    <a:bodyPr/>
                    <a:lstStyle/>
                    <a:p>
                      <a:pPr algn="ctr">
                        <a:lnSpc>
                          <a:spcPct val="107000"/>
                        </a:lnSpc>
                        <a:spcAft>
                          <a:spcPts val="0"/>
                        </a:spcAft>
                      </a:pPr>
                      <a:r>
                        <a:rPr lang="es-CO" sz="2200">
                          <a:effectLst/>
                        </a:rPr>
                        <a:t>2013</a:t>
                      </a:r>
                      <a:endParaRPr lang="es-CO" sz="2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s-CO" sz="2200" dirty="0">
                          <a:effectLst/>
                        </a:rPr>
                        <a:t>286</a:t>
                      </a:r>
                      <a:endParaRPr lang="es-CO"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s-CO"/>
                    </a:p>
                  </a:txBody>
                  <a:tcPr/>
                </a:tc>
                <a:extLst>
                  <a:ext uri="{0D108BD9-81ED-4DB2-BD59-A6C34878D82A}">
                    <a16:rowId xmlns:a16="http://schemas.microsoft.com/office/drawing/2014/main" xmlns="" val="1068638258"/>
                  </a:ext>
                </a:extLst>
              </a:tr>
              <a:tr h="364809">
                <a:tc>
                  <a:txBody>
                    <a:bodyPr/>
                    <a:lstStyle/>
                    <a:p>
                      <a:pPr algn="ctr">
                        <a:lnSpc>
                          <a:spcPct val="107000"/>
                        </a:lnSpc>
                        <a:spcAft>
                          <a:spcPts val="0"/>
                        </a:spcAft>
                      </a:pPr>
                      <a:r>
                        <a:rPr lang="es-CO" sz="2200">
                          <a:effectLst/>
                        </a:rPr>
                        <a:t>2014</a:t>
                      </a:r>
                      <a:endParaRPr lang="es-CO" sz="2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s-CO" sz="2200" dirty="0">
                          <a:effectLst/>
                        </a:rPr>
                        <a:t>293</a:t>
                      </a:r>
                      <a:endParaRPr lang="es-CO"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s-CO"/>
                    </a:p>
                  </a:txBody>
                  <a:tcPr/>
                </a:tc>
                <a:extLst>
                  <a:ext uri="{0D108BD9-81ED-4DB2-BD59-A6C34878D82A}">
                    <a16:rowId xmlns:a16="http://schemas.microsoft.com/office/drawing/2014/main" xmlns="" val="3888710137"/>
                  </a:ext>
                </a:extLst>
              </a:tr>
              <a:tr h="364809">
                <a:tc>
                  <a:txBody>
                    <a:bodyPr/>
                    <a:lstStyle/>
                    <a:p>
                      <a:pPr algn="ctr">
                        <a:lnSpc>
                          <a:spcPct val="107000"/>
                        </a:lnSpc>
                        <a:spcAft>
                          <a:spcPts val="0"/>
                        </a:spcAft>
                      </a:pPr>
                      <a:r>
                        <a:rPr lang="es-CO" sz="2200">
                          <a:effectLst/>
                        </a:rPr>
                        <a:t>2015</a:t>
                      </a:r>
                      <a:endParaRPr lang="es-CO" sz="2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s-CO" sz="2200" dirty="0">
                          <a:effectLst/>
                        </a:rPr>
                        <a:t>289</a:t>
                      </a:r>
                      <a:endParaRPr lang="es-CO"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s-CO"/>
                    </a:p>
                  </a:txBody>
                  <a:tcPr/>
                </a:tc>
                <a:extLst>
                  <a:ext uri="{0D108BD9-81ED-4DB2-BD59-A6C34878D82A}">
                    <a16:rowId xmlns:a16="http://schemas.microsoft.com/office/drawing/2014/main" xmlns="" val="3760195192"/>
                  </a:ext>
                </a:extLst>
              </a:tr>
              <a:tr h="364809">
                <a:tc>
                  <a:txBody>
                    <a:bodyPr/>
                    <a:lstStyle/>
                    <a:p>
                      <a:pPr algn="ctr">
                        <a:lnSpc>
                          <a:spcPct val="107000"/>
                        </a:lnSpc>
                        <a:spcAft>
                          <a:spcPts val="0"/>
                        </a:spcAft>
                      </a:pPr>
                      <a:r>
                        <a:rPr lang="es-CO" sz="2200">
                          <a:effectLst/>
                        </a:rPr>
                        <a:t>2016</a:t>
                      </a:r>
                      <a:endParaRPr lang="es-CO" sz="2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s-CO" sz="2200" dirty="0">
                          <a:effectLst/>
                        </a:rPr>
                        <a:t>296</a:t>
                      </a:r>
                      <a:endParaRPr lang="es-CO"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s-CO"/>
                    </a:p>
                  </a:txBody>
                  <a:tcPr/>
                </a:tc>
                <a:extLst>
                  <a:ext uri="{0D108BD9-81ED-4DB2-BD59-A6C34878D82A}">
                    <a16:rowId xmlns:a16="http://schemas.microsoft.com/office/drawing/2014/main" xmlns="" val="2210646016"/>
                  </a:ext>
                </a:extLst>
              </a:tr>
              <a:tr h="364809">
                <a:tc>
                  <a:txBody>
                    <a:bodyPr/>
                    <a:lstStyle/>
                    <a:p>
                      <a:pPr algn="ctr">
                        <a:lnSpc>
                          <a:spcPct val="107000"/>
                        </a:lnSpc>
                        <a:spcAft>
                          <a:spcPts val="0"/>
                        </a:spcAft>
                      </a:pPr>
                      <a:r>
                        <a:rPr lang="es-CO" sz="2200" dirty="0">
                          <a:effectLst/>
                        </a:rPr>
                        <a:t> 2017</a:t>
                      </a:r>
                      <a:endParaRPr lang="es-CO"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s-CO" sz="2200" dirty="0">
                          <a:effectLst/>
                        </a:rPr>
                        <a:t>266 </a:t>
                      </a:r>
                      <a:endParaRPr lang="es-CO"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07000"/>
                        </a:lnSpc>
                        <a:spcAft>
                          <a:spcPts val="0"/>
                        </a:spcAft>
                      </a:pPr>
                      <a:r>
                        <a:rPr lang="es-CO" sz="2200" dirty="0">
                          <a:effectLst/>
                        </a:rPr>
                        <a:t> </a:t>
                      </a:r>
                      <a:endParaRPr lang="es-CO"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3029537428"/>
                  </a:ext>
                </a:extLst>
              </a:tr>
            </a:tbl>
          </a:graphicData>
        </a:graphic>
      </p:graphicFrame>
      <p:sp>
        <p:nvSpPr>
          <p:cNvPr id="3" name="Rectángulo 2">
            <a:extLst>
              <a:ext uri="{FF2B5EF4-FFF2-40B4-BE49-F238E27FC236}">
                <a16:creationId xmlns:a16="http://schemas.microsoft.com/office/drawing/2014/main" xmlns="" id="{0029121D-ECC4-4A3B-9420-783555020317}"/>
              </a:ext>
            </a:extLst>
          </p:cNvPr>
          <p:cNvSpPr/>
          <p:nvPr/>
        </p:nvSpPr>
        <p:spPr>
          <a:xfrm>
            <a:off x="827584" y="980728"/>
            <a:ext cx="6912768" cy="750975"/>
          </a:xfrm>
          <a:prstGeom prst="rect">
            <a:avLst/>
          </a:prstGeom>
        </p:spPr>
        <p:txBody>
          <a:bodyPr wrap="square">
            <a:spAutoFit/>
          </a:bodyPr>
          <a:lstStyle/>
          <a:p>
            <a:pPr algn="just">
              <a:lnSpc>
                <a:spcPct val="107000"/>
              </a:lnSpc>
              <a:spcAft>
                <a:spcPts val="800"/>
              </a:spcAft>
            </a:pPr>
            <a:r>
              <a:rPr lang="es-CO" sz="20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RECOLECCION DE INFORMACION REFERENTE AL NUMERO DE ESCUELAS ENTRE LOS AÑOS 2010 - 2017</a:t>
            </a:r>
            <a:endParaRPr lang="es-CO" sz="2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061266653"/>
      </p:ext>
    </p:extLst>
  </p:cSld>
  <p:clrMapOvr>
    <a:masterClrMapping/>
  </p:clrMapOvr>
  <p:transition spd="slow">
    <p:wipe dir="d"/>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a:extLst>
              <a:ext uri="{FF2B5EF4-FFF2-40B4-BE49-F238E27FC236}">
                <a16:creationId xmlns:a16="http://schemas.microsoft.com/office/drawing/2014/main" xmlns="" id="{EBD1E922-CA93-432E-94CB-2D1E3BF7C5B9}"/>
              </a:ext>
            </a:extLst>
          </p:cNvPr>
          <p:cNvGraphicFramePr>
            <a:graphicFrameLocks noGrp="1"/>
          </p:cNvGraphicFramePr>
          <p:nvPr>
            <p:extLst>
              <p:ext uri="{D42A27DB-BD31-4B8C-83A1-F6EECF244321}">
                <p14:modId xmlns:p14="http://schemas.microsoft.com/office/powerpoint/2010/main" val="2632563087"/>
              </p:ext>
            </p:extLst>
          </p:nvPr>
        </p:nvGraphicFramePr>
        <p:xfrm>
          <a:off x="1691680" y="1268760"/>
          <a:ext cx="5040560" cy="5431555"/>
        </p:xfrm>
        <a:graphic>
          <a:graphicData uri="http://schemas.openxmlformats.org/drawingml/2006/table">
            <a:tbl>
              <a:tblPr firstRow="1" firstCol="1" bandRow="1">
                <a:tableStyleId>{5C22544A-7EE6-4342-B048-85BDC9FD1C3A}</a:tableStyleId>
              </a:tblPr>
              <a:tblGrid>
                <a:gridCol w="775471">
                  <a:extLst>
                    <a:ext uri="{9D8B030D-6E8A-4147-A177-3AD203B41FA5}">
                      <a16:colId xmlns:a16="http://schemas.microsoft.com/office/drawing/2014/main" xmlns="" val="3614263135"/>
                    </a:ext>
                  </a:extLst>
                </a:gridCol>
                <a:gridCol w="1266603">
                  <a:extLst>
                    <a:ext uri="{9D8B030D-6E8A-4147-A177-3AD203B41FA5}">
                      <a16:colId xmlns:a16="http://schemas.microsoft.com/office/drawing/2014/main" xmlns="" val="802595521"/>
                    </a:ext>
                  </a:extLst>
                </a:gridCol>
                <a:gridCol w="2998486">
                  <a:extLst>
                    <a:ext uri="{9D8B030D-6E8A-4147-A177-3AD203B41FA5}">
                      <a16:colId xmlns:a16="http://schemas.microsoft.com/office/drawing/2014/main" xmlns="" val="533855401"/>
                    </a:ext>
                  </a:extLst>
                </a:gridCol>
              </a:tblGrid>
              <a:tr h="1198497">
                <a:tc>
                  <a:txBody>
                    <a:bodyPr/>
                    <a:lstStyle/>
                    <a:p>
                      <a:pPr algn="ctr">
                        <a:lnSpc>
                          <a:spcPct val="107000"/>
                        </a:lnSpc>
                        <a:spcAft>
                          <a:spcPts val="0"/>
                        </a:spcAft>
                      </a:pPr>
                      <a:r>
                        <a:rPr lang="es-CO" sz="1800" dirty="0">
                          <a:effectLst/>
                          <a:latin typeface="Calibri" panose="020F0502020204030204" pitchFamily="34" charset="0"/>
                          <a:ea typeface="Calibri" panose="020F0502020204030204" pitchFamily="34" charset="0"/>
                          <a:cs typeface="Times New Roman" panose="02020603050405020304" pitchFamily="18" charset="0"/>
                        </a:rPr>
                        <a:t>AÑO</a:t>
                      </a:r>
                    </a:p>
                  </a:txBody>
                  <a:tcPr marL="44450" marR="44450" marT="0" marB="0" anchor="b"/>
                </a:tc>
                <a:tc>
                  <a:txBody>
                    <a:bodyPr/>
                    <a:lstStyle/>
                    <a:p>
                      <a:pPr>
                        <a:lnSpc>
                          <a:spcPct val="107000"/>
                        </a:lnSpc>
                        <a:spcAft>
                          <a:spcPts val="0"/>
                        </a:spcAft>
                      </a:pPr>
                      <a:r>
                        <a:rPr lang="es-CO" sz="1800" dirty="0">
                          <a:effectLst/>
                        </a:rPr>
                        <a:t>ESCUELA NATACION COMPLEJO ACUATICO</a:t>
                      </a:r>
                      <a:endParaRPr lang="es-CO"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nSpc>
                          <a:spcPct val="107000"/>
                        </a:lnSpc>
                        <a:spcAft>
                          <a:spcPts val="0"/>
                        </a:spcAft>
                      </a:pPr>
                      <a:r>
                        <a:rPr lang="es-CO" sz="1800">
                          <a:effectLst/>
                        </a:rPr>
                        <a:t>OBSERVACIONES</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456625930"/>
                  </a:ext>
                </a:extLst>
              </a:tr>
              <a:tr h="325249">
                <a:tc>
                  <a:txBody>
                    <a:bodyPr/>
                    <a:lstStyle/>
                    <a:p>
                      <a:pPr algn="ctr">
                        <a:lnSpc>
                          <a:spcPct val="107000"/>
                        </a:lnSpc>
                        <a:spcAft>
                          <a:spcPts val="0"/>
                        </a:spcAft>
                      </a:pPr>
                      <a:r>
                        <a:rPr lang="es-CO" sz="1800" dirty="0">
                          <a:effectLst/>
                        </a:rPr>
                        <a:t>2010</a:t>
                      </a:r>
                      <a:endParaRPr lang="es-CO"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es-CO" sz="1800">
                          <a:effectLst/>
                        </a:rPr>
                        <a:t>5</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rowSpan="8">
                  <a:txBody>
                    <a:bodyPr/>
                    <a:lstStyle/>
                    <a:p>
                      <a:pPr algn="just">
                        <a:lnSpc>
                          <a:spcPct val="107000"/>
                        </a:lnSpc>
                        <a:spcAft>
                          <a:spcPts val="0"/>
                        </a:spcAft>
                      </a:pPr>
                      <a:r>
                        <a:rPr lang="es-CO" sz="1800" dirty="0">
                          <a:effectLst/>
                        </a:rPr>
                        <a:t>La Escuela de natación del Complejo acuático Simón Bolívar, se proyecta igualmente en las piscinas del Virrey Sur (Usme); Piscina </a:t>
                      </a:r>
                      <a:r>
                        <a:rPr lang="es-CO" sz="1800" dirty="0" err="1">
                          <a:effectLst/>
                        </a:rPr>
                        <a:t>Meissen</a:t>
                      </a:r>
                      <a:r>
                        <a:rPr lang="es-CO" sz="1800" dirty="0">
                          <a:effectLst/>
                        </a:rPr>
                        <a:t> (Ciudad Bolívar); Piscina patio Bonito (Kennedy); Piscina Sauzalito con cursos vacacionales y en la Piscina CASB, se atiende un promedio de 1.070 usuarios menores de edad en cursos regulares atendidos entre 7 y 8 ciclos al año (cada ciclo un mes)</a:t>
                      </a:r>
                      <a:endParaRPr lang="es-CO"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2956368765"/>
                  </a:ext>
                </a:extLst>
              </a:tr>
              <a:tr h="231118">
                <a:tc>
                  <a:txBody>
                    <a:bodyPr/>
                    <a:lstStyle/>
                    <a:p>
                      <a:pPr algn="ctr">
                        <a:lnSpc>
                          <a:spcPct val="107000"/>
                        </a:lnSpc>
                        <a:spcAft>
                          <a:spcPts val="0"/>
                        </a:spcAft>
                      </a:pPr>
                      <a:r>
                        <a:rPr lang="es-CO" sz="1800" dirty="0">
                          <a:effectLst/>
                        </a:rPr>
                        <a:t>2011</a:t>
                      </a:r>
                      <a:endParaRPr lang="es-CO"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es-CO" sz="1800" dirty="0">
                          <a:effectLst/>
                        </a:rPr>
                        <a:t>5</a:t>
                      </a:r>
                      <a:endParaRPr lang="es-CO"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vMerge="1">
                  <a:txBody>
                    <a:bodyPr/>
                    <a:lstStyle/>
                    <a:p>
                      <a:endParaRPr lang="es-CO"/>
                    </a:p>
                  </a:txBody>
                  <a:tcPr/>
                </a:tc>
                <a:extLst>
                  <a:ext uri="{0D108BD9-81ED-4DB2-BD59-A6C34878D82A}">
                    <a16:rowId xmlns:a16="http://schemas.microsoft.com/office/drawing/2014/main" xmlns="" val="2783571787"/>
                  </a:ext>
                </a:extLst>
              </a:tr>
              <a:tr h="231118">
                <a:tc>
                  <a:txBody>
                    <a:bodyPr/>
                    <a:lstStyle/>
                    <a:p>
                      <a:pPr algn="ctr">
                        <a:lnSpc>
                          <a:spcPct val="107000"/>
                        </a:lnSpc>
                        <a:spcAft>
                          <a:spcPts val="0"/>
                        </a:spcAft>
                      </a:pPr>
                      <a:r>
                        <a:rPr lang="es-CO" sz="1800" dirty="0">
                          <a:effectLst/>
                        </a:rPr>
                        <a:t>2012</a:t>
                      </a:r>
                      <a:endParaRPr lang="es-CO"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es-CO" sz="1800">
                          <a:effectLst/>
                        </a:rPr>
                        <a:t>5</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vMerge="1">
                  <a:txBody>
                    <a:bodyPr/>
                    <a:lstStyle/>
                    <a:p>
                      <a:endParaRPr lang="es-CO"/>
                    </a:p>
                  </a:txBody>
                  <a:tcPr/>
                </a:tc>
                <a:extLst>
                  <a:ext uri="{0D108BD9-81ED-4DB2-BD59-A6C34878D82A}">
                    <a16:rowId xmlns:a16="http://schemas.microsoft.com/office/drawing/2014/main" xmlns="" val="518717283"/>
                  </a:ext>
                </a:extLst>
              </a:tr>
              <a:tr h="231118">
                <a:tc>
                  <a:txBody>
                    <a:bodyPr/>
                    <a:lstStyle/>
                    <a:p>
                      <a:pPr>
                        <a:lnSpc>
                          <a:spcPct val="107000"/>
                        </a:lnSpc>
                        <a:spcAft>
                          <a:spcPts val="0"/>
                        </a:spcAft>
                      </a:pPr>
                      <a:r>
                        <a:rPr lang="es-CO" sz="1800" dirty="0">
                          <a:effectLst/>
                        </a:rPr>
                        <a:t> </a:t>
                      </a:r>
                      <a:endParaRPr lang="es-CO"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es-CO" sz="1800">
                          <a:effectLst/>
                        </a:rPr>
                        <a:t> </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vMerge="1">
                  <a:txBody>
                    <a:bodyPr/>
                    <a:lstStyle/>
                    <a:p>
                      <a:endParaRPr lang="es-CO"/>
                    </a:p>
                  </a:txBody>
                  <a:tcPr/>
                </a:tc>
                <a:extLst>
                  <a:ext uri="{0D108BD9-81ED-4DB2-BD59-A6C34878D82A}">
                    <a16:rowId xmlns:a16="http://schemas.microsoft.com/office/drawing/2014/main" xmlns="" val="97274004"/>
                  </a:ext>
                </a:extLst>
              </a:tr>
              <a:tr h="231118">
                <a:tc>
                  <a:txBody>
                    <a:bodyPr/>
                    <a:lstStyle/>
                    <a:p>
                      <a:pPr algn="ctr">
                        <a:lnSpc>
                          <a:spcPct val="107000"/>
                        </a:lnSpc>
                        <a:spcAft>
                          <a:spcPts val="0"/>
                        </a:spcAft>
                      </a:pPr>
                      <a:r>
                        <a:rPr lang="es-CO" sz="1800" dirty="0">
                          <a:effectLst/>
                        </a:rPr>
                        <a:t>2013</a:t>
                      </a:r>
                      <a:endParaRPr lang="es-CO"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es-CO" sz="1800">
                          <a:effectLst/>
                        </a:rPr>
                        <a:t>5</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vMerge="1">
                  <a:txBody>
                    <a:bodyPr/>
                    <a:lstStyle/>
                    <a:p>
                      <a:endParaRPr lang="es-CO"/>
                    </a:p>
                  </a:txBody>
                  <a:tcPr/>
                </a:tc>
                <a:extLst>
                  <a:ext uri="{0D108BD9-81ED-4DB2-BD59-A6C34878D82A}">
                    <a16:rowId xmlns:a16="http://schemas.microsoft.com/office/drawing/2014/main" xmlns="" val="585813451"/>
                  </a:ext>
                </a:extLst>
              </a:tr>
              <a:tr h="231118">
                <a:tc>
                  <a:txBody>
                    <a:bodyPr/>
                    <a:lstStyle/>
                    <a:p>
                      <a:pPr algn="ctr">
                        <a:lnSpc>
                          <a:spcPct val="107000"/>
                        </a:lnSpc>
                        <a:spcAft>
                          <a:spcPts val="0"/>
                        </a:spcAft>
                      </a:pPr>
                      <a:r>
                        <a:rPr lang="es-CO" sz="1800" dirty="0">
                          <a:effectLst/>
                        </a:rPr>
                        <a:t>2014</a:t>
                      </a:r>
                      <a:endParaRPr lang="es-CO"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es-CO" sz="1800">
                          <a:effectLst/>
                        </a:rPr>
                        <a:t>5</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vMerge="1">
                  <a:txBody>
                    <a:bodyPr/>
                    <a:lstStyle/>
                    <a:p>
                      <a:endParaRPr lang="es-CO"/>
                    </a:p>
                  </a:txBody>
                  <a:tcPr/>
                </a:tc>
                <a:extLst>
                  <a:ext uri="{0D108BD9-81ED-4DB2-BD59-A6C34878D82A}">
                    <a16:rowId xmlns:a16="http://schemas.microsoft.com/office/drawing/2014/main" xmlns="" val="3489824645"/>
                  </a:ext>
                </a:extLst>
              </a:tr>
              <a:tr h="231118">
                <a:tc>
                  <a:txBody>
                    <a:bodyPr/>
                    <a:lstStyle/>
                    <a:p>
                      <a:pPr algn="ctr">
                        <a:lnSpc>
                          <a:spcPct val="107000"/>
                        </a:lnSpc>
                        <a:spcAft>
                          <a:spcPts val="0"/>
                        </a:spcAft>
                      </a:pPr>
                      <a:r>
                        <a:rPr lang="es-CO" sz="1800" dirty="0">
                          <a:effectLst/>
                        </a:rPr>
                        <a:t>2015</a:t>
                      </a:r>
                      <a:endParaRPr lang="es-CO"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es-CO" sz="1800">
                          <a:effectLst/>
                        </a:rPr>
                        <a:t>5</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vMerge="1">
                  <a:txBody>
                    <a:bodyPr/>
                    <a:lstStyle/>
                    <a:p>
                      <a:endParaRPr lang="es-CO"/>
                    </a:p>
                  </a:txBody>
                  <a:tcPr/>
                </a:tc>
                <a:extLst>
                  <a:ext uri="{0D108BD9-81ED-4DB2-BD59-A6C34878D82A}">
                    <a16:rowId xmlns:a16="http://schemas.microsoft.com/office/drawing/2014/main" xmlns="" val="2257821284"/>
                  </a:ext>
                </a:extLst>
              </a:tr>
              <a:tr h="2146827">
                <a:tc>
                  <a:txBody>
                    <a:bodyPr/>
                    <a:lstStyle/>
                    <a:p>
                      <a:pPr algn="ctr">
                        <a:lnSpc>
                          <a:spcPct val="107000"/>
                        </a:lnSpc>
                        <a:spcAft>
                          <a:spcPts val="0"/>
                        </a:spcAft>
                      </a:pPr>
                      <a:r>
                        <a:rPr lang="es-CO" sz="1800" dirty="0">
                          <a:effectLst/>
                        </a:rPr>
                        <a:t>2016</a:t>
                      </a:r>
                      <a:endParaRPr lang="es-CO"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es-CO" sz="1800" dirty="0">
                          <a:effectLst/>
                        </a:rPr>
                        <a:t>5</a:t>
                      </a:r>
                      <a:endParaRPr lang="es-CO"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vMerge="1">
                  <a:txBody>
                    <a:bodyPr/>
                    <a:lstStyle/>
                    <a:p>
                      <a:endParaRPr lang="es-CO"/>
                    </a:p>
                  </a:txBody>
                  <a:tcPr/>
                </a:tc>
                <a:extLst>
                  <a:ext uri="{0D108BD9-81ED-4DB2-BD59-A6C34878D82A}">
                    <a16:rowId xmlns:a16="http://schemas.microsoft.com/office/drawing/2014/main" xmlns="" val="1114962896"/>
                  </a:ext>
                </a:extLst>
              </a:tr>
            </a:tbl>
          </a:graphicData>
        </a:graphic>
      </p:graphicFrame>
    </p:spTree>
    <p:extLst>
      <p:ext uri="{BB962C8B-B14F-4D97-AF65-F5344CB8AC3E}">
        <p14:creationId xmlns:p14="http://schemas.microsoft.com/office/powerpoint/2010/main" val="1200175345"/>
      </p:ext>
    </p:extLst>
  </p:cSld>
  <p:clrMapOvr>
    <a:masterClrMapping/>
  </p:clrMapOvr>
  <p:transition spd="slow">
    <p:wipe dir="d"/>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a 2">
            <a:extLst>
              <a:ext uri="{FF2B5EF4-FFF2-40B4-BE49-F238E27FC236}">
                <a16:creationId xmlns:a16="http://schemas.microsoft.com/office/drawing/2014/main" xmlns="" id="{DC078CB5-998A-47DE-BA08-4BE742553B20}"/>
              </a:ext>
            </a:extLst>
          </p:cNvPr>
          <p:cNvGraphicFramePr>
            <a:graphicFrameLocks noGrp="1"/>
          </p:cNvGraphicFramePr>
          <p:nvPr>
            <p:extLst>
              <p:ext uri="{D42A27DB-BD31-4B8C-83A1-F6EECF244321}">
                <p14:modId xmlns:p14="http://schemas.microsoft.com/office/powerpoint/2010/main" val="2736041358"/>
              </p:ext>
            </p:extLst>
          </p:nvPr>
        </p:nvGraphicFramePr>
        <p:xfrm>
          <a:off x="899592" y="764704"/>
          <a:ext cx="7632848" cy="5869940"/>
        </p:xfrm>
        <a:graphic>
          <a:graphicData uri="http://schemas.openxmlformats.org/drawingml/2006/table">
            <a:tbl>
              <a:tblPr firstRow="1" firstCol="1" bandRow="1">
                <a:tableStyleId>{5C22544A-7EE6-4342-B048-85BDC9FD1C3A}</a:tableStyleId>
              </a:tblPr>
              <a:tblGrid>
                <a:gridCol w="1105322">
                  <a:extLst>
                    <a:ext uri="{9D8B030D-6E8A-4147-A177-3AD203B41FA5}">
                      <a16:colId xmlns:a16="http://schemas.microsoft.com/office/drawing/2014/main" xmlns="" val="2969737045"/>
                    </a:ext>
                  </a:extLst>
                </a:gridCol>
                <a:gridCol w="979911">
                  <a:extLst>
                    <a:ext uri="{9D8B030D-6E8A-4147-A177-3AD203B41FA5}">
                      <a16:colId xmlns:a16="http://schemas.microsoft.com/office/drawing/2014/main" xmlns="" val="2710278015"/>
                    </a:ext>
                  </a:extLst>
                </a:gridCol>
                <a:gridCol w="5547615">
                  <a:extLst>
                    <a:ext uri="{9D8B030D-6E8A-4147-A177-3AD203B41FA5}">
                      <a16:colId xmlns:a16="http://schemas.microsoft.com/office/drawing/2014/main" xmlns="" val="2846502426"/>
                    </a:ext>
                  </a:extLst>
                </a:gridCol>
              </a:tblGrid>
              <a:tr h="581025">
                <a:tc>
                  <a:txBody>
                    <a:bodyPr/>
                    <a:lstStyle/>
                    <a:p>
                      <a:pPr algn="ctr">
                        <a:lnSpc>
                          <a:spcPct val="107000"/>
                        </a:lnSpc>
                        <a:spcAft>
                          <a:spcPts val="0"/>
                        </a:spcAft>
                      </a:pPr>
                      <a:r>
                        <a:rPr lang="es-CO" sz="1800" dirty="0">
                          <a:effectLst/>
                        </a:rPr>
                        <a:t>AÑO</a:t>
                      </a:r>
                      <a:endParaRPr lang="es-CO"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es-CO" sz="1800">
                          <a:effectLst/>
                        </a:rPr>
                        <a:t>ESCUELAS INSTITUCIONALES</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es-CO" sz="1800">
                          <a:effectLst/>
                        </a:rPr>
                        <a:t>OBSERVACIÓN ESCUELAS INSTITUCIONALES</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645683790"/>
                  </a:ext>
                </a:extLst>
              </a:tr>
              <a:tr h="485775">
                <a:tc>
                  <a:txBody>
                    <a:bodyPr/>
                    <a:lstStyle/>
                    <a:p>
                      <a:pPr algn="ctr">
                        <a:lnSpc>
                          <a:spcPct val="107000"/>
                        </a:lnSpc>
                        <a:spcAft>
                          <a:spcPts val="0"/>
                        </a:spcAft>
                      </a:pPr>
                      <a:r>
                        <a:rPr lang="es-CO" sz="1800">
                          <a:effectLst/>
                        </a:rPr>
                        <a:t>2010</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es-CO" sz="1800">
                          <a:effectLst/>
                        </a:rPr>
                        <a:t>55</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nSpc>
                          <a:spcPct val="107000"/>
                        </a:lnSpc>
                        <a:spcAft>
                          <a:spcPts val="0"/>
                        </a:spcAft>
                      </a:pPr>
                      <a:r>
                        <a:rPr lang="es-CO" sz="1800" dirty="0">
                          <a:effectLst/>
                        </a:rPr>
                        <a:t>Para este año las escuelas deportivas institucionales, el IDRD, ofertó el proyecto en 16 localidades del Distrito Capital, el programa se desarrolló con 146 grupos.</a:t>
                      </a:r>
                      <a:endParaRPr lang="es-CO"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1137467188"/>
                  </a:ext>
                </a:extLst>
              </a:tr>
              <a:tr h="571500">
                <a:tc>
                  <a:txBody>
                    <a:bodyPr/>
                    <a:lstStyle/>
                    <a:p>
                      <a:pPr algn="ctr">
                        <a:lnSpc>
                          <a:spcPct val="107000"/>
                        </a:lnSpc>
                        <a:spcAft>
                          <a:spcPts val="0"/>
                        </a:spcAft>
                      </a:pPr>
                      <a:r>
                        <a:rPr lang="es-CO" sz="1800">
                          <a:effectLst/>
                        </a:rPr>
                        <a:t>2011</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es-CO" sz="1800">
                          <a:effectLst/>
                        </a:rPr>
                        <a:t>88</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nSpc>
                          <a:spcPct val="107000"/>
                        </a:lnSpc>
                        <a:spcAft>
                          <a:spcPts val="0"/>
                        </a:spcAft>
                      </a:pPr>
                      <a:r>
                        <a:rPr lang="es-CO" sz="1800">
                          <a:effectLst/>
                        </a:rPr>
                        <a:t>Se tenía una cobertura en 13 localidades del distrito capital. se beneficiaron aproximadamente 2.300 menores de edad.</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2380866249"/>
                  </a:ext>
                </a:extLst>
              </a:tr>
              <a:tr h="1381125">
                <a:tc>
                  <a:txBody>
                    <a:bodyPr/>
                    <a:lstStyle/>
                    <a:p>
                      <a:pPr algn="ctr">
                        <a:lnSpc>
                          <a:spcPct val="107000"/>
                        </a:lnSpc>
                        <a:spcAft>
                          <a:spcPts val="0"/>
                        </a:spcAft>
                      </a:pPr>
                      <a:r>
                        <a:rPr lang="es-CO" sz="1800">
                          <a:effectLst/>
                        </a:rPr>
                        <a:t>2012</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es-CO" sz="1800">
                          <a:effectLst/>
                        </a:rPr>
                        <a:t>53</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nSpc>
                          <a:spcPct val="107000"/>
                        </a:lnSpc>
                        <a:spcAft>
                          <a:spcPts val="0"/>
                        </a:spcAft>
                      </a:pPr>
                      <a:r>
                        <a:rPr lang="es-CO" sz="1800" dirty="0">
                          <a:effectLst/>
                        </a:rPr>
                        <a:t>El proyecto para este año, se orientó a través de la estrategia Escuelas de Especialización con 20 estructuras y Escuelas de Perfeccionamiento deportivo, con 33 estructuras, cuya finalidad era continuar brindando oferta en sectores vulnerables en iniciación y formación deportiva y apoyar los deportistas talentos como la nueva reserva de Bogotá D.C., en  9 localidades de la ciudad, que contaban con infraestructura adecuada y especializada en 16 deportes, el proyecto logró atender 700 deportistas hombres y mujeres.</a:t>
                      </a:r>
                      <a:endParaRPr lang="es-CO"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245199629"/>
                  </a:ext>
                </a:extLst>
              </a:tr>
            </a:tbl>
          </a:graphicData>
        </a:graphic>
      </p:graphicFrame>
    </p:spTree>
    <p:extLst>
      <p:ext uri="{BB962C8B-B14F-4D97-AF65-F5344CB8AC3E}">
        <p14:creationId xmlns:p14="http://schemas.microsoft.com/office/powerpoint/2010/main" val="2020960158"/>
      </p:ext>
    </p:extLst>
  </p:cSld>
  <p:clrMapOvr>
    <a:masterClrMapping/>
  </p:clrMapOvr>
  <p:transition spd="slow">
    <p:wipe dir="d"/>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a 2">
            <a:extLst>
              <a:ext uri="{FF2B5EF4-FFF2-40B4-BE49-F238E27FC236}">
                <a16:creationId xmlns:a16="http://schemas.microsoft.com/office/drawing/2014/main" xmlns="" id="{BD8B3937-D40D-4C7B-92FB-121C25DB598A}"/>
              </a:ext>
            </a:extLst>
          </p:cNvPr>
          <p:cNvGraphicFramePr>
            <a:graphicFrameLocks noGrp="1"/>
          </p:cNvGraphicFramePr>
          <p:nvPr>
            <p:extLst>
              <p:ext uri="{D42A27DB-BD31-4B8C-83A1-F6EECF244321}">
                <p14:modId xmlns:p14="http://schemas.microsoft.com/office/powerpoint/2010/main" val="3659661182"/>
              </p:ext>
            </p:extLst>
          </p:nvPr>
        </p:nvGraphicFramePr>
        <p:xfrm>
          <a:off x="1187624" y="404664"/>
          <a:ext cx="6969199" cy="6163437"/>
        </p:xfrm>
        <a:graphic>
          <a:graphicData uri="http://schemas.openxmlformats.org/drawingml/2006/table">
            <a:tbl>
              <a:tblPr firstRow="1" firstCol="1" bandRow="1">
                <a:tableStyleId>{5C22544A-7EE6-4342-B048-85BDC9FD1C3A}</a:tableStyleId>
              </a:tblPr>
              <a:tblGrid>
                <a:gridCol w="864096">
                  <a:extLst>
                    <a:ext uri="{9D8B030D-6E8A-4147-A177-3AD203B41FA5}">
                      <a16:colId xmlns:a16="http://schemas.microsoft.com/office/drawing/2014/main" xmlns="" val="2608935559"/>
                    </a:ext>
                  </a:extLst>
                </a:gridCol>
                <a:gridCol w="864096">
                  <a:extLst>
                    <a:ext uri="{9D8B030D-6E8A-4147-A177-3AD203B41FA5}">
                      <a16:colId xmlns:a16="http://schemas.microsoft.com/office/drawing/2014/main" xmlns="" val="1394833504"/>
                    </a:ext>
                  </a:extLst>
                </a:gridCol>
                <a:gridCol w="5241007">
                  <a:extLst>
                    <a:ext uri="{9D8B030D-6E8A-4147-A177-3AD203B41FA5}">
                      <a16:colId xmlns:a16="http://schemas.microsoft.com/office/drawing/2014/main" xmlns="" val="2933759459"/>
                    </a:ext>
                  </a:extLst>
                </a:gridCol>
              </a:tblGrid>
              <a:tr h="1028700">
                <a:tc>
                  <a:txBody>
                    <a:bodyPr/>
                    <a:lstStyle/>
                    <a:p>
                      <a:pPr algn="ctr">
                        <a:lnSpc>
                          <a:spcPct val="107000"/>
                        </a:lnSpc>
                        <a:spcAft>
                          <a:spcPts val="0"/>
                        </a:spcAft>
                      </a:pPr>
                      <a:r>
                        <a:rPr lang="es-CO" sz="1800">
                          <a:effectLst/>
                        </a:rPr>
                        <a:t>2013</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es-CO" sz="1800">
                          <a:solidFill>
                            <a:srgbClr val="003300"/>
                          </a:solidFill>
                          <a:effectLst/>
                        </a:rPr>
                        <a:t>32</a:t>
                      </a:r>
                      <a:endParaRPr lang="es-CO" sz="1800">
                        <a:solidFill>
                          <a:srgbClr val="00330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solidFill>
                      <a:schemeClr val="accent1">
                        <a:lumMod val="20000"/>
                        <a:lumOff val="80000"/>
                      </a:schemeClr>
                    </a:solidFill>
                  </a:tcPr>
                </a:tc>
                <a:tc>
                  <a:txBody>
                    <a:bodyPr/>
                    <a:lstStyle/>
                    <a:p>
                      <a:pPr>
                        <a:lnSpc>
                          <a:spcPct val="107000"/>
                        </a:lnSpc>
                        <a:spcAft>
                          <a:spcPts val="0"/>
                        </a:spcAft>
                      </a:pPr>
                      <a:r>
                        <a:rPr lang="es-CO" sz="1800" dirty="0">
                          <a:solidFill>
                            <a:srgbClr val="003300"/>
                          </a:solidFill>
                          <a:effectLst/>
                        </a:rPr>
                        <a:t>En el año 2013, el proyecto se direccionó a 32 colegios distritales, con la finalidad de contribuir en la creación en los próximos años al proyecto jornada escolar 40 horas, actualmente denominado Tiempo escolar Complementario. Se inicia la atención a las comunidades juveniles que practican las Nuevas tendencias deportivas en Bogotá y se implementan las Escuelas DUNT</a:t>
                      </a:r>
                      <a:endParaRPr lang="es-CO" sz="1800" dirty="0">
                        <a:solidFill>
                          <a:srgbClr val="00330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solidFill>
                      <a:schemeClr val="accent1">
                        <a:lumMod val="20000"/>
                        <a:lumOff val="80000"/>
                      </a:schemeClr>
                    </a:solidFill>
                  </a:tcPr>
                </a:tc>
                <a:extLst>
                  <a:ext uri="{0D108BD9-81ED-4DB2-BD59-A6C34878D82A}">
                    <a16:rowId xmlns:a16="http://schemas.microsoft.com/office/drawing/2014/main" xmlns="" val="3610124408"/>
                  </a:ext>
                </a:extLst>
              </a:tr>
              <a:tr h="457200">
                <a:tc>
                  <a:txBody>
                    <a:bodyPr/>
                    <a:lstStyle/>
                    <a:p>
                      <a:pPr algn="ctr">
                        <a:lnSpc>
                          <a:spcPct val="107000"/>
                        </a:lnSpc>
                        <a:spcAft>
                          <a:spcPts val="0"/>
                        </a:spcAft>
                      </a:pPr>
                      <a:r>
                        <a:rPr lang="es-CO" sz="1800">
                          <a:effectLst/>
                        </a:rPr>
                        <a:t>2014</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es-CO" sz="1800">
                          <a:effectLst/>
                        </a:rPr>
                        <a:t>19</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nSpc>
                          <a:spcPct val="107000"/>
                        </a:lnSpc>
                        <a:spcAft>
                          <a:spcPts val="0"/>
                        </a:spcAft>
                      </a:pPr>
                      <a:r>
                        <a:rPr lang="es-CO" sz="1800">
                          <a:effectLst/>
                        </a:rPr>
                        <a:t>Se fortaleció la práctica de nuevas tendencias deportivas DUNT, proyectado en 10 localidades del distrito capital.</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433191321"/>
                  </a:ext>
                </a:extLst>
              </a:tr>
              <a:tr h="762000">
                <a:tc>
                  <a:txBody>
                    <a:bodyPr/>
                    <a:lstStyle/>
                    <a:p>
                      <a:pPr algn="ctr">
                        <a:lnSpc>
                          <a:spcPct val="107000"/>
                        </a:lnSpc>
                        <a:spcAft>
                          <a:spcPts val="0"/>
                        </a:spcAft>
                      </a:pPr>
                      <a:r>
                        <a:rPr lang="es-CO" sz="1800">
                          <a:effectLst/>
                        </a:rPr>
                        <a:t>2015</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es-CO" sz="1800">
                          <a:effectLst/>
                        </a:rPr>
                        <a:t>55</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800">
                          <a:effectLst/>
                        </a:rPr>
                        <a:t>En las escuelas institucionales se orientó la estrategia en un proyecto denominado escuelas de Mi Barrio, cuya finalidad era llevar la oferta deportiva a los barrios y parques zonales y vecinales de la ciudad. en este año se logró una cobertura de 15 localidades</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4018396147"/>
                  </a:ext>
                </a:extLst>
              </a:tr>
              <a:tr h="838200">
                <a:tc>
                  <a:txBody>
                    <a:bodyPr/>
                    <a:lstStyle/>
                    <a:p>
                      <a:pPr algn="ctr">
                        <a:lnSpc>
                          <a:spcPct val="107000"/>
                        </a:lnSpc>
                        <a:spcAft>
                          <a:spcPts val="0"/>
                        </a:spcAft>
                      </a:pPr>
                      <a:r>
                        <a:rPr lang="es-CO" sz="1800">
                          <a:effectLst/>
                        </a:rPr>
                        <a:t>2016</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es-CO" sz="1800">
                          <a:effectLst/>
                        </a:rPr>
                        <a:t>66</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800" dirty="0">
                          <a:effectLst/>
                        </a:rPr>
                        <a:t>En las escuelas institucionales se continúa con la estrategia del proyecto escuelas de Mi Barrio, cuya finalidad es llevar la oferta deportiva a los barrios y parques zonales y vecinales de la ciudad. en este año se logró una cobertura de 15 localidades</a:t>
                      </a:r>
                      <a:endParaRPr lang="es-CO"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xmlns="" val="4217781143"/>
                  </a:ext>
                </a:extLst>
              </a:tr>
            </a:tbl>
          </a:graphicData>
        </a:graphic>
      </p:graphicFrame>
    </p:spTree>
    <p:extLst>
      <p:ext uri="{BB962C8B-B14F-4D97-AF65-F5344CB8AC3E}">
        <p14:creationId xmlns:p14="http://schemas.microsoft.com/office/powerpoint/2010/main" val="61325691"/>
      </p:ext>
    </p:extLst>
  </p:cSld>
  <p:clrMapOvr>
    <a:masterClrMapping/>
  </p:clrMapOvr>
  <p:transition spd="slow">
    <p:wipe dir="d"/>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idrd.gov.co/sitio/idrd/sites/default/files/imagenes/Logo%20nueva%20Alcaldi%CC%81a%20sin%20fondo-01_3.png">
            <a:extLst>
              <a:ext uri="{FF2B5EF4-FFF2-40B4-BE49-F238E27FC236}">
                <a16:creationId xmlns:a16="http://schemas.microsoft.com/office/drawing/2014/main" xmlns="" id="{66851137-1C3D-42B6-98DB-BD28A2AB64B4}"/>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6372200" y="5418246"/>
            <a:ext cx="2037606" cy="131862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admdeportiva.udistrital.edu.co:8080/image/image_gallery?uuid=3e6a20b8-452d-4b17-a7d2-92c37f8d5521&amp;groupId=14192&amp;t=1403727714076">
            <a:extLst>
              <a:ext uri="{FF2B5EF4-FFF2-40B4-BE49-F238E27FC236}">
                <a16:creationId xmlns:a16="http://schemas.microsoft.com/office/drawing/2014/main" xmlns="" id="{BCEA502F-A0B1-4CC5-A9D1-77EEB5E7B312}"/>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187624" y="5639948"/>
            <a:ext cx="3505812" cy="957403"/>
          </a:xfrm>
          <a:prstGeom prst="rect">
            <a:avLst/>
          </a:prstGeom>
          <a:noFill/>
          <a:extLst>
            <a:ext uri="{909E8E84-426E-40DD-AFC4-6F175D3DCCD1}">
              <a14:hiddenFill xmlns:a14="http://schemas.microsoft.com/office/drawing/2010/main">
                <a:solidFill>
                  <a:srgbClr val="FFFFFF"/>
                </a:solidFill>
              </a14:hiddenFill>
            </a:ext>
          </a:extLst>
        </p:spPr>
      </p:pic>
      <p:sp>
        <p:nvSpPr>
          <p:cNvPr id="2" name="Título 1">
            <a:extLst>
              <a:ext uri="{FF2B5EF4-FFF2-40B4-BE49-F238E27FC236}">
                <a16:creationId xmlns:a16="http://schemas.microsoft.com/office/drawing/2014/main" xmlns="" id="{4B5D38C9-8297-47DB-A6C6-DECA02D60F15}"/>
              </a:ext>
            </a:extLst>
          </p:cNvPr>
          <p:cNvSpPr>
            <a:spLocks noGrp="1"/>
          </p:cNvSpPr>
          <p:nvPr>
            <p:ph type="title"/>
          </p:nvPr>
        </p:nvSpPr>
        <p:spPr/>
        <p:txBody>
          <a:bodyPr>
            <a:normAutofit fontScale="90000"/>
          </a:bodyPr>
          <a:lstStyle/>
          <a:p>
            <a:r>
              <a:rPr lang="es-CO" dirty="0"/>
              <a:t>INSTITUTO DISTRITAL DE RECREACION Y DEPORTE</a:t>
            </a:r>
          </a:p>
        </p:txBody>
      </p:sp>
      <p:sp>
        <p:nvSpPr>
          <p:cNvPr id="3" name="Marcador de contenido 2">
            <a:extLst>
              <a:ext uri="{FF2B5EF4-FFF2-40B4-BE49-F238E27FC236}">
                <a16:creationId xmlns:a16="http://schemas.microsoft.com/office/drawing/2014/main" xmlns="" id="{9A169DE6-CA29-4519-AEB6-B1605C9DE7F2}"/>
              </a:ext>
            </a:extLst>
          </p:cNvPr>
          <p:cNvSpPr>
            <a:spLocks noGrp="1"/>
          </p:cNvSpPr>
          <p:nvPr>
            <p:ph idx="1"/>
          </p:nvPr>
        </p:nvSpPr>
        <p:spPr>
          <a:xfrm>
            <a:off x="762000" y="1596413"/>
            <a:ext cx="7986464" cy="4280859"/>
          </a:xfrm>
        </p:spPr>
        <p:txBody>
          <a:bodyPr>
            <a:normAutofit fontScale="77500" lnSpcReduction="20000"/>
          </a:bodyPr>
          <a:lstStyle/>
          <a:p>
            <a:pPr algn="just"/>
            <a:r>
              <a:rPr lang="es-CO" dirty="0"/>
              <a:t>Esta organización es un ente público descentralizado, con personería jurídica, autonomía administrativa y patrimonio independiente. El Instituto Distrital de Recreación y Deporte (IDRD), es una entidad adscrita a la Secretaría de Cultura, Recreación y Deporte, SCRD, está dedicada a promover la recreación, el deporte, el buen uso de los parques y el aprovechamiento del tiempo libre. Ofrece servicios de asesoría y capacitación en los temas que le competen, préstamo de escenarios deportivos y recreación gratuita por medio de sus diferentes programas para grupos escolares, discapacitados y personas de la tercera edad, entre otros.</a:t>
            </a:r>
          </a:p>
        </p:txBody>
      </p:sp>
    </p:spTree>
    <p:extLst>
      <p:ext uri="{BB962C8B-B14F-4D97-AF65-F5344CB8AC3E}">
        <p14:creationId xmlns:p14="http://schemas.microsoft.com/office/powerpoint/2010/main" val="2908165838"/>
      </p:ext>
    </p:extLst>
  </p:cSld>
  <p:clrMapOvr>
    <a:masterClrMapping/>
  </p:clrMapOvr>
  <p:transition spd="slow">
    <p:wipe dir="d"/>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a:extLst>
              <a:ext uri="{FF2B5EF4-FFF2-40B4-BE49-F238E27FC236}">
                <a16:creationId xmlns:a16="http://schemas.microsoft.com/office/drawing/2014/main" xmlns="" id="{24A94B95-8A82-46C8-ADB3-949314F38B56}"/>
              </a:ext>
            </a:extLst>
          </p:cNvPr>
          <p:cNvGraphicFramePr>
            <a:graphicFrameLocks noGrp="1"/>
          </p:cNvGraphicFramePr>
          <p:nvPr>
            <p:extLst>
              <p:ext uri="{D42A27DB-BD31-4B8C-83A1-F6EECF244321}">
                <p14:modId xmlns:p14="http://schemas.microsoft.com/office/powerpoint/2010/main" val="1798197300"/>
              </p:ext>
            </p:extLst>
          </p:nvPr>
        </p:nvGraphicFramePr>
        <p:xfrm>
          <a:off x="1043608" y="764704"/>
          <a:ext cx="6984779" cy="6049223"/>
        </p:xfrm>
        <a:graphic>
          <a:graphicData uri="http://schemas.openxmlformats.org/drawingml/2006/table">
            <a:tbl>
              <a:tblPr firstRow="1" firstCol="1" bandRow="1">
                <a:tableStyleId>{5C22544A-7EE6-4342-B048-85BDC9FD1C3A}</a:tableStyleId>
              </a:tblPr>
              <a:tblGrid>
                <a:gridCol w="564412">
                  <a:extLst>
                    <a:ext uri="{9D8B030D-6E8A-4147-A177-3AD203B41FA5}">
                      <a16:colId xmlns:a16="http://schemas.microsoft.com/office/drawing/2014/main" xmlns="" val="2219652929"/>
                    </a:ext>
                  </a:extLst>
                </a:gridCol>
                <a:gridCol w="1524764">
                  <a:extLst>
                    <a:ext uri="{9D8B030D-6E8A-4147-A177-3AD203B41FA5}">
                      <a16:colId xmlns:a16="http://schemas.microsoft.com/office/drawing/2014/main" xmlns="" val="2079468611"/>
                    </a:ext>
                  </a:extLst>
                </a:gridCol>
                <a:gridCol w="564412">
                  <a:extLst>
                    <a:ext uri="{9D8B030D-6E8A-4147-A177-3AD203B41FA5}">
                      <a16:colId xmlns:a16="http://schemas.microsoft.com/office/drawing/2014/main" xmlns="" val="1421088480"/>
                    </a:ext>
                  </a:extLst>
                </a:gridCol>
                <a:gridCol w="563700">
                  <a:extLst>
                    <a:ext uri="{9D8B030D-6E8A-4147-A177-3AD203B41FA5}">
                      <a16:colId xmlns:a16="http://schemas.microsoft.com/office/drawing/2014/main" xmlns="" val="7241758"/>
                    </a:ext>
                  </a:extLst>
                </a:gridCol>
                <a:gridCol w="568678">
                  <a:extLst>
                    <a:ext uri="{9D8B030D-6E8A-4147-A177-3AD203B41FA5}">
                      <a16:colId xmlns:a16="http://schemas.microsoft.com/office/drawing/2014/main" xmlns="" val="1184516530"/>
                    </a:ext>
                  </a:extLst>
                </a:gridCol>
                <a:gridCol w="568678">
                  <a:extLst>
                    <a:ext uri="{9D8B030D-6E8A-4147-A177-3AD203B41FA5}">
                      <a16:colId xmlns:a16="http://schemas.microsoft.com/office/drawing/2014/main" xmlns="" val="1844276255"/>
                    </a:ext>
                  </a:extLst>
                </a:gridCol>
                <a:gridCol w="568678">
                  <a:extLst>
                    <a:ext uri="{9D8B030D-6E8A-4147-A177-3AD203B41FA5}">
                      <a16:colId xmlns:a16="http://schemas.microsoft.com/office/drawing/2014/main" xmlns="" val="1977508031"/>
                    </a:ext>
                  </a:extLst>
                </a:gridCol>
                <a:gridCol w="568678">
                  <a:extLst>
                    <a:ext uri="{9D8B030D-6E8A-4147-A177-3AD203B41FA5}">
                      <a16:colId xmlns:a16="http://schemas.microsoft.com/office/drawing/2014/main" xmlns="" val="1288764570"/>
                    </a:ext>
                  </a:extLst>
                </a:gridCol>
                <a:gridCol w="497593">
                  <a:extLst>
                    <a:ext uri="{9D8B030D-6E8A-4147-A177-3AD203B41FA5}">
                      <a16:colId xmlns:a16="http://schemas.microsoft.com/office/drawing/2014/main" xmlns="" val="194584250"/>
                    </a:ext>
                  </a:extLst>
                </a:gridCol>
                <a:gridCol w="497593">
                  <a:extLst>
                    <a:ext uri="{9D8B030D-6E8A-4147-A177-3AD203B41FA5}">
                      <a16:colId xmlns:a16="http://schemas.microsoft.com/office/drawing/2014/main" xmlns="" val="773445150"/>
                    </a:ext>
                  </a:extLst>
                </a:gridCol>
                <a:gridCol w="497593">
                  <a:extLst>
                    <a:ext uri="{9D8B030D-6E8A-4147-A177-3AD203B41FA5}">
                      <a16:colId xmlns:a16="http://schemas.microsoft.com/office/drawing/2014/main" xmlns="" val="1544127888"/>
                    </a:ext>
                  </a:extLst>
                </a:gridCol>
              </a:tblGrid>
              <a:tr h="251378">
                <a:tc rowSpan="2" gridSpan="2">
                  <a:txBody>
                    <a:bodyPr/>
                    <a:lstStyle/>
                    <a:p>
                      <a:pPr algn="just">
                        <a:lnSpc>
                          <a:spcPct val="107000"/>
                        </a:lnSpc>
                        <a:spcAft>
                          <a:spcPts val="0"/>
                        </a:spcAft>
                      </a:pPr>
                      <a:r>
                        <a:rPr lang="es-CO" sz="1400" dirty="0">
                          <a:effectLst/>
                        </a:rPr>
                        <a:t>LOCALIDAD</a:t>
                      </a:r>
                      <a:endParaRPr lang="es-CO"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rowSpan="2" hMerge="1">
                  <a:txBody>
                    <a:bodyPr/>
                    <a:lstStyle/>
                    <a:p>
                      <a:endParaRPr lang="es-CO"/>
                    </a:p>
                  </a:txBody>
                  <a:tcPr/>
                </a:tc>
                <a:tc gridSpan="3">
                  <a:txBody>
                    <a:bodyPr/>
                    <a:lstStyle/>
                    <a:p>
                      <a:pPr algn="just">
                        <a:lnSpc>
                          <a:spcPct val="107000"/>
                        </a:lnSpc>
                        <a:spcAft>
                          <a:spcPts val="0"/>
                        </a:spcAft>
                      </a:pPr>
                      <a:r>
                        <a:rPr lang="es-CO" sz="1400">
                          <a:effectLst/>
                        </a:rPr>
                        <a:t>INSTITUCIONALES</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hMerge="1">
                  <a:txBody>
                    <a:bodyPr/>
                    <a:lstStyle/>
                    <a:p>
                      <a:endParaRPr lang="es-CO"/>
                    </a:p>
                  </a:txBody>
                  <a:tcPr/>
                </a:tc>
                <a:tc hMerge="1">
                  <a:txBody>
                    <a:bodyPr/>
                    <a:lstStyle/>
                    <a:p>
                      <a:endParaRPr lang="es-CO"/>
                    </a:p>
                  </a:txBody>
                  <a:tcPr/>
                </a:tc>
                <a:tc gridSpan="3">
                  <a:txBody>
                    <a:bodyPr/>
                    <a:lstStyle/>
                    <a:p>
                      <a:pPr algn="just">
                        <a:lnSpc>
                          <a:spcPct val="107000"/>
                        </a:lnSpc>
                        <a:spcAft>
                          <a:spcPts val="0"/>
                        </a:spcAft>
                      </a:pPr>
                      <a:r>
                        <a:rPr lang="es-CO" sz="1400">
                          <a:effectLst/>
                        </a:rPr>
                        <a:t>PRIVADAS</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hMerge="1">
                  <a:txBody>
                    <a:bodyPr/>
                    <a:lstStyle/>
                    <a:p>
                      <a:endParaRPr lang="es-CO"/>
                    </a:p>
                  </a:txBody>
                  <a:tcPr/>
                </a:tc>
                <a:tc hMerge="1">
                  <a:txBody>
                    <a:bodyPr/>
                    <a:lstStyle/>
                    <a:p>
                      <a:endParaRPr lang="es-CO"/>
                    </a:p>
                  </a:txBody>
                  <a:tcPr/>
                </a:tc>
                <a:tc gridSpan="3">
                  <a:txBody>
                    <a:bodyPr/>
                    <a:lstStyle/>
                    <a:p>
                      <a:pPr algn="just">
                        <a:lnSpc>
                          <a:spcPct val="107000"/>
                        </a:lnSpc>
                        <a:spcAft>
                          <a:spcPts val="0"/>
                        </a:spcAft>
                      </a:pPr>
                      <a:r>
                        <a:rPr lang="es-CO" sz="1400">
                          <a:effectLst/>
                        </a:rPr>
                        <a:t>TOTALES</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hMerge="1">
                  <a:txBody>
                    <a:bodyPr/>
                    <a:lstStyle/>
                    <a:p>
                      <a:endParaRPr lang="es-CO"/>
                    </a:p>
                  </a:txBody>
                  <a:tcPr/>
                </a:tc>
                <a:tc hMerge="1">
                  <a:txBody>
                    <a:bodyPr/>
                    <a:lstStyle/>
                    <a:p>
                      <a:endParaRPr lang="es-CO"/>
                    </a:p>
                  </a:txBody>
                  <a:tcPr/>
                </a:tc>
                <a:extLst>
                  <a:ext uri="{0D108BD9-81ED-4DB2-BD59-A6C34878D82A}">
                    <a16:rowId xmlns:a16="http://schemas.microsoft.com/office/drawing/2014/main" xmlns="" val="2919687519"/>
                  </a:ext>
                </a:extLst>
              </a:tr>
              <a:tr h="203498">
                <a:tc gridSpan="2" vMerge="1">
                  <a:txBody>
                    <a:bodyPr/>
                    <a:lstStyle/>
                    <a:p>
                      <a:endParaRPr lang="es-CO"/>
                    </a:p>
                  </a:txBody>
                  <a:tcPr/>
                </a:tc>
                <a:tc hMerge="1" vMerge="1">
                  <a:txBody>
                    <a:bodyPr/>
                    <a:lstStyle/>
                    <a:p>
                      <a:endParaRPr lang="es-CO"/>
                    </a:p>
                  </a:txBody>
                  <a:tcPr/>
                </a:tc>
                <a:tc>
                  <a:txBody>
                    <a:bodyPr/>
                    <a:lstStyle/>
                    <a:p>
                      <a:pPr algn="just">
                        <a:lnSpc>
                          <a:spcPct val="107000"/>
                        </a:lnSpc>
                        <a:spcAft>
                          <a:spcPts val="0"/>
                        </a:spcAft>
                      </a:pPr>
                      <a:r>
                        <a:rPr lang="es-CO" sz="1400">
                          <a:effectLst/>
                        </a:rPr>
                        <a:t>ESC</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GRUP</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ENT.</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dirty="0">
                          <a:effectLst/>
                        </a:rPr>
                        <a:t>ESC</a:t>
                      </a:r>
                      <a:endParaRPr lang="es-CO"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solidFill>
                      <a:schemeClr val="accent6">
                        <a:lumMod val="60000"/>
                        <a:lumOff val="40000"/>
                      </a:schemeClr>
                    </a:solidFill>
                  </a:tcPr>
                </a:tc>
                <a:tc>
                  <a:txBody>
                    <a:bodyPr/>
                    <a:lstStyle/>
                    <a:p>
                      <a:pPr algn="just">
                        <a:lnSpc>
                          <a:spcPct val="107000"/>
                        </a:lnSpc>
                        <a:spcAft>
                          <a:spcPts val="0"/>
                        </a:spcAft>
                      </a:pPr>
                      <a:r>
                        <a:rPr lang="es-CO" sz="1400">
                          <a:effectLst/>
                        </a:rPr>
                        <a:t>GRUP</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solidFill>
                      <a:schemeClr val="accent6">
                        <a:lumMod val="60000"/>
                        <a:lumOff val="40000"/>
                      </a:schemeClr>
                    </a:solidFill>
                  </a:tcPr>
                </a:tc>
                <a:tc>
                  <a:txBody>
                    <a:bodyPr/>
                    <a:lstStyle/>
                    <a:p>
                      <a:pPr algn="just">
                        <a:lnSpc>
                          <a:spcPct val="107000"/>
                        </a:lnSpc>
                        <a:spcAft>
                          <a:spcPts val="0"/>
                        </a:spcAft>
                      </a:pPr>
                      <a:r>
                        <a:rPr lang="es-CO" sz="1400">
                          <a:effectLst/>
                        </a:rPr>
                        <a:t>ENT.</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solidFill>
                      <a:schemeClr val="accent6">
                        <a:lumMod val="60000"/>
                        <a:lumOff val="40000"/>
                      </a:schemeClr>
                    </a:solidFill>
                  </a:tcPr>
                </a:tc>
                <a:tc>
                  <a:txBody>
                    <a:bodyPr/>
                    <a:lstStyle/>
                    <a:p>
                      <a:pPr algn="just">
                        <a:lnSpc>
                          <a:spcPct val="107000"/>
                        </a:lnSpc>
                        <a:spcAft>
                          <a:spcPts val="0"/>
                        </a:spcAft>
                      </a:pPr>
                      <a:r>
                        <a:rPr lang="es-CO" sz="1400">
                          <a:effectLst/>
                        </a:rPr>
                        <a:t>ESC</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GRUP</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ENT.</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extLst>
                  <a:ext uri="{0D108BD9-81ED-4DB2-BD59-A6C34878D82A}">
                    <a16:rowId xmlns:a16="http://schemas.microsoft.com/office/drawing/2014/main" xmlns="" val="3505377171"/>
                  </a:ext>
                </a:extLst>
              </a:tr>
              <a:tr h="251378">
                <a:tc>
                  <a:txBody>
                    <a:bodyPr/>
                    <a:lstStyle/>
                    <a:p>
                      <a:pPr algn="just">
                        <a:lnSpc>
                          <a:spcPct val="107000"/>
                        </a:lnSpc>
                        <a:spcAft>
                          <a:spcPts val="0"/>
                        </a:spcAft>
                      </a:pPr>
                      <a:r>
                        <a:rPr lang="es-CO" sz="1400">
                          <a:effectLst/>
                        </a:rPr>
                        <a:t>1</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dirty="0">
                          <a:effectLst/>
                        </a:rPr>
                        <a:t>Usaquén</a:t>
                      </a:r>
                      <a:endParaRPr lang="es-CO"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3</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4</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3</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10</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solidFill>
                      <a:schemeClr val="accent6">
                        <a:lumMod val="60000"/>
                        <a:lumOff val="40000"/>
                      </a:schemeClr>
                    </a:solidFill>
                  </a:tcPr>
                </a:tc>
                <a:tc>
                  <a:txBody>
                    <a:bodyPr/>
                    <a:lstStyle/>
                    <a:p>
                      <a:pPr algn="just">
                        <a:lnSpc>
                          <a:spcPct val="107000"/>
                        </a:lnSpc>
                        <a:spcAft>
                          <a:spcPts val="0"/>
                        </a:spcAft>
                      </a:pPr>
                      <a:r>
                        <a:rPr lang="es-CO" sz="1400" dirty="0">
                          <a:effectLst/>
                        </a:rPr>
                        <a:t>14</a:t>
                      </a:r>
                      <a:endParaRPr lang="es-CO"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solidFill>
                      <a:schemeClr val="accent6">
                        <a:lumMod val="60000"/>
                        <a:lumOff val="40000"/>
                      </a:schemeClr>
                    </a:solidFill>
                  </a:tcPr>
                </a:tc>
                <a:tc>
                  <a:txBody>
                    <a:bodyPr/>
                    <a:lstStyle/>
                    <a:p>
                      <a:pPr algn="just">
                        <a:lnSpc>
                          <a:spcPct val="107000"/>
                        </a:lnSpc>
                        <a:spcAft>
                          <a:spcPts val="0"/>
                        </a:spcAft>
                      </a:pPr>
                      <a:r>
                        <a:rPr lang="es-CO" sz="1400">
                          <a:effectLst/>
                        </a:rPr>
                        <a:t>11</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solidFill>
                      <a:schemeClr val="accent6">
                        <a:lumMod val="60000"/>
                        <a:lumOff val="40000"/>
                      </a:schemeClr>
                    </a:solidFill>
                  </a:tcPr>
                </a:tc>
                <a:tc>
                  <a:txBody>
                    <a:bodyPr/>
                    <a:lstStyle/>
                    <a:p>
                      <a:pPr algn="just">
                        <a:lnSpc>
                          <a:spcPct val="107000"/>
                        </a:lnSpc>
                        <a:spcAft>
                          <a:spcPts val="0"/>
                        </a:spcAft>
                      </a:pPr>
                      <a:r>
                        <a:rPr lang="es-CO" sz="1400">
                          <a:effectLst/>
                        </a:rPr>
                        <a:t>13</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18</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14</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extLst>
                  <a:ext uri="{0D108BD9-81ED-4DB2-BD59-A6C34878D82A}">
                    <a16:rowId xmlns:a16="http://schemas.microsoft.com/office/drawing/2014/main" xmlns="" val="953099331"/>
                  </a:ext>
                </a:extLst>
              </a:tr>
              <a:tr h="251378">
                <a:tc>
                  <a:txBody>
                    <a:bodyPr/>
                    <a:lstStyle/>
                    <a:p>
                      <a:pPr algn="just">
                        <a:lnSpc>
                          <a:spcPct val="107000"/>
                        </a:lnSpc>
                        <a:spcAft>
                          <a:spcPts val="0"/>
                        </a:spcAft>
                      </a:pPr>
                      <a:r>
                        <a:rPr lang="es-CO" sz="1400">
                          <a:effectLst/>
                        </a:rPr>
                        <a:t>2</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dirty="0">
                          <a:effectLst/>
                        </a:rPr>
                        <a:t>Chapinero</a:t>
                      </a:r>
                      <a:endParaRPr lang="es-CO"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3</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5</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3</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0</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solidFill>
                      <a:schemeClr val="accent6">
                        <a:lumMod val="60000"/>
                        <a:lumOff val="40000"/>
                      </a:schemeClr>
                    </a:solidFill>
                  </a:tcPr>
                </a:tc>
                <a:tc>
                  <a:txBody>
                    <a:bodyPr/>
                    <a:lstStyle/>
                    <a:p>
                      <a:pPr algn="just">
                        <a:lnSpc>
                          <a:spcPct val="107000"/>
                        </a:lnSpc>
                        <a:spcAft>
                          <a:spcPts val="0"/>
                        </a:spcAft>
                      </a:pPr>
                      <a:r>
                        <a:rPr lang="es-CO" sz="1400" dirty="0">
                          <a:effectLst/>
                        </a:rPr>
                        <a:t>0</a:t>
                      </a:r>
                      <a:endParaRPr lang="es-CO"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solidFill>
                      <a:schemeClr val="accent6">
                        <a:lumMod val="60000"/>
                        <a:lumOff val="40000"/>
                      </a:schemeClr>
                    </a:solidFill>
                  </a:tcPr>
                </a:tc>
                <a:tc>
                  <a:txBody>
                    <a:bodyPr/>
                    <a:lstStyle/>
                    <a:p>
                      <a:pPr algn="just">
                        <a:lnSpc>
                          <a:spcPct val="107000"/>
                        </a:lnSpc>
                        <a:spcAft>
                          <a:spcPts val="0"/>
                        </a:spcAft>
                      </a:pPr>
                      <a:r>
                        <a:rPr lang="es-CO" sz="1400">
                          <a:effectLst/>
                        </a:rPr>
                        <a:t>0</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solidFill>
                      <a:schemeClr val="accent6">
                        <a:lumMod val="60000"/>
                        <a:lumOff val="40000"/>
                      </a:schemeClr>
                    </a:solidFill>
                  </a:tcPr>
                </a:tc>
                <a:tc>
                  <a:txBody>
                    <a:bodyPr/>
                    <a:lstStyle/>
                    <a:p>
                      <a:pPr algn="just">
                        <a:lnSpc>
                          <a:spcPct val="107000"/>
                        </a:lnSpc>
                        <a:spcAft>
                          <a:spcPts val="0"/>
                        </a:spcAft>
                      </a:pPr>
                      <a:r>
                        <a:rPr lang="es-CO" sz="1400">
                          <a:effectLst/>
                        </a:rPr>
                        <a:t>3</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5</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3</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extLst>
                  <a:ext uri="{0D108BD9-81ED-4DB2-BD59-A6C34878D82A}">
                    <a16:rowId xmlns:a16="http://schemas.microsoft.com/office/drawing/2014/main" xmlns="" val="3657449119"/>
                  </a:ext>
                </a:extLst>
              </a:tr>
              <a:tr h="251378">
                <a:tc>
                  <a:txBody>
                    <a:bodyPr/>
                    <a:lstStyle/>
                    <a:p>
                      <a:pPr algn="just">
                        <a:lnSpc>
                          <a:spcPct val="107000"/>
                        </a:lnSpc>
                        <a:spcAft>
                          <a:spcPts val="0"/>
                        </a:spcAft>
                      </a:pPr>
                      <a:r>
                        <a:rPr lang="es-CO" sz="1400">
                          <a:effectLst/>
                        </a:rPr>
                        <a:t>3</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dirty="0">
                          <a:effectLst/>
                        </a:rPr>
                        <a:t>Santa Fe</a:t>
                      </a:r>
                      <a:endParaRPr lang="es-CO"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10</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19</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9</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1</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solidFill>
                      <a:schemeClr val="accent6">
                        <a:lumMod val="60000"/>
                        <a:lumOff val="40000"/>
                      </a:schemeClr>
                    </a:solidFill>
                  </a:tcPr>
                </a:tc>
                <a:tc>
                  <a:txBody>
                    <a:bodyPr/>
                    <a:lstStyle/>
                    <a:p>
                      <a:pPr algn="just">
                        <a:lnSpc>
                          <a:spcPct val="107000"/>
                        </a:lnSpc>
                        <a:spcAft>
                          <a:spcPts val="0"/>
                        </a:spcAft>
                      </a:pPr>
                      <a:r>
                        <a:rPr lang="es-CO" sz="1400" dirty="0">
                          <a:effectLst/>
                        </a:rPr>
                        <a:t>2</a:t>
                      </a:r>
                      <a:endParaRPr lang="es-CO"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solidFill>
                      <a:schemeClr val="accent6">
                        <a:lumMod val="60000"/>
                        <a:lumOff val="40000"/>
                      </a:schemeClr>
                    </a:solidFill>
                  </a:tcPr>
                </a:tc>
                <a:tc>
                  <a:txBody>
                    <a:bodyPr/>
                    <a:lstStyle/>
                    <a:p>
                      <a:pPr algn="just">
                        <a:lnSpc>
                          <a:spcPct val="107000"/>
                        </a:lnSpc>
                        <a:spcAft>
                          <a:spcPts val="0"/>
                        </a:spcAft>
                      </a:pPr>
                      <a:r>
                        <a:rPr lang="es-CO" sz="1400">
                          <a:effectLst/>
                        </a:rPr>
                        <a:t>1</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solidFill>
                      <a:schemeClr val="accent6">
                        <a:lumMod val="60000"/>
                        <a:lumOff val="40000"/>
                      </a:schemeClr>
                    </a:solidFill>
                  </a:tcPr>
                </a:tc>
                <a:tc>
                  <a:txBody>
                    <a:bodyPr/>
                    <a:lstStyle/>
                    <a:p>
                      <a:pPr algn="just">
                        <a:lnSpc>
                          <a:spcPct val="107000"/>
                        </a:lnSpc>
                        <a:spcAft>
                          <a:spcPts val="0"/>
                        </a:spcAft>
                      </a:pPr>
                      <a:r>
                        <a:rPr lang="es-CO" sz="1400">
                          <a:effectLst/>
                        </a:rPr>
                        <a:t>11</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21</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10</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extLst>
                  <a:ext uri="{0D108BD9-81ED-4DB2-BD59-A6C34878D82A}">
                    <a16:rowId xmlns:a16="http://schemas.microsoft.com/office/drawing/2014/main" xmlns="" val="2668389973"/>
                  </a:ext>
                </a:extLst>
              </a:tr>
              <a:tr h="251378">
                <a:tc>
                  <a:txBody>
                    <a:bodyPr/>
                    <a:lstStyle/>
                    <a:p>
                      <a:pPr algn="just">
                        <a:lnSpc>
                          <a:spcPct val="107000"/>
                        </a:lnSpc>
                        <a:spcAft>
                          <a:spcPts val="0"/>
                        </a:spcAft>
                      </a:pPr>
                      <a:r>
                        <a:rPr lang="es-CO" sz="1400">
                          <a:effectLst/>
                        </a:rPr>
                        <a:t>4</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San Cristóbal</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12</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21</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8</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7</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solidFill>
                      <a:schemeClr val="accent6">
                        <a:lumMod val="60000"/>
                        <a:lumOff val="40000"/>
                      </a:schemeClr>
                    </a:solidFill>
                  </a:tcPr>
                </a:tc>
                <a:tc>
                  <a:txBody>
                    <a:bodyPr/>
                    <a:lstStyle/>
                    <a:p>
                      <a:pPr algn="just">
                        <a:lnSpc>
                          <a:spcPct val="107000"/>
                        </a:lnSpc>
                        <a:spcAft>
                          <a:spcPts val="0"/>
                        </a:spcAft>
                      </a:pPr>
                      <a:r>
                        <a:rPr lang="es-CO" sz="1400" dirty="0">
                          <a:effectLst/>
                        </a:rPr>
                        <a:t>10</a:t>
                      </a:r>
                      <a:endParaRPr lang="es-CO"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solidFill>
                      <a:schemeClr val="accent6">
                        <a:lumMod val="60000"/>
                        <a:lumOff val="40000"/>
                      </a:schemeClr>
                    </a:solidFill>
                  </a:tcPr>
                </a:tc>
                <a:tc>
                  <a:txBody>
                    <a:bodyPr/>
                    <a:lstStyle/>
                    <a:p>
                      <a:pPr algn="just">
                        <a:lnSpc>
                          <a:spcPct val="107000"/>
                        </a:lnSpc>
                        <a:spcAft>
                          <a:spcPts val="0"/>
                        </a:spcAft>
                      </a:pPr>
                      <a:r>
                        <a:rPr lang="es-CO" sz="1400">
                          <a:effectLst/>
                        </a:rPr>
                        <a:t>7</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solidFill>
                      <a:schemeClr val="accent6">
                        <a:lumMod val="60000"/>
                        <a:lumOff val="40000"/>
                      </a:schemeClr>
                    </a:solidFill>
                  </a:tcPr>
                </a:tc>
                <a:tc>
                  <a:txBody>
                    <a:bodyPr/>
                    <a:lstStyle/>
                    <a:p>
                      <a:pPr algn="just">
                        <a:lnSpc>
                          <a:spcPct val="107000"/>
                        </a:lnSpc>
                        <a:spcAft>
                          <a:spcPts val="0"/>
                        </a:spcAft>
                      </a:pPr>
                      <a:r>
                        <a:rPr lang="es-CO" sz="1400">
                          <a:effectLst/>
                        </a:rPr>
                        <a:t>19</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31</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15</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extLst>
                  <a:ext uri="{0D108BD9-81ED-4DB2-BD59-A6C34878D82A}">
                    <a16:rowId xmlns:a16="http://schemas.microsoft.com/office/drawing/2014/main" xmlns="" val="4259330783"/>
                  </a:ext>
                </a:extLst>
              </a:tr>
              <a:tr h="251378">
                <a:tc>
                  <a:txBody>
                    <a:bodyPr/>
                    <a:lstStyle/>
                    <a:p>
                      <a:pPr algn="just">
                        <a:lnSpc>
                          <a:spcPct val="107000"/>
                        </a:lnSpc>
                        <a:spcAft>
                          <a:spcPts val="0"/>
                        </a:spcAft>
                      </a:pPr>
                      <a:r>
                        <a:rPr lang="es-CO" sz="1400">
                          <a:effectLst/>
                        </a:rPr>
                        <a:t>5</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Usme</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13</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31</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16</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8</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solidFill>
                      <a:schemeClr val="accent6">
                        <a:lumMod val="60000"/>
                        <a:lumOff val="40000"/>
                      </a:schemeClr>
                    </a:solidFill>
                  </a:tcPr>
                </a:tc>
                <a:tc>
                  <a:txBody>
                    <a:bodyPr/>
                    <a:lstStyle/>
                    <a:p>
                      <a:pPr algn="just">
                        <a:lnSpc>
                          <a:spcPct val="107000"/>
                        </a:lnSpc>
                        <a:spcAft>
                          <a:spcPts val="0"/>
                        </a:spcAft>
                      </a:pPr>
                      <a:r>
                        <a:rPr lang="es-CO" sz="1400" dirty="0">
                          <a:effectLst/>
                        </a:rPr>
                        <a:t>15</a:t>
                      </a:r>
                      <a:endParaRPr lang="es-CO"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solidFill>
                      <a:schemeClr val="accent6">
                        <a:lumMod val="60000"/>
                        <a:lumOff val="40000"/>
                      </a:schemeClr>
                    </a:solidFill>
                  </a:tcPr>
                </a:tc>
                <a:tc>
                  <a:txBody>
                    <a:bodyPr/>
                    <a:lstStyle/>
                    <a:p>
                      <a:pPr algn="just">
                        <a:lnSpc>
                          <a:spcPct val="107000"/>
                        </a:lnSpc>
                        <a:spcAft>
                          <a:spcPts val="0"/>
                        </a:spcAft>
                      </a:pPr>
                      <a:r>
                        <a:rPr lang="es-CO" sz="1400">
                          <a:effectLst/>
                        </a:rPr>
                        <a:t>14</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solidFill>
                      <a:schemeClr val="accent6">
                        <a:lumMod val="60000"/>
                        <a:lumOff val="40000"/>
                      </a:schemeClr>
                    </a:solidFill>
                  </a:tcPr>
                </a:tc>
                <a:tc>
                  <a:txBody>
                    <a:bodyPr/>
                    <a:lstStyle/>
                    <a:p>
                      <a:pPr algn="just">
                        <a:lnSpc>
                          <a:spcPct val="107000"/>
                        </a:lnSpc>
                        <a:spcAft>
                          <a:spcPts val="0"/>
                        </a:spcAft>
                      </a:pPr>
                      <a:r>
                        <a:rPr lang="es-CO" sz="1400">
                          <a:effectLst/>
                        </a:rPr>
                        <a:t>21</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46</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30</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extLst>
                  <a:ext uri="{0D108BD9-81ED-4DB2-BD59-A6C34878D82A}">
                    <a16:rowId xmlns:a16="http://schemas.microsoft.com/office/drawing/2014/main" xmlns="" val="1611024653"/>
                  </a:ext>
                </a:extLst>
              </a:tr>
              <a:tr h="251378">
                <a:tc>
                  <a:txBody>
                    <a:bodyPr/>
                    <a:lstStyle/>
                    <a:p>
                      <a:pPr algn="just">
                        <a:lnSpc>
                          <a:spcPct val="107000"/>
                        </a:lnSpc>
                        <a:spcAft>
                          <a:spcPts val="0"/>
                        </a:spcAft>
                      </a:pPr>
                      <a:r>
                        <a:rPr lang="es-CO" sz="1400">
                          <a:effectLst/>
                        </a:rPr>
                        <a:t>6</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Tunjuelito</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6</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22</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6</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10</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solidFill>
                      <a:schemeClr val="accent6">
                        <a:lumMod val="60000"/>
                        <a:lumOff val="40000"/>
                      </a:schemeClr>
                    </a:solidFill>
                  </a:tcPr>
                </a:tc>
                <a:tc>
                  <a:txBody>
                    <a:bodyPr/>
                    <a:lstStyle/>
                    <a:p>
                      <a:pPr algn="just">
                        <a:lnSpc>
                          <a:spcPct val="107000"/>
                        </a:lnSpc>
                        <a:spcAft>
                          <a:spcPts val="0"/>
                        </a:spcAft>
                      </a:pPr>
                      <a:r>
                        <a:rPr lang="es-CO" sz="1400" dirty="0">
                          <a:effectLst/>
                        </a:rPr>
                        <a:t>18</a:t>
                      </a:r>
                      <a:endParaRPr lang="es-CO"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solidFill>
                      <a:schemeClr val="accent6">
                        <a:lumMod val="60000"/>
                        <a:lumOff val="40000"/>
                      </a:schemeClr>
                    </a:solidFill>
                  </a:tcPr>
                </a:tc>
                <a:tc>
                  <a:txBody>
                    <a:bodyPr/>
                    <a:lstStyle/>
                    <a:p>
                      <a:pPr algn="just">
                        <a:lnSpc>
                          <a:spcPct val="107000"/>
                        </a:lnSpc>
                        <a:spcAft>
                          <a:spcPts val="0"/>
                        </a:spcAft>
                      </a:pPr>
                      <a:r>
                        <a:rPr lang="es-CO" sz="1400">
                          <a:effectLst/>
                        </a:rPr>
                        <a:t>12</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solidFill>
                      <a:schemeClr val="accent6">
                        <a:lumMod val="60000"/>
                        <a:lumOff val="40000"/>
                      </a:schemeClr>
                    </a:solidFill>
                  </a:tcPr>
                </a:tc>
                <a:tc>
                  <a:txBody>
                    <a:bodyPr/>
                    <a:lstStyle/>
                    <a:p>
                      <a:pPr algn="just">
                        <a:lnSpc>
                          <a:spcPct val="107000"/>
                        </a:lnSpc>
                        <a:spcAft>
                          <a:spcPts val="0"/>
                        </a:spcAft>
                      </a:pPr>
                      <a:r>
                        <a:rPr lang="es-CO" sz="1400">
                          <a:effectLst/>
                        </a:rPr>
                        <a:t>16</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40</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18</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extLst>
                  <a:ext uri="{0D108BD9-81ED-4DB2-BD59-A6C34878D82A}">
                    <a16:rowId xmlns:a16="http://schemas.microsoft.com/office/drawing/2014/main" xmlns="" val="2360254545"/>
                  </a:ext>
                </a:extLst>
              </a:tr>
              <a:tr h="251378">
                <a:tc>
                  <a:txBody>
                    <a:bodyPr/>
                    <a:lstStyle/>
                    <a:p>
                      <a:pPr algn="just">
                        <a:lnSpc>
                          <a:spcPct val="107000"/>
                        </a:lnSpc>
                        <a:spcAft>
                          <a:spcPts val="0"/>
                        </a:spcAft>
                      </a:pPr>
                      <a:r>
                        <a:rPr lang="es-CO" sz="1400">
                          <a:effectLst/>
                        </a:rPr>
                        <a:t>7</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Bosa</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7</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18</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7</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7</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solidFill>
                      <a:schemeClr val="accent6">
                        <a:lumMod val="60000"/>
                        <a:lumOff val="40000"/>
                      </a:schemeClr>
                    </a:solidFill>
                  </a:tcPr>
                </a:tc>
                <a:tc>
                  <a:txBody>
                    <a:bodyPr/>
                    <a:lstStyle/>
                    <a:p>
                      <a:pPr algn="just">
                        <a:lnSpc>
                          <a:spcPct val="107000"/>
                        </a:lnSpc>
                        <a:spcAft>
                          <a:spcPts val="0"/>
                        </a:spcAft>
                      </a:pPr>
                      <a:r>
                        <a:rPr lang="es-CO" sz="1400" dirty="0">
                          <a:effectLst/>
                        </a:rPr>
                        <a:t>9</a:t>
                      </a:r>
                      <a:endParaRPr lang="es-CO"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solidFill>
                      <a:schemeClr val="accent6">
                        <a:lumMod val="60000"/>
                        <a:lumOff val="40000"/>
                      </a:schemeClr>
                    </a:solidFill>
                  </a:tcPr>
                </a:tc>
                <a:tc>
                  <a:txBody>
                    <a:bodyPr/>
                    <a:lstStyle/>
                    <a:p>
                      <a:pPr algn="just">
                        <a:lnSpc>
                          <a:spcPct val="107000"/>
                        </a:lnSpc>
                        <a:spcAft>
                          <a:spcPts val="0"/>
                        </a:spcAft>
                      </a:pPr>
                      <a:r>
                        <a:rPr lang="es-CO" sz="1400">
                          <a:effectLst/>
                        </a:rPr>
                        <a:t>9</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solidFill>
                      <a:schemeClr val="accent6">
                        <a:lumMod val="60000"/>
                        <a:lumOff val="40000"/>
                      </a:schemeClr>
                    </a:solidFill>
                  </a:tcPr>
                </a:tc>
                <a:tc>
                  <a:txBody>
                    <a:bodyPr/>
                    <a:lstStyle/>
                    <a:p>
                      <a:pPr algn="just">
                        <a:lnSpc>
                          <a:spcPct val="107000"/>
                        </a:lnSpc>
                        <a:spcAft>
                          <a:spcPts val="0"/>
                        </a:spcAft>
                      </a:pPr>
                      <a:r>
                        <a:rPr lang="es-CO" sz="1400">
                          <a:effectLst/>
                        </a:rPr>
                        <a:t>14</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27</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16</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extLst>
                  <a:ext uri="{0D108BD9-81ED-4DB2-BD59-A6C34878D82A}">
                    <a16:rowId xmlns:a16="http://schemas.microsoft.com/office/drawing/2014/main" xmlns="" val="3295848553"/>
                  </a:ext>
                </a:extLst>
              </a:tr>
              <a:tr h="251378">
                <a:tc>
                  <a:txBody>
                    <a:bodyPr/>
                    <a:lstStyle/>
                    <a:p>
                      <a:pPr algn="just">
                        <a:lnSpc>
                          <a:spcPct val="107000"/>
                        </a:lnSpc>
                        <a:spcAft>
                          <a:spcPts val="0"/>
                        </a:spcAft>
                      </a:pPr>
                      <a:r>
                        <a:rPr lang="es-CO" sz="1400">
                          <a:effectLst/>
                        </a:rPr>
                        <a:t>8</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Kennedy</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23</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57</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26</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27</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solidFill>
                      <a:schemeClr val="accent6">
                        <a:lumMod val="60000"/>
                        <a:lumOff val="40000"/>
                      </a:schemeClr>
                    </a:solidFill>
                  </a:tcPr>
                </a:tc>
                <a:tc>
                  <a:txBody>
                    <a:bodyPr/>
                    <a:lstStyle/>
                    <a:p>
                      <a:pPr algn="just">
                        <a:lnSpc>
                          <a:spcPct val="107000"/>
                        </a:lnSpc>
                        <a:spcAft>
                          <a:spcPts val="0"/>
                        </a:spcAft>
                      </a:pPr>
                      <a:r>
                        <a:rPr lang="es-CO" sz="1400" dirty="0">
                          <a:effectLst/>
                        </a:rPr>
                        <a:t>32</a:t>
                      </a:r>
                      <a:endParaRPr lang="es-CO"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solidFill>
                      <a:schemeClr val="accent6">
                        <a:lumMod val="60000"/>
                        <a:lumOff val="40000"/>
                      </a:schemeClr>
                    </a:solidFill>
                  </a:tcPr>
                </a:tc>
                <a:tc>
                  <a:txBody>
                    <a:bodyPr/>
                    <a:lstStyle/>
                    <a:p>
                      <a:pPr algn="just">
                        <a:lnSpc>
                          <a:spcPct val="107000"/>
                        </a:lnSpc>
                        <a:spcAft>
                          <a:spcPts val="0"/>
                        </a:spcAft>
                      </a:pPr>
                      <a:r>
                        <a:rPr lang="es-CO" sz="1400">
                          <a:effectLst/>
                        </a:rPr>
                        <a:t>30</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solidFill>
                      <a:schemeClr val="accent6">
                        <a:lumMod val="60000"/>
                        <a:lumOff val="40000"/>
                      </a:schemeClr>
                    </a:solidFill>
                  </a:tcPr>
                </a:tc>
                <a:tc>
                  <a:txBody>
                    <a:bodyPr/>
                    <a:lstStyle/>
                    <a:p>
                      <a:pPr algn="just">
                        <a:lnSpc>
                          <a:spcPct val="107000"/>
                        </a:lnSpc>
                        <a:spcAft>
                          <a:spcPts val="0"/>
                        </a:spcAft>
                      </a:pPr>
                      <a:r>
                        <a:rPr lang="es-CO" sz="1400">
                          <a:effectLst/>
                        </a:rPr>
                        <a:t>50</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89</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56</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extLst>
                  <a:ext uri="{0D108BD9-81ED-4DB2-BD59-A6C34878D82A}">
                    <a16:rowId xmlns:a16="http://schemas.microsoft.com/office/drawing/2014/main" xmlns="" val="3872414774"/>
                  </a:ext>
                </a:extLst>
              </a:tr>
              <a:tr h="251378">
                <a:tc>
                  <a:txBody>
                    <a:bodyPr/>
                    <a:lstStyle/>
                    <a:p>
                      <a:pPr algn="just">
                        <a:lnSpc>
                          <a:spcPct val="107000"/>
                        </a:lnSpc>
                        <a:spcAft>
                          <a:spcPts val="0"/>
                        </a:spcAft>
                      </a:pPr>
                      <a:r>
                        <a:rPr lang="es-CO" sz="1400">
                          <a:effectLst/>
                        </a:rPr>
                        <a:t>9</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Fontibón</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4</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14</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7</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12</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solidFill>
                      <a:schemeClr val="accent6">
                        <a:lumMod val="60000"/>
                        <a:lumOff val="40000"/>
                      </a:schemeClr>
                    </a:solidFill>
                  </a:tcPr>
                </a:tc>
                <a:tc>
                  <a:txBody>
                    <a:bodyPr/>
                    <a:lstStyle/>
                    <a:p>
                      <a:pPr algn="just">
                        <a:lnSpc>
                          <a:spcPct val="107000"/>
                        </a:lnSpc>
                        <a:spcAft>
                          <a:spcPts val="0"/>
                        </a:spcAft>
                      </a:pPr>
                      <a:r>
                        <a:rPr lang="es-CO" sz="1400" dirty="0">
                          <a:effectLst/>
                        </a:rPr>
                        <a:t>16</a:t>
                      </a:r>
                      <a:endParaRPr lang="es-CO"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solidFill>
                      <a:schemeClr val="accent6">
                        <a:lumMod val="60000"/>
                        <a:lumOff val="40000"/>
                      </a:schemeClr>
                    </a:solidFill>
                  </a:tcPr>
                </a:tc>
                <a:tc>
                  <a:txBody>
                    <a:bodyPr/>
                    <a:lstStyle/>
                    <a:p>
                      <a:pPr algn="just">
                        <a:lnSpc>
                          <a:spcPct val="107000"/>
                        </a:lnSpc>
                        <a:spcAft>
                          <a:spcPts val="0"/>
                        </a:spcAft>
                      </a:pPr>
                      <a:r>
                        <a:rPr lang="es-CO" sz="1400">
                          <a:effectLst/>
                        </a:rPr>
                        <a:t>12</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solidFill>
                      <a:schemeClr val="accent6">
                        <a:lumMod val="60000"/>
                        <a:lumOff val="40000"/>
                      </a:schemeClr>
                    </a:solidFill>
                  </a:tcPr>
                </a:tc>
                <a:tc>
                  <a:txBody>
                    <a:bodyPr/>
                    <a:lstStyle/>
                    <a:p>
                      <a:pPr algn="just">
                        <a:lnSpc>
                          <a:spcPct val="107000"/>
                        </a:lnSpc>
                        <a:spcAft>
                          <a:spcPts val="0"/>
                        </a:spcAft>
                      </a:pPr>
                      <a:r>
                        <a:rPr lang="es-CO" sz="1400">
                          <a:effectLst/>
                        </a:rPr>
                        <a:t>16</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30</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19</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extLst>
                  <a:ext uri="{0D108BD9-81ED-4DB2-BD59-A6C34878D82A}">
                    <a16:rowId xmlns:a16="http://schemas.microsoft.com/office/drawing/2014/main" xmlns="" val="4227336166"/>
                  </a:ext>
                </a:extLst>
              </a:tr>
              <a:tr h="251378">
                <a:tc>
                  <a:txBody>
                    <a:bodyPr/>
                    <a:lstStyle/>
                    <a:p>
                      <a:pPr algn="just">
                        <a:lnSpc>
                          <a:spcPct val="107000"/>
                        </a:lnSpc>
                        <a:spcAft>
                          <a:spcPts val="0"/>
                        </a:spcAft>
                      </a:pPr>
                      <a:r>
                        <a:rPr lang="es-CO" sz="1400">
                          <a:effectLst/>
                        </a:rPr>
                        <a:t>10</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Engativá</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20</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36</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13</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34</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solidFill>
                      <a:schemeClr val="accent6">
                        <a:lumMod val="60000"/>
                        <a:lumOff val="40000"/>
                      </a:schemeClr>
                    </a:solidFill>
                  </a:tcPr>
                </a:tc>
                <a:tc>
                  <a:txBody>
                    <a:bodyPr/>
                    <a:lstStyle/>
                    <a:p>
                      <a:pPr algn="just">
                        <a:lnSpc>
                          <a:spcPct val="107000"/>
                        </a:lnSpc>
                        <a:spcAft>
                          <a:spcPts val="0"/>
                        </a:spcAft>
                      </a:pPr>
                      <a:r>
                        <a:rPr lang="es-CO" sz="1400" dirty="0">
                          <a:effectLst/>
                        </a:rPr>
                        <a:t>41</a:t>
                      </a:r>
                      <a:endParaRPr lang="es-CO"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solidFill>
                      <a:schemeClr val="accent6">
                        <a:lumMod val="60000"/>
                        <a:lumOff val="40000"/>
                      </a:schemeClr>
                    </a:solidFill>
                  </a:tcPr>
                </a:tc>
                <a:tc>
                  <a:txBody>
                    <a:bodyPr/>
                    <a:lstStyle/>
                    <a:p>
                      <a:pPr algn="just">
                        <a:lnSpc>
                          <a:spcPct val="107000"/>
                        </a:lnSpc>
                        <a:spcAft>
                          <a:spcPts val="0"/>
                        </a:spcAft>
                      </a:pPr>
                      <a:r>
                        <a:rPr lang="es-CO" sz="1400">
                          <a:effectLst/>
                        </a:rPr>
                        <a:t>36</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solidFill>
                      <a:schemeClr val="accent6">
                        <a:lumMod val="60000"/>
                        <a:lumOff val="40000"/>
                      </a:schemeClr>
                    </a:solidFill>
                  </a:tcPr>
                </a:tc>
                <a:tc>
                  <a:txBody>
                    <a:bodyPr/>
                    <a:lstStyle/>
                    <a:p>
                      <a:pPr algn="just">
                        <a:lnSpc>
                          <a:spcPct val="107000"/>
                        </a:lnSpc>
                        <a:spcAft>
                          <a:spcPts val="0"/>
                        </a:spcAft>
                      </a:pPr>
                      <a:r>
                        <a:rPr lang="es-CO" sz="1400">
                          <a:effectLst/>
                        </a:rPr>
                        <a:t>54</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77</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49</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extLst>
                  <a:ext uri="{0D108BD9-81ED-4DB2-BD59-A6C34878D82A}">
                    <a16:rowId xmlns:a16="http://schemas.microsoft.com/office/drawing/2014/main" xmlns="" val="3870818321"/>
                  </a:ext>
                </a:extLst>
              </a:tr>
              <a:tr h="251378">
                <a:tc>
                  <a:txBody>
                    <a:bodyPr/>
                    <a:lstStyle/>
                    <a:p>
                      <a:pPr algn="just">
                        <a:lnSpc>
                          <a:spcPct val="107000"/>
                        </a:lnSpc>
                        <a:spcAft>
                          <a:spcPts val="0"/>
                        </a:spcAft>
                      </a:pPr>
                      <a:r>
                        <a:rPr lang="es-CO" sz="1400">
                          <a:effectLst/>
                        </a:rPr>
                        <a:t>11</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dirty="0">
                          <a:effectLst/>
                        </a:rPr>
                        <a:t>Suba</a:t>
                      </a:r>
                      <a:endParaRPr lang="es-CO"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7</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21</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8</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37</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solidFill>
                      <a:schemeClr val="accent6">
                        <a:lumMod val="60000"/>
                        <a:lumOff val="40000"/>
                      </a:schemeClr>
                    </a:solidFill>
                  </a:tcPr>
                </a:tc>
                <a:tc>
                  <a:txBody>
                    <a:bodyPr/>
                    <a:lstStyle/>
                    <a:p>
                      <a:pPr algn="just">
                        <a:lnSpc>
                          <a:spcPct val="107000"/>
                        </a:lnSpc>
                        <a:spcAft>
                          <a:spcPts val="0"/>
                        </a:spcAft>
                      </a:pPr>
                      <a:r>
                        <a:rPr lang="es-CO" sz="1400" dirty="0">
                          <a:effectLst/>
                        </a:rPr>
                        <a:t>43</a:t>
                      </a:r>
                      <a:endParaRPr lang="es-CO"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solidFill>
                      <a:schemeClr val="accent6">
                        <a:lumMod val="60000"/>
                        <a:lumOff val="40000"/>
                      </a:schemeClr>
                    </a:solidFill>
                  </a:tcPr>
                </a:tc>
                <a:tc>
                  <a:txBody>
                    <a:bodyPr/>
                    <a:lstStyle/>
                    <a:p>
                      <a:pPr algn="just">
                        <a:lnSpc>
                          <a:spcPct val="107000"/>
                        </a:lnSpc>
                        <a:spcAft>
                          <a:spcPts val="0"/>
                        </a:spcAft>
                      </a:pPr>
                      <a:r>
                        <a:rPr lang="es-CO" sz="1400">
                          <a:effectLst/>
                        </a:rPr>
                        <a:t>40</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solidFill>
                      <a:schemeClr val="accent6">
                        <a:lumMod val="60000"/>
                        <a:lumOff val="40000"/>
                      </a:schemeClr>
                    </a:solidFill>
                  </a:tcPr>
                </a:tc>
                <a:tc>
                  <a:txBody>
                    <a:bodyPr/>
                    <a:lstStyle/>
                    <a:p>
                      <a:pPr algn="just">
                        <a:lnSpc>
                          <a:spcPct val="107000"/>
                        </a:lnSpc>
                        <a:spcAft>
                          <a:spcPts val="0"/>
                        </a:spcAft>
                      </a:pPr>
                      <a:r>
                        <a:rPr lang="es-CO" sz="1400">
                          <a:effectLst/>
                        </a:rPr>
                        <a:t>44</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64</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48</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extLst>
                  <a:ext uri="{0D108BD9-81ED-4DB2-BD59-A6C34878D82A}">
                    <a16:rowId xmlns:a16="http://schemas.microsoft.com/office/drawing/2014/main" xmlns="" val="1543154511"/>
                  </a:ext>
                </a:extLst>
              </a:tr>
              <a:tr h="251378">
                <a:tc>
                  <a:txBody>
                    <a:bodyPr/>
                    <a:lstStyle/>
                    <a:p>
                      <a:pPr algn="just">
                        <a:lnSpc>
                          <a:spcPct val="107000"/>
                        </a:lnSpc>
                        <a:spcAft>
                          <a:spcPts val="0"/>
                        </a:spcAft>
                      </a:pPr>
                      <a:r>
                        <a:rPr lang="es-CO" sz="1400">
                          <a:effectLst/>
                        </a:rPr>
                        <a:t>12</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Barrios Unidos</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14</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32</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14</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18</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solidFill>
                      <a:schemeClr val="accent6">
                        <a:lumMod val="60000"/>
                        <a:lumOff val="40000"/>
                      </a:schemeClr>
                    </a:solidFill>
                  </a:tcPr>
                </a:tc>
                <a:tc>
                  <a:txBody>
                    <a:bodyPr/>
                    <a:lstStyle/>
                    <a:p>
                      <a:pPr algn="just">
                        <a:lnSpc>
                          <a:spcPct val="107000"/>
                        </a:lnSpc>
                        <a:spcAft>
                          <a:spcPts val="0"/>
                        </a:spcAft>
                      </a:pPr>
                      <a:r>
                        <a:rPr lang="es-CO" sz="1400" dirty="0">
                          <a:effectLst/>
                        </a:rPr>
                        <a:t>34</a:t>
                      </a:r>
                      <a:endParaRPr lang="es-CO"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solidFill>
                      <a:schemeClr val="accent6">
                        <a:lumMod val="60000"/>
                        <a:lumOff val="40000"/>
                      </a:schemeClr>
                    </a:solidFill>
                  </a:tcPr>
                </a:tc>
                <a:tc>
                  <a:txBody>
                    <a:bodyPr/>
                    <a:lstStyle/>
                    <a:p>
                      <a:pPr algn="just">
                        <a:lnSpc>
                          <a:spcPct val="107000"/>
                        </a:lnSpc>
                        <a:spcAft>
                          <a:spcPts val="0"/>
                        </a:spcAft>
                      </a:pPr>
                      <a:r>
                        <a:rPr lang="es-CO" sz="1400">
                          <a:effectLst/>
                        </a:rPr>
                        <a:t>24</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solidFill>
                      <a:schemeClr val="accent6">
                        <a:lumMod val="60000"/>
                        <a:lumOff val="40000"/>
                      </a:schemeClr>
                    </a:solidFill>
                  </a:tcPr>
                </a:tc>
                <a:tc>
                  <a:txBody>
                    <a:bodyPr/>
                    <a:lstStyle/>
                    <a:p>
                      <a:pPr algn="just">
                        <a:lnSpc>
                          <a:spcPct val="107000"/>
                        </a:lnSpc>
                        <a:spcAft>
                          <a:spcPts val="0"/>
                        </a:spcAft>
                      </a:pPr>
                      <a:r>
                        <a:rPr lang="es-CO" sz="1400">
                          <a:effectLst/>
                        </a:rPr>
                        <a:t>32</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66</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38</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extLst>
                  <a:ext uri="{0D108BD9-81ED-4DB2-BD59-A6C34878D82A}">
                    <a16:rowId xmlns:a16="http://schemas.microsoft.com/office/drawing/2014/main" xmlns="" val="1886074481"/>
                  </a:ext>
                </a:extLst>
              </a:tr>
              <a:tr h="251378">
                <a:tc>
                  <a:txBody>
                    <a:bodyPr/>
                    <a:lstStyle/>
                    <a:p>
                      <a:pPr algn="just">
                        <a:lnSpc>
                          <a:spcPct val="107000"/>
                        </a:lnSpc>
                        <a:spcAft>
                          <a:spcPts val="0"/>
                        </a:spcAft>
                      </a:pPr>
                      <a:r>
                        <a:rPr lang="es-CO" sz="1400">
                          <a:effectLst/>
                        </a:rPr>
                        <a:t>13</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Teusaquillo</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1</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2</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1</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3</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solidFill>
                      <a:schemeClr val="accent6">
                        <a:lumMod val="60000"/>
                        <a:lumOff val="40000"/>
                      </a:schemeClr>
                    </a:solidFill>
                  </a:tcPr>
                </a:tc>
                <a:tc>
                  <a:txBody>
                    <a:bodyPr/>
                    <a:lstStyle/>
                    <a:p>
                      <a:pPr algn="just">
                        <a:lnSpc>
                          <a:spcPct val="107000"/>
                        </a:lnSpc>
                        <a:spcAft>
                          <a:spcPts val="0"/>
                        </a:spcAft>
                      </a:pPr>
                      <a:r>
                        <a:rPr lang="es-CO" sz="1400" dirty="0">
                          <a:effectLst/>
                        </a:rPr>
                        <a:t>17</a:t>
                      </a:r>
                      <a:endParaRPr lang="es-CO"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solidFill>
                      <a:schemeClr val="accent6">
                        <a:lumMod val="60000"/>
                        <a:lumOff val="40000"/>
                      </a:schemeClr>
                    </a:solidFill>
                  </a:tcPr>
                </a:tc>
                <a:tc>
                  <a:txBody>
                    <a:bodyPr/>
                    <a:lstStyle/>
                    <a:p>
                      <a:pPr algn="just">
                        <a:lnSpc>
                          <a:spcPct val="107000"/>
                        </a:lnSpc>
                        <a:spcAft>
                          <a:spcPts val="0"/>
                        </a:spcAft>
                      </a:pPr>
                      <a:r>
                        <a:rPr lang="es-CO" sz="1400">
                          <a:effectLst/>
                        </a:rPr>
                        <a:t>25</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solidFill>
                      <a:schemeClr val="accent6">
                        <a:lumMod val="60000"/>
                        <a:lumOff val="40000"/>
                      </a:schemeClr>
                    </a:solidFill>
                  </a:tcPr>
                </a:tc>
                <a:tc>
                  <a:txBody>
                    <a:bodyPr/>
                    <a:lstStyle/>
                    <a:p>
                      <a:pPr algn="just">
                        <a:lnSpc>
                          <a:spcPct val="107000"/>
                        </a:lnSpc>
                        <a:spcAft>
                          <a:spcPts val="0"/>
                        </a:spcAft>
                      </a:pPr>
                      <a:r>
                        <a:rPr lang="es-CO" sz="1400">
                          <a:effectLst/>
                        </a:rPr>
                        <a:t>4</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19</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26</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extLst>
                  <a:ext uri="{0D108BD9-81ED-4DB2-BD59-A6C34878D82A}">
                    <a16:rowId xmlns:a16="http://schemas.microsoft.com/office/drawing/2014/main" xmlns="" val="959279462"/>
                  </a:ext>
                </a:extLst>
              </a:tr>
              <a:tr h="251378">
                <a:tc>
                  <a:txBody>
                    <a:bodyPr/>
                    <a:lstStyle/>
                    <a:p>
                      <a:pPr algn="just">
                        <a:lnSpc>
                          <a:spcPct val="107000"/>
                        </a:lnSpc>
                        <a:spcAft>
                          <a:spcPts val="0"/>
                        </a:spcAft>
                      </a:pPr>
                      <a:r>
                        <a:rPr lang="es-CO" sz="1400">
                          <a:effectLst/>
                        </a:rPr>
                        <a:t>14</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Los Mártires</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6</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12</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6</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2</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solidFill>
                      <a:schemeClr val="accent6">
                        <a:lumMod val="60000"/>
                        <a:lumOff val="40000"/>
                      </a:schemeClr>
                    </a:solidFill>
                  </a:tcPr>
                </a:tc>
                <a:tc>
                  <a:txBody>
                    <a:bodyPr/>
                    <a:lstStyle/>
                    <a:p>
                      <a:pPr algn="just">
                        <a:lnSpc>
                          <a:spcPct val="107000"/>
                        </a:lnSpc>
                        <a:spcAft>
                          <a:spcPts val="0"/>
                        </a:spcAft>
                      </a:pPr>
                      <a:r>
                        <a:rPr lang="es-CO" sz="1400" dirty="0">
                          <a:effectLst/>
                        </a:rPr>
                        <a:t>2</a:t>
                      </a:r>
                      <a:endParaRPr lang="es-CO"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solidFill>
                      <a:schemeClr val="accent6">
                        <a:lumMod val="60000"/>
                        <a:lumOff val="40000"/>
                      </a:schemeClr>
                    </a:solidFill>
                  </a:tcPr>
                </a:tc>
                <a:tc>
                  <a:txBody>
                    <a:bodyPr/>
                    <a:lstStyle/>
                    <a:p>
                      <a:pPr algn="just">
                        <a:lnSpc>
                          <a:spcPct val="107000"/>
                        </a:lnSpc>
                        <a:spcAft>
                          <a:spcPts val="0"/>
                        </a:spcAft>
                      </a:pPr>
                      <a:r>
                        <a:rPr lang="es-CO" sz="1400">
                          <a:effectLst/>
                        </a:rPr>
                        <a:t>2</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solidFill>
                      <a:schemeClr val="accent6">
                        <a:lumMod val="60000"/>
                        <a:lumOff val="40000"/>
                      </a:schemeClr>
                    </a:solidFill>
                  </a:tcPr>
                </a:tc>
                <a:tc>
                  <a:txBody>
                    <a:bodyPr/>
                    <a:lstStyle/>
                    <a:p>
                      <a:pPr algn="just">
                        <a:lnSpc>
                          <a:spcPct val="107000"/>
                        </a:lnSpc>
                        <a:spcAft>
                          <a:spcPts val="0"/>
                        </a:spcAft>
                      </a:pPr>
                      <a:r>
                        <a:rPr lang="es-CO" sz="1400">
                          <a:effectLst/>
                        </a:rPr>
                        <a:t>8</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14</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8</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extLst>
                  <a:ext uri="{0D108BD9-81ED-4DB2-BD59-A6C34878D82A}">
                    <a16:rowId xmlns:a16="http://schemas.microsoft.com/office/drawing/2014/main" xmlns="" val="3919836075"/>
                  </a:ext>
                </a:extLst>
              </a:tr>
              <a:tr h="263348">
                <a:tc>
                  <a:txBody>
                    <a:bodyPr/>
                    <a:lstStyle/>
                    <a:p>
                      <a:pPr algn="just">
                        <a:lnSpc>
                          <a:spcPct val="107000"/>
                        </a:lnSpc>
                        <a:spcAft>
                          <a:spcPts val="0"/>
                        </a:spcAft>
                      </a:pPr>
                      <a:r>
                        <a:rPr lang="es-CO" sz="1400">
                          <a:effectLst/>
                        </a:rPr>
                        <a:t>15</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Antonio Nariño</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4</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7</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3</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2</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solidFill>
                      <a:schemeClr val="accent6">
                        <a:lumMod val="60000"/>
                        <a:lumOff val="40000"/>
                      </a:schemeClr>
                    </a:solidFill>
                  </a:tcPr>
                </a:tc>
                <a:tc>
                  <a:txBody>
                    <a:bodyPr/>
                    <a:lstStyle/>
                    <a:p>
                      <a:pPr algn="just">
                        <a:lnSpc>
                          <a:spcPct val="107000"/>
                        </a:lnSpc>
                        <a:spcAft>
                          <a:spcPts val="0"/>
                        </a:spcAft>
                      </a:pPr>
                      <a:r>
                        <a:rPr lang="es-CO" sz="1400" dirty="0">
                          <a:effectLst/>
                        </a:rPr>
                        <a:t>2</a:t>
                      </a:r>
                      <a:endParaRPr lang="es-CO"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solidFill>
                      <a:schemeClr val="accent6">
                        <a:lumMod val="60000"/>
                        <a:lumOff val="40000"/>
                      </a:schemeClr>
                    </a:solidFill>
                  </a:tcPr>
                </a:tc>
                <a:tc>
                  <a:txBody>
                    <a:bodyPr/>
                    <a:lstStyle/>
                    <a:p>
                      <a:pPr algn="just">
                        <a:lnSpc>
                          <a:spcPct val="107000"/>
                        </a:lnSpc>
                        <a:spcAft>
                          <a:spcPts val="0"/>
                        </a:spcAft>
                      </a:pPr>
                      <a:r>
                        <a:rPr lang="es-CO" sz="1400">
                          <a:effectLst/>
                        </a:rPr>
                        <a:t>2</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solidFill>
                      <a:schemeClr val="accent6">
                        <a:lumMod val="60000"/>
                        <a:lumOff val="40000"/>
                      </a:schemeClr>
                    </a:solidFill>
                  </a:tcPr>
                </a:tc>
                <a:tc>
                  <a:txBody>
                    <a:bodyPr/>
                    <a:lstStyle/>
                    <a:p>
                      <a:pPr algn="just">
                        <a:lnSpc>
                          <a:spcPct val="107000"/>
                        </a:lnSpc>
                        <a:spcAft>
                          <a:spcPts val="0"/>
                        </a:spcAft>
                      </a:pPr>
                      <a:r>
                        <a:rPr lang="es-CO" sz="1400">
                          <a:effectLst/>
                        </a:rPr>
                        <a:t>6</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9</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5</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extLst>
                  <a:ext uri="{0D108BD9-81ED-4DB2-BD59-A6C34878D82A}">
                    <a16:rowId xmlns:a16="http://schemas.microsoft.com/office/drawing/2014/main" xmlns="" val="1330083669"/>
                  </a:ext>
                </a:extLst>
              </a:tr>
              <a:tr h="251378">
                <a:tc>
                  <a:txBody>
                    <a:bodyPr/>
                    <a:lstStyle/>
                    <a:p>
                      <a:pPr algn="just">
                        <a:lnSpc>
                          <a:spcPct val="107000"/>
                        </a:lnSpc>
                        <a:spcAft>
                          <a:spcPts val="0"/>
                        </a:spcAft>
                      </a:pPr>
                      <a:r>
                        <a:rPr lang="es-CO" sz="1400">
                          <a:effectLst/>
                        </a:rPr>
                        <a:t>16</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Puente Aranda </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3</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12</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2</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12</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solidFill>
                      <a:schemeClr val="accent6">
                        <a:lumMod val="60000"/>
                        <a:lumOff val="40000"/>
                      </a:schemeClr>
                    </a:solidFill>
                  </a:tcPr>
                </a:tc>
                <a:tc>
                  <a:txBody>
                    <a:bodyPr/>
                    <a:lstStyle/>
                    <a:p>
                      <a:pPr algn="just">
                        <a:lnSpc>
                          <a:spcPct val="107000"/>
                        </a:lnSpc>
                        <a:spcAft>
                          <a:spcPts val="0"/>
                        </a:spcAft>
                      </a:pPr>
                      <a:r>
                        <a:rPr lang="es-CO" sz="1400" dirty="0">
                          <a:effectLst/>
                        </a:rPr>
                        <a:t>18</a:t>
                      </a:r>
                      <a:endParaRPr lang="es-CO"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solidFill>
                      <a:schemeClr val="accent6">
                        <a:lumMod val="60000"/>
                        <a:lumOff val="40000"/>
                      </a:schemeClr>
                    </a:solidFill>
                  </a:tcPr>
                </a:tc>
                <a:tc>
                  <a:txBody>
                    <a:bodyPr/>
                    <a:lstStyle/>
                    <a:p>
                      <a:pPr algn="just">
                        <a:lnSpc>
                          <a:spcPct val="107000"/>
                        </a:lnSpc>
                        <a:spcAft>
                          <a:spcPts val="0"/>
                        </a:spcAft>
                      </a:pPr>
                      <a:r>
                        <a:rPr lang="es-CO" sz="1400">
                          <a:effectLst/>
                        </a:rPr>
                        <a:t>12</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solidFill>
                      <a:schemeClr val="accent6">
                        <a:lumMod val="60000"/>
                        <a:lumOff val="40000"/>
                      </a:schemeClr>
                    </a:solidFill>
                  </a:tcPr>
                </a:tc>
                <a:tc>
                  <a:txBody>
                    <a:bodyPr/>
                    <a:lstStyle/>
                    <a:p>
                      <a:pPr algn="just">
                        <a:lnSpc>
                          <a:spcPct val="107000"/>
                        </a:lnSpc>
                        <a:spcAft>
                          <a:spcPts val="0"/>
                        </a:spcAft>
                      </a:pPr>
                      <a:r>
                        <a:rPr lang="es-CO" sz="1400">
                          <a:effectLst/>
                        </a:rPr>
                        <a:t>15</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30</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14</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extLst>
                  <a:ext uri="{0D108BD9-81ED-4DB2-BD59-A6C34878D82A}">
                    <a16:rowId xmlns:a16="http://schemas.microsoft.com/office/drawing/2014/main" xmlns="" val="1031811145"/>
                  </a:ext>
                </a:extLst>
              </a:tr>
              <a:tr h="251378">
                <a:tc>
                  <a:txBody>
                    <a:bodyPr/>
                    <a:lstStyle/>
                    <a:p>
                      <a:pPr algn="just">
                        <a:lnSpc>
                          <a:spcPct val="107000"/>
                        </a:lnSpc>
                        <a:spcAft>
                          <a:spcPts val="0"/>
                        </a:spcAft>
                      </a:pPr>
                      <a:r>
                        <a:rPr lang="es-CO" sz="1400">
                          <a:effectLst/>
                        </a:rPr>
                        <a:t>17</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La Candelaria</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0</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0</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0</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0</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solidFill>
                      <a:schemeClr val="accent6">
                        <a:lumMod val="60000"/>
                        <a:lumOff val="40000"/>
                      </a:schemeClr>
                    </a:solidFill>
                  </a:tcPr>
                </a:tc>
                <a:tc>
                  <a:txBody>
                    <a:bodyPr/>
                    <a:lstStyle/>
                    <a:p>
                      <a:pPr algn="just">
                        <a:lnSpc>
                          <a:spcPct val="107000"/>
                        </a:lnSpc>
                        <a:spcAft>
                          <a:spcPts val="0"/>
                        </a:spcAft>
                      </a:pPr>
                      <a:r>
                        <a:rPr lang="es-CO" sz="1400" dirty="0">
                          <a:effectLst/>
                        </a:rPr>
                        <a:t>0</a:t>
                      </a:r>
                      <a:endParaRPr lang="es-CO"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solidFill>
                      <a:schemeClr val="accent6">
                        <a:lumMod val="60000"/>
                        <a:lumOff val="40000"/>
                      </a:schemeClr>
                    </a:solidFill>
                  </a:tcPr>
                </a:tc>
                <a:tc>
                  <a:txBody>
                    <a:bodyPr/>
                    <a:lstStyle/>
                    <a:p>
                      <a:pPr algn="just">
                        <a:lnSpc>
                          <a:spcPct val="107000"/>
                        </a:lnSpc>
                        <a:spcAft>
                          <a:spcPts val="0"/>
                        </a:spcAft>
                      </a:pPr>
                      <a:r>
                        <a:rPr lang="es-CO" sz="1400">
                          <a:effectLst/>
                        </a:rPr>
                        <a:t>0</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solidFill>
                      <a:schemeClr val="accent6">
                        <a:lumMod val="60000"/>
                        <a:lumOff val="40000"/>
                      </a:schemeClr>
                    </a:solidFill>
                  </a:tcPr>
                </a:tc>
                <a:tc>
                  <a:txBody>
                    <a:bodyPr/>
                    <a:lstStyle/>
                    <a:p>
                      <a:pPr algn="just">
                        <a:lnSpc>
                          <a:spcPct val="107000"/>
                        </a:lnSpc>
                        <a:spcAft>
                          <a:spcPts val="0"/>
                        </a:spcAft>
                      </a:pPr>
                      <a:r>
                        <a:rPr lang="es-CO" sz="1400">
                          <a:effectLst/>
                        </a:rPr>
                        <a:t>0</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0</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0</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extLst>
                  <a:ext uri="{0D108BD9-81ED-4DB2-BD59-A6C34878D82A}">
                    <a16:rowId xmlns:a16="http://schemas.microsoft.com/office/drawing/2014/main" xmlns="" val="4105967642"/>
                  </a:ext>
                </a:extLst>
              </a:tr>
              <a:tr h="251378">
                <a:tc>
                  <a:txBody>
                    <a:bodyPr/>
                    <a:lstStyle/>
                    <a:p>
                      <a:pPr algn="just">
                        <a:lnSpc>
                          <a:spcPct val="107000"/>
                        </a:lnSpc>
                        <a:spcAft>
                          <a:spcPts val="0"/>
                        </a:spcAft>
                      </a:pPr>
                      <a:r>
                        <a:rPr lang="es-CO" sz="1400">
                          <a:effectLst/>
                        </a:rPr>
                        <a:t>18</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Rafael Uribe Uribe</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9</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11</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6</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5</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solidFill>
                      <a:schemeClr val="accent6">
                        <a:lumMod val="60000"/>
                        <a:lumOff val="40000"/>
                      </a:schemeClr>
                    </a:solidFill>
                  </a:tcPr>
                </a:tc>
                <a:tc>
                  <a:txBody>
                    <a:bodyPr/>
                    <a:lstStyle/>
                    <a:p>
                      <a:pPr algn="just">
                        <a:lnSpc>
                          <a:spcPct val="107000"/>
                        </a:lnSpc>
                        <a:spcAft>
                          <a:spcPts val="0"/>
                        </a:spcAft>
                      </a:pPr>
                      <a:r>
                        <a:rPr lang="es-CO" sz="1400" dirty="0">
                          <a:effectLst/>
                        </a:rPr>
                        <a:t>7</a:t>
                      </a:r>
                      <a:endParaRPr lang="es-CO"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solidFill>
                      <a:schemeClr val="accent6">
                        <a:lumMod val="60000"/>
                        <a:lumOff val="40000"/>
                      </a:schemeClr>
                    </a:solidFill>
                  </a:tcPr>
                </a:tc>
                <a:tc>
                  <a:txBody>
                    <a:bodyPr/>
                    <a:lstStyle/>
                    <a:p>
                      <a:pPr algn="just">
                        <a:lnSpc>
                          <a:spcPct val="107000"/>
                        </a:lnSpc>
                        <a:spcAft>
                          <a:spcPts val="0"/>
                        </a:spcAft>
                      </a:pPr>
                      <a:r>
                        <a:rPr lang="es-CO" sz="1400">
                          <a:effectLst/>
                        </a:rPr>
                        <a:t>7</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solidFill>
                      <a:schemeClr val="accent6">
                        <a:lumMod val="60000"/>
                        <a:lumOff val="40000"/>
                      </a:schemeClr>
                    </a:solidFill>
                  </a:tcPr>
                </a:tc>
                <a:tc>
                  <a:txBody>
                    <a:bodyPr/>
                    <a:lstStyle/>
                    <a:p>
                      <a:pPr algn="just">
                        <a:lnSpc>
                          <a:spcPct val="107000"/>
                        </a:lnSpc>
                        <a:spcAft>
                          <a:spcPts val="0"/>
                        </a:spcAft>
                      </a:pPr>
                      <a:r>
                        <a:rPr lang="es-CO" sz="1400">
                          <a:effectLst/>
                        </a:rPr>
                        <a:t>14</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18</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13</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extLst>
                  <a:ext uri="{0D108BD9-81ED-4DB2-BD59-A6C34878D82A}">
                    <a16:rowId xmlns:a16="http://schemas.microsoft.com/office/drawing/2014/main" xmlns="" val="3693977878"/>
                  </a:ext>
                </a:extLst>
              </a:tr>
              <a:tr h="309995">
                <a:tc>
                  <a:txBody>
                    <a:bodyPr/>
                    <a:lstStyle/>
                    <a:p>
                      <a:pPr algn="just">
                        <a:lnSpc>
                          <a:spcPct val="107000"/>
                        </a:lnSpc>
                        <a:spcAft>
                          <a:spcPts val="0"/>
                        </a:spcAft>
                      </a:pPr>
                      <a:r>
                        <a:rPr lang="es-CO" sz="1400">
                          <a:effectLst/>
                        </a:rPr>
                        <a:t>19</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Ciudad Bolivar</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15</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47</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19</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11</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solidFill>
                      <a:schemeClr val="accent6">
                        <a:lumMod val="60000"/>
                        <a:lumOff val="40000"/>
                      </a:schemeClr>
                    </a:solidFill>
                  </a:tcPr>
                </a:tc>
                <a:tc>
                  <a:txBody>
                    <a:bodyPr/>
                    <a:lstStyle/>
                    <a:p>
                      <a:pPr algn="just">
                        <a:lnSpc>
                          <a:spcPct val="107000"/>
                        </a:lnSpc>
                        <a:spcAft>
                          <a:spcPts val="0"/>
                        </a:spcAft>
                      </a:pPr>
                      <a:r>
                        <a:rPr lang="es-CO" sz="1400" dirty="0">
                          <a:effectLst/>
                        </a:rPr>
                        <a:t>16</a:t>
                      </a:r>
                      <a:endParaRPr lang="es-CO"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solidFill>
                      <a:schemeClr val="accent6">
                        <a:lumMod val="60000"/>
                        <a:lumOff val="40000"/>
                      </a:schemeClr>
                    </a:solidFill>
                  </a:tcPr>
                </a:tc>
                <a:tc>
                  <a:txBody>
                    <a:bodyPr/>
                    <a:lstStyle/>
                    <a:p>
                      <a:pPr algn="just">
                        <a:lnSpc>
                          <a:spcPct val="107000"/>
                        </a:lnSpc>
                        <a:spcAft>
                          <a:spcPts val="0"/>
                        </a:spcAft>
                      </a:pPr>
                      <a:r>
                        <a:rPr lang="es-CO" sz="1400">
                          <a:effectLst/>
                        </a:rPr>
                        <a:t>18</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solidFill>
                      <a:schemeClr val="accent6">
                        <a:lumMod val="60000"/>
                        <a:lumOff val="40000"/>
                      </a:schemeClr>
                    </a:solidFill>
                  </a:tcPr>
                </a:tc>
                <a:tc>
                  <a:txBody>
                    <a:bodyPr/>
                    <a:lstStyle/>
                    <a:p>
                      <a:pPr algn="just">
                        <a:lnSpc>
                          <a:spcPct val="107000"/>
                        </a:lnSpc>
                        <a:spcAft>
                          <a:spcPts val="0"/>
                        </a:spcAft>
                      </a:pPr>
                      <a:r>
                        <a:rPr lang="es-CO" sz="1400">
                          <a:effectLst/>
                        </a:rPr>
                        <a:t>26</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dirty="0">
                          <a:effectLst/>
                        </a:rPr>
                        <a:t>63</a:t>
                      </a:r>
                      <a:endParaRPr lang="es-CO"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dirty="0">
                          <a:effectLst/>
                        </a:rPr>
                        <a:t>37</a:t>
                      </a:r>
                      <a:endParaRPr lang="es-CO"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extLst>
                  <a:ext uri="{0D108BD9-81ED-4DB2-BD59-A6C34878D82A}">
                    <a16:rowId xmlns:a16="http://schemas.microsoft.com/office/drawing/2014/main" xmlns="" val="3056870055"/>
                  </a:ext>
                </a:extLst>
              </a:tr>
              <a:tr h="266228">
                <a:tc>
                  <a:txBody>
                    <a:bodyPr/>
                    <a:lstStyle/>
                    <a:p>
                      <a:pPr algn="just">
                        <a:lnSpc>
                          <a:spcPct val="107000"/>
                        </a:lnSpc>
                        <a:spcAft>
                          <a:spcPts val="0"/>
                        </a:spcAft>
                      </a:pPr>
                      <a:r>
                        <a:rPr lang="es-CO" sz="1400">
                          <a:effectLst/>
                        </a:rPr>
                        <a:t>20</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Sumapaz</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11</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30</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9</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1</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solidFill>
                      <a:schemeClr val="accent6">
                        <a:lumMod val="60000"/>
                        <a:lumOff val="40000"/>
                      </a:schemeClr>
                    </a:solidFill>
                  </a:tcPr>
                </a:tc>
                <a:tc>
                  <a:txBody>
                    <a:bodyPr/>
                    <a:lstStyle/>
                    <a:p>
                      <a:pPr algn="just">
                        <a:lnSpc>
                          <a:spcPct val="107000"/>
                        </a:lnSpc>
                        <a:spcAft>
                          <a:spcPts val="0"/>
                        </a:spcAft>
                      </a:pPr>
                      <a:r>
                        <a:rPr lang="es-CO" sz="1400" dirty="0">
                          <a:effectLst/>
                        </a:rPr>
                        <a:t>3</a:t>
                      </a:r>
                      <a:endParaRPr lang="es-CO"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solidFill>
                      <a:schemeClr val="accent6">
                        <a:lumMod val="60000"/>
                        <a:lumOff val="40000"/>
                      </a:schemeClr>
                    </a:solidFill>
                  </a:tcPr>
                </a:tc>
                <a:tc>
                  <a:txBody>
                    <a:bodyPr/>
                    <a:lstStyle/>
                    <a:p>
                      <a:pPr algn="just">
                        <a:lnSpc>
                          <a:spcPct val="107000"/>
                        </a:lnSpc>
                        <a:spcAft>
                          <a:spcPts val="0"/>
                        </a:spcAft>
                      </a:pPr>
                      <a:r>
                        <a:rPr lang="es-CO" sz="1400">
                          <a:effectLst/>
                        </a:rPr>
                        <a:t>3</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solidFill>
                      <a:schemeClr val="accent6">
                        <a:lumMod val="60000"/>
                        <a:lumOff val="40000"/>
                      </a:schemeClr>
                    </a:solidFill>
                  </a:tcPr>
                </a:tc>
                <a:tc>
                  <a:txBody>
                    <a:bodyPr/>
                    <a:lstStyle/>
                    <a:p>
                      <a:pPr algn="just">
                        <a:lnSpc>
                          <a:spcPct val="107000"/>
                        </a:lnSpc>
                        <a:spcAft>
                          <a:spcPts val="0"/>
                        </a:spcAft>
                      </a:pPr>
                      <a:r>
                        <a:rPr lang="es-CO" sz="1400">
                          <a:effectLst/>
                        </a:rPr>
                        <a:t>12</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33</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dirty="0">
                          <a:effectLst/>
                        </a:rPr>
                        <a:t>12</a:t>
                      </a:r>
                      <a:endParaRPr lang="es-CO"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extLst>
                  <a:ext uri="{0D108BD9-81ED-4DB2-BD59-A6C34878D82A}">
                    <a16:rowId xmlns:a16="http://schemas.microsoft.com/office/drawing/2014/main" xmlns="" val="1972870828"/>
                  </a:ext>
                </a:extLst>
              </a:tr>
              <a:tr h="93812">
                <a:tc gridSpan="2">
                  <a:txBody>
                    <a:bodyPr/>
                    <a:lstStyle/>
                    <a:p>
                      <a:pPr algn="just">
                        <a:lnSpc>
                          <a:spcPct val="107000"/>
                        </a:lnSpc>
                        <a:spcAft>
                          <a:spcPts val="0"/>
                        </a:spcAft>
                      </a:pPr>
                      <a:r>
                        <a:rPr lang="es-CO" sz="1400">
                          <a:effectLst/>
                        </a:rPr>
                        <a:t>TOTAL</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hMerge="1">
                  <a:txBody>
                    <a:bodyPr/>
                    <a:lstStyle/>
                    <a:p>
                      <a:endParaRPr lang="es-CO"/>
                    </a:p>
                  </a:txBody>
                  <a:tcPr/>
                </a:tc>
                <a:tc>
                  <a:txBody>
                    <a:bodyPr/>
                    <a:lstStyle/>
                    <a:p>
                      <a:pPr algn="just">
                        <a:lnSpc>
                          <a:spcPct val="107000"/>
                        </a:lnSpc>
                        <a:spcAft>
                          <a:spcPts val="0"/>
                        </a:spcAft>
                      </a:pPr>
                      <a:r>
                        <a:rPr lang="es-CO" sz="1400">
                          <a:effectLst/>
                        </a:rPr>
                        <a:t>171</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401</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166</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b="1" dirty="0">
                          <a:solidFill>
                            <a:srgbClr val="C00000"/>
                          </a:solidFill>
                          <a:effectLst/>
                        </a:rPr>
                        <a:t>207</a:t>
                      </a:r>
                      <a:endParaRPr lang="es-CO" sz="14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solidFill>
                      <a:schemeClr val="accent6">
                        <a:lumMod val="60000"/>
                        <a:lumOff val="40000"/>
                      </a:schemeClr>
                    </a:solidFill>
                  </a:tcPr>
                </a:tc>
                <a:tc>
                  <a:txBody>
                    <a:bodyPr/>
                    <a:lstStyle/>
                    <a:p>
                      <a:pPr algn="just">
                        <a:lnSpc>
                          <a:spcPct val="107000"/>
                        </a:lnSpc>
                        <a:spcAft>
                          <a:spcPts val="0"/>
                        </a:spcAft>
                      </a:pPr>
                      <a:r>
                        <a:rPr lang="es-CO" sz="1400" dirty="0">
                          <a:effectLst/>
                        </a:rPr>
                        <a:t>299</a:t>
                      </a:r>
                      <a:endParaRPr lang="es-CO"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solidFill>
                      <a:schemeClr val="accent6">
                        <a:lumMod val="60000"/>
                        <a:lumOff val="40000"/>
                      </a:schemeClr>
                    </a:solidFill>
                  </a:tcPr>
                </a:tc>
                <a:tc>
                  <a:txBody>
                    <a:bodyPr/>
                    <a:lstStyle/>
                    <a:p>
                      <a:pPr algn="just">
                        <a:lnSpc>
                          <a:spcPct val="107000"/>
                        </a:lnSpc>
                        <a:spcAft>
                          <a:spcPts val="0"/>
                        </a:spcAft>
                      </a:pPr>
                      <a:r>
                        <a:rPr lang="es-CO" sz="1400" dirty="0">
                          <a:effectLst/>
                        </a:rPr>
                        <a:t>265</a:t>
                      </a:r>
                      <a:endParaRPr lang="es-CO"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solidFill>
                      <a:schemeClr val="accent6">
                        <a:lumMod val="60000"/>
                        <a:lumOff val="40000"/>
                      </a:schemeClr>
                    </a:solidFill>
                  </a:tcPr>
                </a:tc>
                <a:tc>
                  <a:txBody>
                    <a:bodyPr/>
                    <a:lstStyle/>
                    <a:p>
                      <a:pPr algn="just">
                        <a:lnSpc>
                          <a:spcPct val="107000"/>
                        </a:lnSpc>
                        <a:spcAft>
                          <a:spcPts val="0"/>
                        </a:spcAft>
                      </a:pPr>
                      <a:r>
                        <a:rPr lang="es-CO" sz="1400">
                          <a:effectLst/>
                        </a:rPr>
                        <a:t>378</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a:effectLst/>
                        </a:rPr>
                        <a:t>700</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tc>
                  <a:txBody>
                    <a:bodyPr/>
                    <a:lstStyle/>
                    <a:p>
                      <a:pPr algn="just">
                        <a:lnSpc>
                          <a:spcPct val="107000"/>
                        </a:lnSpc>
                        <a:spcAft>
                          <a:spcPts val="0"/>
                        </a:spcAft>
                      </a:pPr>
                      <a:r>
                        <a:rPr lang="es-CO" sz="1400" dirty="0">
                          <a:effectLst/>
                        </a:rPr>
                        <a:t>431</a:t>
                      </a:r>
                      <a:endParaRPr lang="es-CO"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002" marR="44002" marT="0" marB="0" anchor="ctr"/>
                </a:tc>
                <a:extLst>
                  <a:ext uri="{0D108BD9-81ED-4DB2-BD59-A6C34878D82A}">
                    <a16:rowId xmlns:a16="http://schemas.microsoft.com/office/drawing/2014/main" xmlns="" val="3447902289"/>
                  </a:ext>
                </a:extLst>
              </a:tr>
            </a:tbl>
          </a:graphicData>
        </a:graphic>
      </p:graphicFrame>
      <p:sp>
        <p:nvSpPr>
          <p:cNvPr id="3" name="CuadroTexto 2">
            <a:extLst>
              <a:ext uri="{FF2B5EF4-FFF2-40B4-BE49-F238E27FC236}">
                <a16:creationId xmlns:a16="http://schemas.microsoft.com/office/drawing/2014/main" xmlns="" id="{3EC95D0D-9E5C-44BF-B6AC-80FC10095CDB}"/>
              </a:ext>
            </a:extLst>
          </p:cNvPr>
          <p:cNvSpPr txBox="1"/>
          <p:nvPr/>
        </p:nvSpPr>
        <p:spPr>
          <a:xfrm>
            <a:off x="967848" y="188640"/>
            <a:ext cx="5976664" cy="384721"/>
          </a:xfrm>
          <a:prstGeom prst="rect">
            <a:avLst/>
          </a:prstGeom>
          <a:noFill/>
        </p:spPr>
        <p:txBody>
          <a:bodyPr wrap="square" rtlCol="0">
            <a:spAutoFit/>
          </a:bodyPr>
          <a:lstStyle/>
          <a:p>
            <a:r>
              <a:rPr lang="es-CO" sz="1900" b="1" dirty="0"/>
              <a:t>ESCUELAS POR LOCALIDADES AÑO 2010</a:t>
            </a:r>
          </a:p>
        </p:txBody>
      </p:sp>
    </p:spTree>
    <p:extLst>
      <p:ext uri="{BB962C8B-B14F-4D97-AF65-F5344CB8AC3E}">
        <p14:creationId xmlns:p14="http://schemas.microsoft.com/office/powerpoint/2010/main" val="2625836516"/>
      </p:ext>
    </p:extLst>
  </p:cSld>
  <p:clrMapOvr>
    <a:masterClrMapping/>
  </p:clrMapOvr>
  <p:transition spd="slow">
    <p:wipe dir="d"/>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Gráfico 1">
            <a:extLst>
              <a:ext uri="{FF2B5EF4-FFF2-40B4-BE49-F238E27FC236}">
                <a16:creationId xmlns:a16="http://schemas.microsoft.com/office/drawing/2014/main" xmlns="" id="{9508504C-4E44-45FC-A10C-2A3062B7F734}"/>
              </a:ext>
            </a:extLst>
          </p:cNvPr>
          <p:cNvGraphicFramePr/>
          <p:nvPr>
            <p:extLst>
              <p:ext uri="{D42A27DB-BD31-4B8C-83A1-F6EECF244321}">
                <p14:modId xmlns:p14="http://schemas.microsoft.com/office/powerpoint/2010/main" val="612314920"/>
              </p:ext>
            </p:extLst>
          </p:nvPr>
        </p:nvGraphicFramePr>
        <p:xfrm>
          <a:off x="1259632" y="1988840"/>
          <a:ext cx="6840760" cy="4680520"/>
        </p:xfrm>
        <a:graphic>
          <a:graphicData uri="http://schemas.openxmlformats.org/drawingml/2006/chart">
            <c:chart xmlns:c="http://schemas.openxmlformats.org/drawingml/2006/chart" xmlns:r="http://schemas.openxmlformats.org/officeDocument/2006/relationships" r:id="rId2"/>
          </a:graphicData>
        </a:graphic>
      </p:graphicFrame>
      <p:sp>
        <p:nvSpPr>
          <p:cNvPr id="3" name="CuadroTexto 2">
            <a:extLst>
              <a:ext uri="{FF2B5EF4-FFF2-40B4-BE49-F238E27FC236}">
                <a16:creationId xmlns:a16="http://schemas.microsoft.com/office/drawing/2014/main" xmlns="" id="{C4E45A3F-B4CA-4558-92D5-D0F20AB6F2A2}"/>
              </a:ext>
            </a:extLst>
          </p:cNvPr>
          <p:cNvSpPr txBox="1"/>
          <p:nvPr/>
        </p:nvSpPr>
        <p:spPr>
          <a:xfrm>
            <a:off x="1475656" y="1052736"/>
            <a:ext cx="5544616" cy="369332"/>
          </a:xfrm>
          <a:prstGeom prst="rect">
            <a:avLst/>
          </a:prstGeom>
          <a:noFill/>
        </p:spPr>
        <p:txBody>
          <a:bodyPr wrap="square" rtlCol="0">
            <a:spAutoFit/>
          </a:bodyPr>
          <a:lstStyle/>
          <a:p>
            <a:r>
              <a:rPr lang="es-CO" b="1" dirty="0"/>
              <a:t>REPRESENTACION GRAFICA </a:t>
            </a:r>
          </a:p>
        </p:txBody>
      </p:sp>
    </p:spTree>
    <p:extLst>
      <p:ext uri="{BB962C8B-B14F-4D97-AF65-F5344CB8AC3E}">
        <p14:creationId xmlns:p14="http://schemas.microsoft.com/office/powerpoint/2010/main" val="3177130195"/>
      </p:ext>
    </p:extLst>
  </p:cSld>
  <p:clrMapOvr>
    <a:masterClrMapping/>
  </p:clrMapOvr>
  <p:transition spd="slow">
    <p:wipe dir="d"/>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a:extLst>
              <a:ext uri="{FF2B5EF4-FFF2-40B4-BE49-F238E27FC236}">
                <a16:creationId xmlns:a16="http://schemas.microsoft.com/office/drawing/2014/main" xmlns="" id="{557E4003-F921-43A0-902D-B3849DCF99C2}"/>
              </a:ext>
            </a:extLst>
          </p:cNvPr>
          <p:cNvGraphicFramePr>
            <a:graphicFrameLocks noGrp="1"/>
          </p:cNvGraphicFramePr>
          <p:nvPr>
            <p:extLst>
              <p:ext uri="{D42A27DB-BD31-4B8C-83A1-F6EECF244321}">
                <p14:modId xmlns:p14="http://schemas.microsoft.com/office/powerpoint/2010/main" val="3155674073"/>
              </p:ext>
            </p:extLst>
          </p:nvPr>
        </p:nvGraphicFramePr>
        <p:xfrm>
          <a:off x="3995936" y="332656"/>
          <a:ext cx="3528392" cy="6359652"/>
        </p:xfrm>
        <a:graphic>
          <a:graphicData uri="http://schemas.openxmlformats.org/drawingml/2006/table">
            <a:tbl>
              <a:tblPr firstRow="1" firstCol="1" bandRow="1">
                <a:tableStyleId>{5C22544A-7EE6-4342-B048-85BDC9FD1C3A}</a:tableStyleId>
              </a:tblPr>
              <a:tblGrid>
                <a:gridCol w="1676281">
                  <a:extLst>
                    <a:ext uri="{9D8B030D-6E8A-4147-A177-3AD203B41FA5}">
                      <a16:colId xmlns:a16="http://schemas.microsoft.com/office/drawing/2014/main" xmlns="" val="2813369683"/>
                    </a:ext>
                  </a:extLst>
                </a:gridCol>
                <a:gridCol w="1852111">
                  <a:extLst>
                    <a:ext uri="{9D8B030D-6E8A-4147-A177-3AD203B41FA5}">
                      <a16:colId xmlns:a16="http://schemas.microsoft.com/office/drawing/2014/main" xmlns="" val="3782095918"/>
                    </a:ext>
                  </a:extLst>
                </a:gridCol>
              </a:tblGrid>
              <a:tr h="239720">
                <a:tc>
                  <a:txBody>
                    <a:bodyPr/>
                    <a:lstStyle/>
                    <a:p>
                      <a:pPr algn="just">
                        <a:lnSpc>
                          <a:spcPct val="107000"/>
                        </a:lnSpc>
                        <a:spcAft>
                          <a:spcPts val="0"/>
                        </a:spcAft>
                      </a:pPr>
                      <a:r>
                        <a:rPr lang="es-CO" sz="1500" dirty="0">
                          <a:effectLst/>
                        </a:rPr>
                        <a:t>LOCALIDAD</a:t>
                      </a:r>
                      <a:endParaRPr lang="es-CO"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500" dirty="0">
                          <a:effectLst/>
                        </a:rPr>
                        <a:t>Total</a:t>
                      </a:r>
                      <a:endParaRPr lang="es-CO"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3008113081"/>
                  </a:ext>
                </a:extLst>
              </a:tr>
              <a:tr h="239720">
                <a:tc>
                  <a:txBody>
                    <a:bodyPr/>
                    <a:lstStyle/>
                    <a:p>
                      <a:pPr algn="just">
                        <a:lnSpc>
                          <a:spcPct val="107000"/>
                        </a:lnSpc>
                        <a:spcAft>
                          <a:spcPts val="0"/>
                        </a:spcAft>
                      </a:pPr>
                      <a:r>
                        <a:rPr lang="es-CO" sz="1500" dirty="0">
                          <a:effectLst/>
                        </a:rPr>
                        <a:t> KENNEDY</a:t>
                      </a:r>
                      <a:endParaRPr lang="es-CO"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500">
                          <a:effectLst/>
                        </a:rPr>
                        <a:t>5</a:t>
                      </a:r>
                      <a:endParaRPr lang="es-CO" sz="15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3947828273"/>
                  </a:ext>
                </a:extLst>
              </a:tr>
              <a:tr h="239720">
                <a:tc>
                  <a:txBody>
                    <a:bodyPr/>
                    <a:lstStyle/>
                    <a:p>
                      <a:pPr algn="just">
                        <a:lnSpc>
                          <a:spcPct val="107000"/>
                        </a:lnSpc>
                        <a:spcAft>
                          <a:spcPts val="0"/>
                        </a:spcAft>
                      </a:pPr>
                      <a:r>
                        <a:rPr lang="es-CO" sz="1500" dirty="0">
                          <a:effectLst/>
                        </a:rPr>
                        <a:t>B O S A</a:t>
                      </a:r>
                      <a:endParaRPr lang="es-CO"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500">
                          <a:effectLst/>
                        </a:rPr>
                        <a:t>2</a:t>
                      </a:r>
                      <a:endParaRPr lang="es-CO" sz="15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348560928"/>
                  </a:ext>
                </a:extLst>
              </a:tr>
              <a:tr h="239720">
                <a:tc>
                  <a:txBody>
                    <a:bodyPr/>
                    <a:lstStyle/>
                    <a:p>
                      <a:pPr algn="just">
                        <a:lnSpc>
                          <a:spcPct val="107000"/>
                        </a:lnSpc>
                        <a:spcAft>
                          <a:spcPts val="0"/>
                        </a:spcAft>
                      </a:pPr>
                      <a:r>
                        <a:rPr lang="es-CO" sz="1500" dirty="0">
                          <a:effectLst/>
                        </a:rPr>
                        <a:t>BARRIOS UNIDOS</a:t>
                      </a:r>
                      <a:endParaRPr lang="es-CO"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500">
                          <a:effectLst/>
                        </a:rPr>
                        <a:t>16</a:t>
                      </a:r>
                      <a:endParaRPr lang="es-CO" sz="15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2603052676"/>
                  </a:ext>
                </a:extLst>
              </a:tr>
              <a:tr h="239720">
                <a:tc>
                  <a:txBody>
                    <a:bodyPr/>
                    <a:lstStyle/>
                    <a:p>
                      <a:pPr algn="just">
                        <a:lnSpc>
                          <a:spcPct val="107000"/>
                        </a:lnSpc>
                        <a:spcAft>
                          <a:spcPts val="0"/>
                        </a:spcAft>
                      </a:pPr>
                      <a:r>
                        <a:rPr lang="es-CO" sz="1500" dirty="0">
                          <a:effectLst/>
                        </a:rPr>
                        <a:t>BOSA</a:t>
                      </a:r>
                      <a:endParaRPr lang="es-CO"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500">
                          <a:effectLst/>
                        </a:rPr>
                        <a:t>5</a:t>
                      </a:r>
                      <a:endParaRPr lang="es-CO" sz="15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5055758"/>
                  </a:ext>
                </a:extLst>
              </a:tr>
              <a:tr h="239720">
                <a:tc>
                  <a:txBody>
                    <a:bodyPr/>
                    <a:lstStyle/>
                    <a:p>
                      <a:pPr algn="just">
                        <a:lnSpc>
                          <a:spcPct val="107000"/>
                        </a:lnSpc>
                        <a:spcAft>
                          <a:spcPts val="0"/>
                        </a:spcAft>
                      </a:pPr>
                      <a:r>
                        <a:rPr lang="es-CO" sz="1500">
                          <a:effectLst/>
                        </a:rPr>
                        <a:t>CIUDAD BOLIVAR</a:t>
                      </a:r>
                      <a:endParaRPr lang="es-CO" sz="15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500" dirty="0">
                          <a:effectLst/>
                        </a:rPr>
                        <a:t>4</a:t>
                      </a:r>
                      <a:endParaRPr lang="es-CO"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2915666640"/>
                  </a:ext>
                </a:extLst>
              </a:tr>
              <a:tr h="239720">
                <a:tc>
                  <a:txBody>
                    <a:bodyPr/>
                    <a:lstStyle/>
                    <a:p>
                      <a:pPr algn="just">
                        <a:lnSpc>
                          <a:spcPct val="107000"/>
                        </a:lnSpc>
                        <a:spcAft>
                          <a:spcPts val="0"/>
                        </a:spcAft>
                      </a:pPr>
                      <a:r>
                        <a:rPr lang="es-CO" sz="1500">
                          <a:effectLst/>
                        </a:rPr>
                        <a:t>CIUDAD BOLÍVAR</a:t>
                      </a:r>
                      <a:endParaRPr lang="es-CO" sz="15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500" dirty="0">
                          <a:effectLst/>
                        </a:rPr>
                        <a:t>5</a:t>
                      </a:r>
                      <a:endParaRPr lang="es-CO"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4128456216"/>
                  </a:ext>
                </a:extLst>
              </a:tr>
              <a:tr h="239720">
                <a:tc>
                  <a:txBody>
                    <a:bodyPr/>
                    <a:lstStyle/>
                    <a:p>
                      <a:pPr algn="just">
                        <a:lnSpc>
                          <a:spcPct val="107000"/>
                        </a:lnSpc>
                        <a:spcAft>
                          <a:spcPts val="0"/>
                        </a:spcAft>
                      </a:pPr>
                      <a:r>
                        <a:rPr lang="es-CO" sz="1500">
                          <a:effectLst/>
                        </a:rPr>
                        <a:t>ENGATIVA</a:t>
                      </a:r>
                      <a:endParaRPr lang="es-CO" sz="15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500" dirty="0">
                          <a:effectLst/>
                        </a:rPr>
                        <a:t>28</a:t>
                      </a:r>
                      <a:endParaRPr lang="es-CO"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2790235227"/>
                  </a:ext>
                </a:extLst>
              </a:tr>
              <a:tr h="239720">
                <a:tc>
                  <a:txBody>
                    <a:bodyPr/>
                    <a:lstStyle/>
                    <a:p>
                      <a:pPr algn="just">
                        <a:lnSpc>
                          <a:spcPct val="107000"/>
                        </a:lnSpc>
                        <a:spcAft>
                          <a:spcPts val="0"/>
                        </a:spcAft>
                      </a:pPr>
                      <a:r>
                        <a:rPr lang="es-CO" sz="1500">
                          <a:effectLst/>
                        </a:rPr>
                        <a:t>FONTIBON</a:t>
                      </a:r>
                      <a:endParaRPr lang="es-CO" sz="15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500" dirty="0">
                          <a:effectLst/>
                        </a:rPr>
                        <a:t>14</a:t>
                      </a:r>
                      <a:endParaRPr lang="es-CO"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1505395790"/>
                  </a:ext>
                </a:extLst>
              </a:tr>
              <a:tr h="239720">
                <a:tc>
                  <a:txBody>
                    <a:bodyPr/>
                    <a:lstStyle/>
                    <a:p>
                      <a:pPr algn="just">
                        <a:lnSpc>
                          <a:spcPct val="107000"/>
                        </a:lnSpc>
                        <a:spcAft>
                          <a:spcPts val="0"/>
                        </a:spcAft>
                      </a:pPr>
                      <a:r>
                        <a:rPr lang="es-CO" sz="1500">
                          <a:effectLst/>
                        </a:rPr>
                        <a:t>KENNEDY</a:t>
                      </a:r>
                      <a:endParaRPr lang="es-CO" sz="15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500" dirty="0">
                          <a:effectLst/>
                        </a:rPr>
                        <a:t>26</a:t>
                      </a:r>
                      <a:endParaRPr lang="es-CO"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1396707187"/>
                  </a:ext>
                </a:extLst>
              </a:tr>
              <a:tr h="239720">
                <a:tc>
                  <a:txBody>
                    <a:bodyPr/>
                    <a:lstStyle/>
                    <a:p>
                      <a:pPr algn="just">
                        <a:lnSpc>
                          <a:spcPct val="107000"/>
                        </a:lnSpc>
                        <a:spcAft>
                          <a:spcPts val="0"/>
                        </a:spcAft>
                      </a:pPr>
                      <a:r>
                        <a:rPr lang="es-CO" sz="1500">
                          <a:effectLst/>
                        </a:rPr>
                        <a:t>LOS MARTIRES</a:t>
                      </a:r>
                      <a:endParaRPr lang="es-CO" sz="15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500" dirty="0">
                          <a:effectLst/>
                        </a:rPr>
                        <a:t>2</a:t>
                      </a:r>
                      <a:endParaRPr lang="es-CO"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663550613"/>
                  </a:ext>
                </a:extLst>
              </a:tr>
              <a:tr h="239720">
                <a:tc>
                  <a:txBody>
                    <a:bodyPr/>
                    <a:lstStyle/>
                    <a:p>
                      <a:pPr algn="just">
                        <a:lnSpc>
                          <a:spcPct val="107000"/>
                        </a:lnSpc>
                        <a:spcAft>
                          <a:spcPts val="0"/>
                        </a:spcAft>
                      </a:pPr>
                      <a:r>
                        <a:rPr lang="es-CO" sz="1500">
                          <a:effectLst/>
                        </a:rPr>
                        <a:t>PUENTE ARANDA</a:t>
                      </a:r>
                      <a:endParaRPr lang="es-CO" sz="15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500" dirty="0">
                          <a:effectLst/>
                        </a:rPr>
                        <a:t>10</a:t>
                      </a:r>
                      <a:endParaRPr lang="es-CO"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1814363097"/>
                  </a:ext>
                </a:extLst>
              </a:tr>
              <a:tr h="239720">
                <a:tc>
                  <a:txBody>
                    <a:bodyPr/>
                    <a:lstStyle/>
                    <a:p>
                      <a:pPr algn="just">
                        <a:lnSpc>
                          <a:spcPct val="107000"/>
                        </a:lnSpc>
                        <a:spcAft>
                          <a:spcPts val="0"/>
                        </a:spcAft>
                      </a:pPr>
                      <a:r>
                        <a:rPr lang="es-CO" sz="1500">
                          <a:effectLst/>
                        </a:rPr>
                        <a:t>PUENTE ARANDA</a:t>
                      </a:r>
                      <a:endParaRPr lang="es-CO" sz="15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500" dirty="0">
                          <a:effectLst/>
                        </a:rPr>
                        <a:t>1</a:t>
                      </a:r>
                      <a:endParaRPr lang="es-CO"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3478401182"/>
                  </a:ext>
                </a:extLst>
              </a:tr>
              <a:tr h="239720">
                <a:tc>
                  <a:txBody>
                    <a:bodyPr/>
                    <a:lstStyle/>
                    <a:p>
                      <a:pPr algn="just">
                        <a:lnSpc>
                          <a:spcPct val="107000"/>
                        </a:lnSpc>
                        <a:spcAft>
                          <a:spcPts val="0"/>
                        </a:spcAft>
                      </a:pPr>
                      <a:r>
                        <a:rPr lang="es-CO" sz="1500">
                          <a:effectLst/>
                        </a:rPr>
                        <a:t>RAFAEL URIBE U</a:t>
                      </a:r>
                      <a:endParaRPr lang="es-CO" sz="15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500" dirty="0">
                          <a:effectLst/>
                        </a:rPr>
                        <a:t>5</a:t>
                      </a:r>
                      <a:endParaRPr lang="es-CO"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3517778040"/>
                  </a:ext>
                </a:extLst>
              </a:tr>
              <a:tr h="239720">
                <a:tc>
                  <a:txBody>
                    <a:bodyPr/>
                    <a:lstStyle/>
                    <a:p>
                      <a:pPr algn="just">
                        <a:lnSpc>
                          <a:spcPct val="107000"/>
                        </a:lnSpc>
                        <a:spcAft>
                          <a:spcPts val="0"/>
                        </a:spcAft>
                      </a:pPr>
                      <a:r>
                        <a:rPr lang="es-CO" sz="1500">
                          <a:effectLst/>
                        </a:rPr>
                        <a:t>RAFAEL URIBE U.</a:t>
                      </a:r>
                      <a:endParaRPr lang="es-CO" sz="15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500" dirty="0">
                          <a:effectLst/>
                        </a:rPr>
                        <a:t>3</a:t>
                      </a:r>
                      <a:endParaRPr lang="es-CO"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2542721893"/>
                  </a:ext>
                </a:extLst>
              </a:tr>
              <a:tr h="239720">
                <a:tc>
                  <a:txBody>
                    <a:bodyPr/>
                    <a:lstStyle/>
                    <a:p>
                      <a:pPr algn="just">
                        <a:lnSpc>
                          <a:spcPct val="107000"/>
                        </a:lnSpc>
                        <a:spcAft>
                          <a:spcPts val="0"/>
                        </a:spcAft>
                      </a:pPr>
                      <a:r>
                        <a:rPr lang="es-CO" sz="1500">
                          <a:effectLst/>
                        </a:rPr>
                        <a:t>S U B A</a:t>
                      </a:r>
                      <a:endParaRPr lang="es-CO" sz="15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500" dirty="0">
                          <a:effectLst/>
                        </a:rPr>
                        <a:t>1</a:t>
                      </a:r>
                      <a:endParaRPr lang="es-CO"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4050641526"/>
                  </a:ext>
                </a:extLst>
              </a:tr>
              <a:tr h="239720">
                <a:tc>
                  <a:txBody>
                    <a:bodyPr/>
                    <a:lstStyle/>
                    <a:p>
                      <a:pPr algn="just">
                        <a:lnSpc>
                          <a:spcPct val="107000"/>
                        </a:lnSpc>
                        <a:spcAft>
                          <a:spcPts val="0"/>
                        </a:spcAft>
                      </a:pPr>
                      <a:r>
                        <a:rPr lang="es-CO" sz="1500">
                          <a:effectLst/>
                        </a:rPr>
                        <a:t>SAN CRISTOBAL</a:t>
                      </a:r>
                      <a:endParaRPr lang="es-CO" sz="15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500" dirty="0">
                          <a:effectLst/>
                        </a:rPr>
                        <a:t>7</a:t>
                      </a:r>
                      <a:endParaRPr lang="es-CO"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3188580983"/>
                  </a:ext>
                </a:extLst>
              </a:tr>
              <a:tr h="239720">
                <a:tc>
                  <a:txBody>
                    <a:bodyPr/>
                    <a:lstStyle/>
                    <a:p>
                      <a:pPr algn="just">
                        <a:lnSpc>
                          <a:spcPct val="107000"/>
                        </a:lnSpc>
                        <a:spcAft>
                          <a:spcPts val="0"/>
                        </a:spcAft>
                      </a:pPr>
                      <a:r>
                        <a:rPr lang="es-CO" sz="1500">
                          <a:effectLst/>
                        </a:rPr>
                        <a:t>SAN CRISTÓBAL</a:t>
                      </a:r>
                      <a:endParaRPr lang="es-CO" sz="15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500" dirty="0">
                          <a:effectLst/>
                        </a:rPr>
                        <a:t>3</a:t>
                      </a:r>
                      <a:endParaRPr lang="es-CO"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813502346"/>
                  </a:ext>
                </a:extLst>
              </a:tr>
              <a:tr h="239720">
                <a:tc>
                  <a:txBody>
                    <a:bodyPr/>
                    <a:lstStyle/>
                    <a:p>
                      <a:pPr algn="just">
                        <a:lnSpc>
                          <a:spcPct val="107000"/>
                        </a:lnSpc>
                        <a:spcAft>
                          <a:spcPts val="0"/>
                        </a:spcAft>
                      </a:pPr>
                      <a:r>
                        <a:rPr lang="es-CO" sz="1500">
                          <a:effectLst/>
                        </a:rPr>
                        <a:t>SANTA FE</a:t>
                      </a:r>
                      <a:endParaRPr lang="es-CO" sz="15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500" dirty="0">
                          <a:effectLst/>
                        </a:rPr>
                        <a:t>1</a:t>
                      </a:r>
                      <a:endParaRPr lang="es-CO"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3237585611"/>
                  </a:ext>
                </a:extLst>
              </a:tr>
              <a:tr h="239720">
                <a:tc>
                  <a:txBody>
                    <a:bodyPr/>
                    <a:lstStyle/>
                    <a:p>
                      <a:pPr algn="just">
                        <a:lnSpc>
                          <a:spcPct val="107000"/>
                        </a:lnSpc>
                        <a:spcAft>
                          <a:spcPts val="0"/>
                        </a:spcAft>
                      </a:pPr>
                      <a:r>
                        <a:rPr lang="es-CO" sz="1500">
                          <a:effectLst/>
                        </a:rPr>
                        <a:t>SUBA</a:t>
                      </a:r>
                      <a:endParaRPr lang="es-CO" sz="15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500" dirty="0">
                          <a:effectLst/>
                        </a:rPr>
                        <a:t>30</a:t>
                      </a:r>
                      <a:endParaRPr lang="es-CO"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3054433445"/>
                  </a:ext>
                </a:extLst>
              </a:tr>
              <a:tr h="225410">
                <a:tc>
                  <a:txBody>
                    <a:bodyPr/>
                    <a:lstStyle/>
                    <a:p>
                      <a:pPr algn="just">
                        <a:lnSpc>
                          <a:spcPct val="107000"/>
                        </a:lnSpc>
                        <a:spcAft>
                          <a:spcPts val="0"/>
                        </a:spcAft>
                      </a:pPr>
                      <a:r>
                        <a:rPr lang="es-CO" sz="1500" dirty="0">
                          <a:effectLst/>
                        </a:rPr>
                        <a:t>SUMAPAZ</a:t>
                      </a:r>
                      <a:endParaRPr lang="es-CO"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500" dirty="0">
                          <a:effectLst/>
                        </a:rPr>
                        <a:t>1</a:t>
                      </a:r>
                      <a:endParaRPr lang="es-CO"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4247035378"/>
                  </a:ext>
                </a:extLst>
              </a:tr>
              <a:tr h="239720">
                <a:tc>
                  <a:txBody>
                    <a:bodyPr/>
                    <a:lstStyle/>
                    <a:p>
                      <a:pPr algn="just">
                        <a:lnSpc>
                          <a:spcPct val="107000"/>
                        </a:lnSpc>
                        <a:spcAft>
                          <a:spcPts val="0"/>
                        </a:spcAft>
                      </a:pPr>
                      <a:r>
                        <a:rPr lang="es-CO" sz="1500">
                          <a:effectLst/>
                        </a:rPr>
                        <a:t>TEUSAQUILLO</a:t>
                      </a:r>
                      <a:endParaRPr lang="es-CO" sz="15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500" dirty="0">
                          <a:effectLst/>
                        </a:rPr>
                        <a:t>3</a:t>
                      </a:r>
                      <a:endParaRPr lang="es-CO"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3517735617"/>
                  </a:ext>
                </a:extLst>
              </a:tr>
              <a:tr h="239720">
                <a:tc>
                  <a:txBody>
                    <a:bodyPr/>
                    <a:lstStyle/>
                    <a:p>
                      <a:pPr algn="just">
                        <a:lnSpc>
                          <a:spcPct val="107000"/>
                        </a:lnSpc>
                        <a:spcAft>
                          <a:spcPts val="0"/>
                        </a:spcAft>
                      </a:pPr>
                      <a:r>
                        <a:rPr lang="es-CO" sz="1500">
                          <a:effectLst/>
                        </a:rPr>
                        <a:t>TUNJUELITO</a:t>
                      </a:r>
                      <a:endParaRPr lang="es-CO" sz="15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500" dirty="0">
                          <a:effectLst/>
                        </a:rPr>
                        <a:t>12</a:t>
                      </a:r>
                      <a:endParaRPr lang="es-CO"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2964278097"/>
                  </a:ext>
                </a:extLst>
              </a:tr>
              <a:tr h="239720">
                <a:tc>
                  <a:txBody>
                    <a:bodyPr/>
                    <a:lstStyle/>
                    <a:p>
                      <a:pPr algn="just">
                        <a:lnSpc>
                          <a:spcPct val="107000"/>
                        </a:lnSpc>
                        <a:spcAft>
                          <a:spcPts val="0"/>
                        </a:spcAft>
                      </a:pPr>
                      <a:r>
                        <a:rPr lang="es-CO" sz="1500">
                          <a:effectLst/>
                        </a:rPr>
                        <a:t>USAQUEN</a:t>
                      </a:r>
                      <a:endParaRPr lang="es-CO" sz="15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500" dirty="0">
                          <a:effectLst/>
                        </a:rPr>
                        <a:t>12</a:t>
                      </a:r>
                      <a:endParaRPr lang="es-CO"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675979602"/>
                  </a:ext>
                </a:extLst>
              </a:tr>
              <a:tr h="239720">
                <a:tc>
                  <a:txBody>
                    <a:bodyPr/>
                    <a:lstStyle/>
                    <a:p>
                      <a:pPr algn="just">
                        <a:lnSpc>
                          <a:spcPct val="107000"/>
                        </a:lnSpc>
                        <a:spcAft>
                          <a:spcPts val="0"/>
                        </a:spcAft>
                      </a:pPr>
                      <a:r>
                        <a:rPr lang="es-CO" sz="1500">
                          <a:effectLst/>
                        </a:rPr>
                        <a:t>USME</a:t>
                      </a:r>
                      <a:endParaRPr lang="es-CO" sz="15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500" dirty="0">
                          <a:effectLst/>
                        </a:rPr>
                        <a:t>7</a:t>
                      </a:r>
                      <a:endParaRPr lang="es-CO"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3348770512"/>
                  </a:ext>
                </a:extLst>
              </a:tr>
              <a:tr h="239720">
                <a:tc>
                  <a:txBody>
                    <a:bodyPr/>
                    <a:lstStyle/>
                    <a:p>
                      <a:pPr algn="just">
                        <a:lnSpc>
                          <a:spcPct val="107000"/>
                        </a:lnSpc>
                        <a:spcAft>
                          <a:spcPts val="0"/>
                        </a:spcAft>
                      </a:pPr>
                      <a:r>
                        <a:rPr lang="es-CO" sz="1500">
                          <a:effectLst/>
                        </a:rPr>
                        <a:t>Total general</a:t>
                      </a:r>
                      <a:endParaRPr lang="es-CO" sz="15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500" dirty="0">
                          <a:effectLst/>
                        </a:rPr>
                        <a:t>203</a:t>
                      </a:r>
                      <a:endParaRPr lang="es-CO"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1040628797"/>
                  </a:ext>
                </a:extLst>
              </a:tr>
            </a:tbl>
          </a:graphicData>
        </a:graphic>
      </p:graphicFrame>
      <p:sp>
        <p:nvSpPr>
          <p:cNvPr id="3" name="CuadroTexto 2">
            <a:extLst>
              <a:ext uri="{FF2B5EF4-FFF2-40B4-BE49-F238E27FC236}">
                <a16:creationId xmlns:a16="http://schemas.microsoft.com/office/drawing/2014/main" xmlns="" id="{EB6EA2EF-CA33-4521-9988-311E96F51F3E}"/>
              </a:ext>
            </a:extLst>
          </p:cNvPr>
          <p:cNvSpPr txBox="1"/>
          <p:nvPr/>
        </p:nvSpPr>
        <p:spPr>
          <a:xfrm>
            <a:off x="827584" y="1772816"/>
            <a:ext cx="2664296" cy="1384995"/>
          </a:xfrm>
          <a:prstGeom prst="rect">
            <a:avLst/>
          </a:prstGeom>
          <a:noFill/>
        </p:spPr>
        <p:txBody>
          <a:bodyPr wrap="square" rtlCol="0">
            <a:spAutoFit/>
          </a:bodyPr>
          <a:lstStyle/>
          <a:p>
            <a:r>
              <a:rPr lang="es-CO" sz="2800" b="1" dirty="0"/>
              <a:t>ESCUELAS POR LOCALIDAD AÑO 2011</a:t>
            </a:r>
          </a:p>
        </p:txBody>
      </p:sp>
    </p:spTree>
    <p:extLst>
      <p:ext uri="{BB962C8B-B14F-4D97-AF65-F5344CB8AC3E}">
        <p14:creationId xmlns:p14="http://schemas.microsoft.com/office/powerpoint/2010/main" val="1991760263"/>
      </p:ext>
    </p:extLst>
  </p:cSld>
  <p:clrMapOvr>
    <a:masterClrMapping/>
  </p:clrMapOvr>
  <p:transition spd="slow">
    <p:wipe dir="d"/>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Gráfico 1">
            <a:extLst>
              <a:ext uri="{FF2B5EF4-FFF2-40B4-BE49-F238E27FC236}">
                <a16:creationId xmlns:a16="http://schemas.microsoft.com/office/drawing/2014/main" xmlns="" id="{658A6F50-F603-4559-B412-0A614FF6D42D}"/>
              </a:ext>
            </a:extLst>
          </p:cNvPr>
          <p:cNvGraphicFramePr/>
          <p:nvPr>
            <p:extLst>
              <p:ext uri="{D42A27DB-BD31-4B8C-83A1-F6EECF244321}">
                <p14:modId xmlns:p14="http://schemas.microsoft.com/office/powerpoint/2010/main" val="3746112568"/>
              </p:ext>
            </p:extLst>
          </p:nvPr>
        </p:nvGraphicFramePr>
        <p:xfrm>
          <a:off x="827584" y="1484784"/>
          <a:ext cx="6840760" cy="4824536"/>
        </p:xfrm>
        <a:graphic>
          <a:graphicData uri="http://schemas.openxmlformats.org/drawingml/2006/chart">
            <c:chart xmlns:c="http://schemas.openxmlformats.org/drawingml/2006/chart" xmlns:r="http://schemas.openxmlformats.org/officeDocument/2006/relationships" r:id="rId2"/>
          </a:graphicData>
        </a:graphic>
      </p:graphicFrame>
      <p:sp>
        <p:nvSpPr>
          <p:cNvPr id="3" name="CuadroTexto 2">
            <a:extLst>
              <a:ext uri="{FF2B5EF4-FFF2-40B4-BE49-F238E27FC236}">
                <a16:creationId xmlns:a16="http://schemas.microsoft.com/office/drawing/2014/main" xmlns="" id="{79516C20-65CF-4335-B8DE-7BA0F0B75E12}"/>
              </a:ext>
            </a:extLst>
          </p:cNvPr>
          <p:cNvSpPr txBox="1"/>
          <p:nvPr/>
        </p:nvSpPr>
        <p:spPr>
          <a:xfrm>
            <a:off x="1835696" y="692696"/>
            <a:ext cx="4248472" cy="523220"/>
          </a:xfrm>
          <a:prstGeom prst="rect">
            <a:avLst/>
          </a:prstGeom>
          <a:noFill/>
        </p:spPr>
        <p:txBody>
          <a:bodyPr wrap="square" rtlCol="0">
            <a:spAutoFit/>
          </a:bodyPr>
          <a:lstStyle/>
          <a:p>
            <a:r>
              <a:rPr lang="es-CO" sz="2800" b="1" dirty="0"/>
              <a:t>REPRESENTACION GRAFICA </a:t>
            </a:r>
          </a:p>
        </p:txBody>
      </p:sp>
    </p:spTree>
    <p:extLst>
      <p:ext uri="{BB962C8B-B14F-4D97-AF65-F5344CB8AC3E}">
        <p14:creationId xmlns:p14="http://schemas.microsoft.com/office/powerpoint/2010/main" val="725598684"/>
      </p:ext>
    </p:extLst>
  </p:cSld>
  <p:clrMapOvr>
    <a:masterClrMapping/>
  </p:clrMapOvr>
  <p:transition spd="slow">
    <p:wipe dir="d"/>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a:extLst>
              <a:ext uri="{FF2B5EF4-FFF2-40B4-BE49-F238E27FC236}">
                <a16:creationId xmlns:a16="http://schemas.microsoft.com/office/drawing/2014/main" xmlns="" id="{A6FE36B0-A582-4212-92FF-ABB1C8367F38}"/>
              </a:ext>
            </a:extLst>
          </p:cNvPr>
          <p:cNvGraphicFramePr>
            <a:graphicFrameLocks noGrp="1"/>
          </p:cNvGraphicFramePr>
          <p:nvPr>
            <p:extLst>
              <p:ext uri="{D42A27DB-BD31-4B8C-83A1-F6EECF244321}">
                <p14:modId xmlns:p14="http://schemas.microsoft.com/office/powerpoint/2010/main" val="854474490"/>
              </p:ext>
            </p:extLst>
          </p:nvPr>
        </p:nvGraphicFramePr>
        <p:xfrm>
          <a:off x="3923928" y="404664"/>
          <a:ext cx="3168352" cy="6261354"/>
        </p:xfrm>
        <a:graphic>
          <a:graphicData uri="http://schemas.openxmlformats.org/drawingml/2006/table">
            <a:tbl>
              <a:tblPr firstRow="1" firstCol="1" bandRow="1">
                <a:tableStyleId>{5C22544A-7EE6-4342-B048-85BDC9FD1C3A}</a:tableStyleId>
              </a:tblPr>
              <a:tblGrid>
                <a:gridCol w="2288255">
                  <a:extLst>
                    <a:ext uri="{9D8B030D-6E8A-4147-A177-3AD203B41FA5}">
                      <a16:colId xmlns:a16="http://schemas.microsoft.com/office/drawing/2014/main" xmlns="" val="1716619955"/>
                    </a:ext>
                  </a:extLst>
                </a:gridCol>
                <a:gridCol w="880097">
                  <a:extLst>
                    <a:ext uri="{9D8B030D-6E8A-4147-A177-3AD203B41FA5}">
                      <a16:colId xmlns:a16="http://schemas.microsoft.com/office/drawing/2014/main" xmlns="" val="564395254"/>
                    </a:ext>
                  </a:extLst>
                </a:gridCol>
              </a:tblGrid>
              <a:tr h="208537">
                <a:tc>
                  <a:txBody>
                    <a:bodyPr/>
                    <a:lstStyle/>
                    <a:p>
                      <a:pPr algn="just">
                        <a:lnSpc>
                          <a:spcPct val="107000"/>
                        </a:lnSpc>
                        <a:spcAft>
                          <a:spcPts val="0"/>
                        </a:spcAft>
                      </a:pPr>
                      <a:r>
                        <a:rPr lang="es-CO" sz="1800" dirty="0">
                          <a:effectLst/>
                        </a:rPr>
                        <a:t>LOCALIDAD</a:t>
                      </a:r>
                      <a:endParaRPr lang="es-CO"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800" dirty="0">
                          <a:effectLst/>
                        </a:rPr>
                        <a:t>Total</a:t>
                      </a:r>
                      <a:endParaRPr lang="es-CO"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2918265931"/>
                  </a:ext>
                </a:extLst>
              </a:tr>
              <a:tr h="208537">
                <a:tc>
                  <a:txBody>
                    <a:bodyPr/>
                    <a:lstStyle/>
                    <a:p>
                      <a:pPr algn="just">
                        <a:lnSpc>
                          <a:spcPct val="107000"/>
                        </a:lnSpc>
                        <a:spcAft>
                          <a:spcPts val="0"/>
                        </a:spcAft>
                      </a:pPr>
                      <a:r>
                        <a:rPr lang="es-CO" sz="1800">
                          <a:effectLst/>
                        </a:rPr>
                        <a:t> KENNEDY</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800">
                          <a:effectLst/>
                        </a:rPr>
                        <a:t>3</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3251684117"/>
                  </a:ext>
                </a:extLst>
              </a:tr>
              <a:tr h="208537">
                <a:tc>
                  <a:txBody>
                    <a:bodyPr/>
                    <a:lstStyle/>
                    <a:p>
                      <a:pPr algn="just">
                        <a:lnSpc>
                          <a:spcPct val="107000"/>
                        </a:lnSpc>
                        <a:spcAft>
                          <a:spcPts val="0"/>
                        </a:spcAft>
                      </a:pPr>
                      <a:r>
                        <a:rPr lang="es-CO" sz="1800">
                          <a:effectLst/>
                        </a:rPr>
                        <a:t>A. NARIÑO</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800">
                          <a:effectLst/>
                        </a:rPr>
                        <a:t>1</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1183045570"/>
                  </a:ext>
                </a:extLst>
              </a:tr>
              <a:tr h="208537">
                <a:tc>
                  <a:txBody>
                    <a:bodyPr/>
                    <a:lstStyle/>
                    <a:p>
                      <a:pPr algn="just">
                        <a:lnSpc>
                          <a:spcPct val="107000"/>
                        </a:lnSpc>
                        <a:spcAft>
                          <a:spcPts val="0"/>
                        </a:spcAft>
                      </a:pPr>
                      <a:r>
                        <a:rPr lang="es-CO" sz="1800">
                          <a:effectLst/>
                        </a:rPr>
                        <a:t>BARRIOS UNIDOS</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800">
                          <a:effectLst/>
                        </a:rPr>
                        <a:t>17</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3703268839"/>
                  </a:ext>
                </a:extLst>
              </a:tr>
              <a:tr h="208537">
                <a:tc>
                  <a:txBody>
                    <a:bodyPr/>
                    <a:lstStyle/>
                    <a:p>
                      <a:pPr algn="just">
                        <a:lnSpc>
                          <a:spcPct val="107000"/>
                        </a:lnSpc>
                        <a:spcAft>
                          <a:spcPts val="0"/>
                        </a:spcAft>
                      </a:pPr>
                      <a:r>
                        <a:rPr lang="es-CO" sz="1800">
                          <a:effectLst/>
                        </a:rPr>
                        <a:t>BOSA</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800">
                          <a:effectLst/>
                        </a:rPr>
                        <a:t>9</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1730673278"/>
                  </a:ext>
                </a:extLst>
              </a:tr>
              <a:tr h="208537">
                <a:tc>
                  <a:txBody>
                    <a:bodyPr/>
                    <a:lstStyle/>
                    <a:p>
                      <a:pPr algn="just">
                        <a:lnSpc>
                          <a:spcPct val="107000"/>
                        </a:lnSpc>
                        <a:spcAft>
                          <a:spcPts val="0"/>
                        </a:spcAft>
                      </a:pPr>
                      <a:r>
                        <a:rPr lang="es-CO" sz="1800">
                          <a:effectLst/>
                        </a:rPr>
                        <a:t>CIUDAD BOLIVAR</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800">
                          <a:effectLst/>
                        </a:rPr>
                        <a:t>10</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283426773"/>
                  </a:ext>
                </a:extLst>
              </a:tr>
              <a:tr h="208537">
                <a:tc>
                  <a:txBody>
                    <a:bodyPr/>
                    <a:lstStyle/>
                    <a:p>
                      <a:pPr algn="just">
                        <a:lnSpc>
                          <a:spcPct val="107000"/>
                        </a:lnSpc>
                        <a:spcAft>
                          <a:spcPts val="0"/>
                        </a:spcAft>
                      </a:pPr>
                      <a:r>
                        <a:rPr lang="es-CO" sz="1800">
                          <a:effectLst/>
                        </a:rPr>
                        <a:t>ENGATIVA</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800">
                          <a:effectLst/>
                        </a:rPr>
                        <a:t>30</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1527104929"/>
                  </a:ext>
                </a:extLst>
              </a:tr>
              <a:tr h="208537">
                <a:tc>
                  <a:txBody>
                    <a:bodyPr/>
                    <a:lstStyle/>
                    <a:p>
                      <a:pPr algn="just">
                        <a:lnSpc>
                          <a:spcPct val="107000"/>
                        </a:lnSpc>
                        <a:spcAft>
                          <a:spcPts val="0"/>
                        </a:spcAft>
                      </a:pPr>
                      <a:r>
                        <a:rPr lang="es-CO" sz="1800">
                          <a:effectLst/>
                        </a:rPr>
                        <a:t>FONTIBON</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800">
                          <a:effectLst/>
                        </a:rPr>
                        <a:t>25</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2144964961"/>
                  </a:ext>
                </a:extLst>
              </a:tr>
              <a:tr h="208537">
                <a:tc>
                  <a:txBody>
                    <a:bodyPr/>
                    <a:lstStyle/>
                    <a:p>
                      <a:pPr algn="just">
                        <a:lnSpc>
                          <a:spcPct val="107000"/>
                        </a:lnSpc>
                        <a:spcAft>
                          <a:spcPts val="0"/>
                        </a:spcAft>
                      </a:pPr>
                      <a:r>
                        <a:rPr lang="es-CO" sz="1800">
                          <a:effectLst/>
                        </a:rPr>
                        <a:t>KENNEDY</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800">
                          <a:effectLst/>
                        </a:rPr>
                        <a:t>27</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1196274494"/>
                  </a:ext>
                </a:extLst>
              </a:tr>
              <a:tr h="208537">
                <a:tc>
                  <a:txBody>
                    <a:bodyPr/>
                    <a:lstStyle/>
                    <a:p>
                      <a:pPr algn="just">
                        <a:lnSpc>
                          <a:spcPct val="107000"/>
                        </a:lnSpc>
                        <a:spcAft>
                          <a:spcPts val="0"/>
                        </a:spcAft>
                      </a:pPr>
                      <a:r>
                        <a:rPr lang="es-CO" sz="1800">
                          <a:effectLst/>
                        </a:rPr>
                        <a:t>LOS MARTIRES</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800">
                          <a:effectLst/>
                        </a:rPr>
                        <a:t>3</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1379128095"/>
                  </a:ext>
                </a:extLst>
              </a:tr>
              <a:tr h="208537">
                <a:tc>
                  <a:txBody>
                    <a:bodyPr/>
                    <a:lstStyle/>
                    <a:p>
                      <a:pPr algn="just">
                        <a:lnSpc>
                          <a:spcPct val="107000"/>
                        </a:lnSpc>
                        <a:spcAft>
                          <a:spcPts val="0"/>
                        </a:spcAft>
                      </a:pPr>
                      <a:r>
                        <a:rPr lang="es-CO" sz="1800">
                          <a:effectLst/>
                        </a:rPr>
                        <a:t>PUENTE ARANDA</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800">
                          <a:effectLst/>
                        </a:rPr>
                        <a:t>15</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1457605496"/>
                  </a:ext>
                </a:extLst>
              </a:tr>
              <a:tr h="208537">
                <a:tc>
                  <a:txBody>
                    <a:bodyPr/>
                    <a:lstStyle/>
                    <a:p>
                      <a:pPr algn="just">
                        <a:lnSpc>
                          <a:spcPct val="107000"/>
                        </a:lnSpc>
                        <a:spcAft>
                          <a:spcPts val="0"/>
                        </a:spcAft>
                      </a:pPr>
                      <a:r>
                        <a:rPr lang="es-CO" sz="1800">
                          <a:effectLst/>
                        </a:rPr>
                        <a:t>RAFAEL URIBE U</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800">
                          <a:effectLst/>
                        </a:rPr>
                        <a:t>6</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1524808744"/>
                  </a:ext>
                </a:extLst>
              </a:tr>
              <a:tr h="208537">
                <a:tc>
                  <a:txBody>
                    <a:bodyPr/>
                    <a:lstStyle/>
                    <a:p>
                      <a:pPr algn="just">
                        <a:lnSpc>
                          <a:spcPct val="107000"/>
                        </a:lnSpc>
                        <a:spcAft>
                          <a:spcPts val="0"/>
                        </a:spcAft>
                      </a:pPr>
                      <a:r>
                        <a:rPr lang="es-CO" sz="1800">
                          <a:effectLst/>
                        </a:rPr>
                        <a:t>SAN CRISTOBAL</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800">
                          <a:effectLst/>
                        </a:rPr>
                        <a:t>11</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296380759"/>
                  </a:ext>
                </a:extLst>
              </a:tr>
              <a:tr h="208537">
                <a:tc>
                  <a:txBody>
                    <a:bodyPr/>
                    <a:lstStyle/>
                    <a:p>
                      <a:pPr algn="just">
                        <a:lnSpc>
                          <a:spcPct val="107000"/>
                        </a:lnSpc>
                        <a:spcAft>
                          <a:spcPts val="0"/>
                        </a:spcAft>
                      </a:pPr>
                      <a:r>
                        <a:rPr lang="es-CO" sz="1800">
                          <a:effectLst/>
                        </a:rPr>
                        <a:t>SANTA FE</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800">
                          <a:effectLst/>
                        </a:rPr>
                        <a:t>1</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2987793566"/>
                  </a:ext>
                </a:extLst>
              </a:tr>
              <a:tr h="208537">
                <a:tc>
                  <a:txBody>
                    <a:bodyPr/>
                    <a:lstStyle/>
                    <a:p>
                      <a:pPr algn="just">
                        <a:lnSpc>
                          <a:spcPct val="107000"/>
                        </a:lnSpc>
                        <a:spcAft>
                          <a:spcPts val="0"/>
                        </a:spcAft>
                      </a:pPr>
                      <a:r>
                        <a:rPr lang="es-CO" sz="1800">
                          <a:effectLst/>
                        </a:rPr>
                        <a:t>SUBA</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800">
                          <a:effectLst/>
                        </a:rPr>
                        <a:t>27</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2529298394"/>
                  </a:ext>
                </a:extLst>
              </a:tr>
              <a:tr h="208537">
                <a:tc>
                  <a:txBody>
                    <a:bodyPr/>
                    <a:lstStyle/>
                    <a:p>
                      <a:pPr algn="just">
                        <a:lnSpc>
                          <a:spcPct val="107000"/>
                        </a:lnSpc>
                        <a:spcAft>
                          <a:spcPts val="0"/>
                        </a:spcAft>
                      </a:pPr>
                      <a:r>
                        <a:rPr lang="es-CO" sz="1800">
                          <a:effectLst/>
                        </a:rPr>
                        <a:t>SUMAPAZ</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800">
                          <a:effectLst/>
                        </a:rPr>
                        <a:t>1</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3995131086"/>
                  </a:ext>
                </a:extLst>
              </a:tr>
              <a:tr h="208537">
                <a:tc>
                  <a:txBody>
                    <a:bodyPr/>
                    <a:lstStyle/>
                    <a:p>
                      <a:pPr algn="just">
                        <a:lnSpc>
                          <a:spcPct val="107000"/>
                        </a:lnSpc>
                        <a:spcAft>
                          <a:spcPts val="0"/>
                        </a:spcAft>
                      </a:pPr>
                      <a:r>
                        <a:rPr lang="es-CO" sz="1800">
                          <a:effectLst/>
                        </a:rPr>
                        <a:t>TEUSAQUILLO</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800">
                          <a:effectLst/>
                        </a:rPr>
                        <a:t>4</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3517082866"/>
                  </a:ext>
                </a:extLst>
              </a:tr>
              <a:tr h="208537">
                <a:tc>
                  <a:txBody>
                    <a:bodyPr/>
                    <a:lstStyle/>
                    <a:p>
                      <a:pPr algn="just">
                        <a:lnSpc>
                          <a:spcPct val="107000"/>
                        </a:lnSpc>
                        <a:spcAft>
                          <a:spcPts val="0"/>
                        </a:spcAft>
                      </a:pPr>
                      <a:r>
                        <a:rPr lang="es-CO" sz="1800">
                          <a:effectLst/>
                        </a:rPr>
                        <a:t>TUNJUELITO</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800">
                          <a:effectLst/>
                        </a:rPr>
                        <a:t>12</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4253424884"/>
                  </a:ext>
                </a:extLst>
              </a:tr>
              <a:tr h="208537">
                <a:tc>
                  <a:txBody>
                    <a:bodyPr/>
                    <a:lstStyle/>
                    <a:p>
                      <a:pPr algn="just">
                        <a:lnSpc>
                          <a:spcPct val="107000"/>
                        </a:lnSpc>
                        <a:spcAft>
                          <a:spcPts val="0"/>
                        </a:spcAft>
                      </a:pPr>
                      <a:r>
                        <a:rPr lang="es-CO" sz="2000" dirty="0">
                          <a:effectLst/>
                        </a:rPr>
                        <a:t>USAQUEN</a:t>
                      </a:r>
                      <a:endParaRPr lang="es-CO"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2000">
                          <a:effectLst/>
                        </a:rPr>
                        <a:t>12</a:t>
                      </a:r>
                      <a:endParaRPr lang="es-CO" sz="20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1979689672"/>
                  </a:ext>
                </a:extLst>
              </a:tr>
              <a:tr h="221741">
                <a:tc>
                  <a:txBody>
                    <a:bodyPr/>
                    <a:lstStyle/>
                    <a:p>
                      <a:pPr algn="just">
                        <a:lnSpc>
                          <a:spcPct val="107000"/>
                        </a:lnSpc>
                        <a:spcAft>
                          <a:spcPts val="0"/>
                        </a:spcAft>
                      </a:pPr>
                      <a:r>
                        <a:rPr lang="es-CO" sz="2000" dirty="0">
                          <a:effectLst/>
                        </a:rPr>
                        <a:t>USME</a:t>
                      </a:r>
                      <a:endParaRPr lang="es-CO"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2000" dirty="0">
                          <a:effectLst/>
                        </a:rPr>
                        <a:t>7</a:t>
                      </a:r>
                      <a:endParaRPr lang="es-CO"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752432413"/>
                  </a:ext>
                </a:extLst>
              </a:tr>
              <a:tr h="208537">
                <a:tc>
                  <a:txBody>
                    <a:bodyPr/>
                    <a:lstStyle/>
                    <a:p>
                      <a:pPr algn="just">
                        <a:lnSpc>
                          <a:spcPct val="107000"/>
                        </a:lnSpc>
                        <a:spcAft>
                          <a:spcPts val="0"/>
                        </a:spcAft>
                      </a:pPr>
                      <a:r>
                        <a:rPr lang="es-CO" sz="2000" dirty="0">
                          <a:effectLst/>
                        </a:rPr>
                        <a:t>Total general</a:t>
                      </a:r>
                      <a:endParaRPr lang="es-CO"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2000" dirty="0">
                          <a:effectLst/>
                        </a:rPr>
                        <a:t>221</a:t>
                      </a:r>
                      <a:endParaRPr lang="es-CO"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1540574302"/>
                  </a:ext>
                </a:extLst>
              </a:tr>
            </a:tbl>
          </a:graphicData>
        </a:graphic>
      </p:graphicFrame>
      <p:sp>
        <p:nvSpPr>
          <p:cNvPr id="3" name="CuadroTexto 2">
            <a:extLst>
              <a:ext uri="{FF2B5EF4-FFF2-40B4-BE49-F238E27FC236}">
                <a16:creationId xmlns:a16="http://schemas.microsoft.com/office/drawing/2014/main" xmlns="" id="{C8C00CE1-9088-4C4B-A8CA-ED141D135A57}"/>
              </a:ext>
            </a:extLst>
          </p:cNvPr>
          <p:cNvSpPr txBox="1"/>
          <p:nvPr/>
        </p:nvSpPr>
        <p:spPr>
          <a:xfrm>
            <a:off x="899592" y="1988840"/>
            <a:ext cx="2520280" cy="1815882"/>
          </a:xfrm>
          <a:prstGeom prst="rect">
            <a:avLst/>
          </a:prstGeom>
          <a:noFill/>
        </p:spPr>
        <p:txBody>
          <a:bodyPr wrap="square" rtlCol="0">
            <a:spAutoFit/>
          </a:bodyPr>
          <a:lstStyle/>
          <a:p>
            <a:r>
              <a:rPr lang="es-CO" sz="2800" b="1" dirty="0">
                <a:latin typeface="Arial Black" panose="020B0A04020102020204" pitchFamily="34" charset="0"/>
                <a:cs typeface="Aharoni" panose="02010803020104030203" pitchFamily="2" charset="-79"/>
              </a:rPr>
              <a:t>ESCUELAS POR LOCALIDAD AÑO 2012</a:t>
            </a:r>
          </a:p>
        </p:txBody>
      </p:sp>
    </p:spTree>
    <p:extLst>
      <p:ext uri="{BB962C8B-B14F-4D97-AF65-F5344CB8AC3E}">
        <p14:creationId xmlns:p14="http://schemas.microsoft.com/office/powerpoint/2010/main" val="1125054841"/>
      </p:ext>
    </p:extLst>
  </p:cSld>
  <p:clrMapOvr>
    <a:masterClrMapping/>
  </p:clrMapOvr>
  <p:transition spd="slow">
    <p:wipe dir="d"/>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Gráfico 2">
            <a:extLst>
              <a:ext uri="{FF2B5EF4-FFF2-40B4-BE49-F238E27FC236}">
                <a16:creationId xmlns:a16="http://schemas.microsoft.com/office/drawing/2014/main" xmlns="" id="{3B44660D-A2D9-408B-9948-1DDC9711DF08}"/>
              </a:ext>
            </a:extLst>
          </p:cNvPr>
          <p:cNvGraphicFramePr/>
          <p:nvPr>
            <p:extLst>
              <p:ext uri="{D42A27DB-BD31-4B8C-83A1-F6EECF244321}">
                <p14:modId xmlns:p14="http://schemas.microsoft.com/office/powerpoint/2010/main" val="3135720294"/>
              </p:ext>
            </p:extLst>
          </p:nvPr>
        </p:nvGraphicFramePr>
        <p:xfrm>
          <a:off x="1403648" y="1268760"/>
          <a:ext cx="6696744" cy="4896544"/>
        </p:xfrm>
        <a:graphic>
          <a:graphicData uri="http://schemas.openxmlformats.org/drawingml/2006/chart">
            <c:chart xmlns:c="http://schemas.openxmlformats.org/drawingml/2006/chart" xmlns:r="http://schemas.openxmlformats.org/officeDocument/2006/relationships" r:id="rId2"/>
          </a:graphicData>
        </a:graphic>
      </p:graphicFrame>
      <p:sp>
        <p:nvSpPr>
          <p:cNvPr id="4" name="CuadroTexto 3">
            <a:extLst>
              <a:ext uri="{FF2B5EF4-FFF2-40B4-BE49-F238E27FC236}">
                <a16:creationId xmlns:a16="http://schemas.microsoft.com/office/drawing/2014/main" xmlns="" id="{3225A55C-26C0-4499-964F-1D4217BD6EFB}"/>
              </a:ext>
            </a:extLst>
          </p:cNvPr>
          <p:cNvSpPr txBox="1"/>
          <p:nvPr/>
        </p:nvSpPr>
        <p:spPr>
          <a:xfrm>
            <a:off x="2195736" y="548680"/>
            <a:ext cx="5328592" cy="523220"/>
          </a:xfrm>
          <a:prstGeom prst="rect">
            <a:avLst/>
          </a:prstGeom>
          <a:noFill/>
        </p:spPr>
        <p:txBody>
          <a:bodyPr wrap="square" rtlCol="0">
            <a:spAutoFit/>
          </a:bodyPr>
          <a:lstStyle/>
          <a:p>
            <a:r>
              <a:rPr lang="es-CO" sz="2800" b="1" dirty="0"/>
              <a:t>REPRESENTACION GRAFICA</a:t>
            </a:r>
          </a:p>
        </p:txBody>
      </p:sp>
    </p:spTree>
    <p:extLst>
      <p:ext uri="{BB962C8B-B14F-4D97-AF65-F5344CB8AC3E}">
        <p14:creationId xmlns:p14="http://schemas.microsoft.com/office/powerpoint/2010/main" val="3317027555"/>
      </p:ext>
    </p:extLst>
  </p:cSld>
  <p:clrMapOvr>
    <a:masterClrMapping/>
  </p:clrMapOvr>
  <p:transition spd="slow">
    <p:wipe dir="d"/>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a:extLst>
              <a:ext uri="{FF2B5EF4-FFF2-40B4-BE49-F238E27FC236}">
                <a16:creationId xmlns:a16="http://schemas.microsoft.com/office/drawing/2014/main" xmlns="" id="{B0B19B5C-F502-4B14-B19A-CADBE8530B3B}"/>
              </a:ext>
            </a:extLst>
          </p:cNvPr>
          <p:cNvGraphicFramePr>
            <a:graphicFrameLocks noGrp="1"/>
          </p:cNvGraphicFramePr>
          <p:nvPr>
            <p:extLst>
              <p:ext uri="{D42A27DB-BD31-4B8C-83A1-F6EECF244321}">
                <p14:modId xmlns:p14="http://schemas.microsoft.com/office/powerpoint/2010/main" val="1648372830"/>
              </p:ext>
            </p:extLst>
          </p:nvPr>
        </p:nvGraphicFramePr>
        <p:xfrm>
          <a:off x="3491880" y="692696"/>
          <a:ext cx="3808400" cy="5869940"/>
        </p:xfrm>
        <a:graphic>
          <a:graphicData uri="http://schemas.openxmlformats.org/drawingml/2006/table">
            <a:tbl>
              <a:tblPr firstRow="1" firstCol="1" bandRow="1">
                <a:tableStyleId>{5C22544A-7EE6-4342-B048-85BDC9FD1C3A}</a:tableStyleId>
              </a:tblPr>
              <a:tblGrid>
                <a:gridCol w="1890903">
                  <a:extLst>
                    <a:ext uri="{9D8B030D-6E8A-4147-A177-3AD203B41FA5}">
                      <a16:colId xmlns:a16="http://schemas.microsoft.com/office/drawing/2014/main" xmlns="" val="1761271710"/>
                    </a:ext>
                  </a:extLst>
                </a:gridCol>
                <a:gridCol w="1917497">
                  <a:extLst>
                    <a:ext uri="{9D8B030D-6E8A-4147-A177-3AD203B41FA5}">
                      <a16:colId xmlns:a16="http://schemas.microsoft.com/office/drawing/2014/main" xmlns="" val="234305330"/>
                    </a:ext>
                  </a:extLst>
                </a:gridCol>
              </a:tblGrid>
              <a:tr h="205427">
                <a:tc>
                  <a:txBody>
                    <a:bodyPr/>
                    <a:lstStyle/>
                    <a:p>
                      <a:pPr algn="just">
                        <a:lnSpc>
                          <a:spcPct val="107000"/>
                        </a:lnSpc>
                        <a:spcAft>
                          <a:spcPts val="0"/>
                        </a:spcAft>
                      </a:pPr>
                      <a:r>
                        <a:rPr lang="es-CO" sz="1800" dirty="0">
                          <a:effectLst/>
                        </a:rPr>
                        <a:t>KENNEDY</a:t>
                      </a:r>
                      <a:endParaRPr lang="es-CO"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800">
                          <a:effectLst/>
                        </a:rPr>
                        <a:t>2</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792268770"/>
                  </a:ext>
                </a:extLst>
              </a:tr>
              <a:tr h="205427">
                <a:tc>
                  <a:txBody>
                    <a:bodyPr/>
                    <a:lstStyle/>
                    <a:p>
                      <a:pPr algn="just">
                        <a:lnSpc>
                          <a:spcPct val="107000"/>
                        </a:lnSpc>
                        <a:spcAft>
                          <a:spcPts val="0"/>
                        </a:spcAft>
                      </a:pPr>
                      <a:r>
                        <a:rPr lang="es-CO" sz="1800">
                          <a:effectLst/>
                        </a:rPr>
                        <a:t>ANTONIO NARIÑO</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800">
                          <a:effectLst/>
                        </a:rPr>
                        <a:t>1</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3434225044"/>
                  </a:ext>
                </a:extLst>
              </a:tr>
              <a:tr h="205427">
                <a:tc>
                  <a:txBody>
                    <a:bodyPr/>
                    <a:lstStyle/>
                    <a:p>
                      <a:pPr algn="just">
                        <a:lnSpc>
                          <a:spcPct val="107000"/>
                        </a:lnSpc>
                        <a:spcAft>
                          <a:spcPts val="0"/>
                        </a:spcAft>
                      </a:pPr>
                      <a:r>
                        <a:rPr lang="es-CO" sz="1800">
                          <a:effectLst/>
                        </a:rPr>
                        <a:t>BARRIOS UNIDOS</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800">
                          <a:effectLst/>
                        </a:rPr>
                        <a:t>22</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1902726760"/>
                  </a:ext>
                </a:extLst>
              </a:tr>
              <a:tr h="205427">
                <a:tc>
                  <a:txBody>
                    <a:bodyPr/>
                    <a:lstStyle/>
                    <a:p>
                      <a:pPr algn="just">
                        <a:lnSpc>
                          <a:spcPct val="107000"/>
                        </a:lnSpc>
                        <a:spcAft>
                          <a:spcPts val="0"/>
                        </a:spcAft>
                      </a:pPr>
                      <a:r>
                        <a:rPr lang="es-CO" sz="1800">
                          <a:effectLst/>
                        </a:rPr>
                        <a:t>BOSA</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800">
                          <a:effectLst/>
                        </a:rPr>
                        <a:t>12</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3120277186"/>
                  </a:ext>
                </a:extLst>
              </a:tr>
              <a:tr h="205427">
                <a:tc>
                  <a:txBody>
                    <a:bodyPr/>
                    <a:lstStyle/>
                    <a:p>
                      <a:pPr algn="just">
                        <a:lnSpc>
                          <a:spcPct val="107000"/>
                        </a:lnSpc>
                        <a:spcAft>
                          <a:spcPts val="0"/>
                        </a:spcAft>
                      </a:pPr>
                      <a:r>
                        <a:rPr lang="es-CO" sz="1800">
                          <a:effectLst/>
                        </a:rPr>
                        <a:t>CHAPINERO</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800">
                          <a:effectLst/>
                        </a:rPr>
                        <a:t>1</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2798895946"/>
                  </a:ext>
                </a:extLst>
              </a:tr>
              <a:tr h="205427">
                <a:tc>
                  <a:txBody>
                    <a:bodyPr/>
                    <a:lstStyle/>
                    <a:p>
                      <a:pPr algn="just">
                        <a:lnSpc>
                          <a:spcPct val="107000"/>
                        </a:lnSpc>
                        <a:spcAft>
                          <a:spcPts val="0"/>
                        </a:spcAft>
                      </a:pPr>
                      <a:r>
                        <a:rPr lang="es-CO" sz="1800">
                          <a:effectLst/>
                        </a:rPr>
                        <a:t>CIUDAD BOLIVAR</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800">
                          <a:effectLst/>
                        </a:rPr>
                        <a:t>14</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1249668189"/>
                  </a:ext>
                </a:extLst>
              </a:tr>
              <a:tr h="205427">
                <a:tc>
                  <a:txBody>
                    <a:bodyPr/>
                    <a:lstStyle/>
                    <a:p>
                      <a:pPr algn="just">
                        <a:lnSpc>
                          <a:spcPct val="107000"/>
                        </a:lnSpc>
                        <a:spcAft>
                          <a:spcPts val="0"/>
                        </a:spcAft>
                      </a:pPr>
                      <a:r>
                        <a:rPr lang="es-CO" sz="1800">
                          <a:effectLst/>
                        </a:rPr>
                        <a:t>ENGATIVA</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800">
                          <a:effectLst/>
                        </a:rPr>
                        <a:t>43</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2917062421"/>
                  </a:ext>
                </a:extLst>
              </a:tr>
              <a:tr h="205427">
                <a:tc>
                  <a:txBody>
                    <a:bodyPr/>
                    <a:lstStyle/>
                    <a:p>
                      <a:pPr algn="just">
                        <a:lnSpc>
                          <a:spcPct val="107000"/>
                        </a:lnSpc>
                        <a:spcAft>
                          <a:spcPts val="0"/>
                        </a:spcAft>
                      </a:pPr>
                      <a:r>
                        <a:rPr lang="es-CO" sz="1800">
                          <a:effectLst/>
                        </a:rPr>
                        <a:t>FONTIBON</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800">
                          <a:effectLst/>
                        </a:rPr>
                        <a:t>30</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4197308032"/>
                  </a:ext>
                </a:extLst>
              </a:tr>
              <a:tr h="205427">
                <a:tc>
                  <a:txBody>
                    <a:bodyPr/>
                    <a:lstStyle/>
                    <a:p>
                      <a:pPr algn="just">
                        <a:lnSpc>
                          <a:spcPct val="107000"/>
                        </a:lnSpc>
                        <a:spcAft>
                          <a:spcPts val="0"/>
                        </a:spcAft>
                      </a:pPr>
                      <a:r>
                        <a:rPr lang="es-CO" sz="1800">
                          <a:effectLst/>
                        </a:rPr>
                        <a:t>KENNEDY</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800">
                          <a:effectLst/>
                        </a:rPr>
                        <a:t>36</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3198193940"/>
                  </a:ext>
                </a:extLst>
              </a:tr>
              <a:tr h="205427">
                <a:tc>
                  <a:txBody>
                    <a:bodyPr/>
                    <a:lstStyle/>
                    <a:p>
                      <a:pPr algn="just">
                        <a:lnSpc>
                          <a:spcPct val="107000"/>
                        </a:lnSpc>
                        <a:spcAft>
                          <a:spcPts val="0"/>
                        </a:spcAft>
                      </a:pPr>
                      <a:r>
                        <a:rPr lang="es-CO" sz="1800">
                          <a:effectLst/>
                        </a:rPr>
                        <a:t>LOS MARTIRES</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800">
                          <a:effectLst/>
                        </a:rPr>
                        <a:t>3</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4023988419"/>
                  </a:ext>
                </a:extLst>
              </a:tr>
              <a:tr h="205427">
                <a:tc>
                  <a:txBody>
                    <a:bodyPr/>
                    <a:lstStyle/>
                    <a:p>
                      <a:pPr algn="just">
                        <a:lnSpc>
                          <a:spcPct val="107000"/>
                        </a:lnSpc>
                        <a:spcAft>
                          <a:spcPts val="0"/>
                        </a:spcAft>
                      </a:pPr>
                      <a:r>
                        <a:rPr lang="es-CO" sz="1800">
                          <a:effectLst/>
                        </a:rPr>
                        <a:t>PUENTE ARANDA</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800">
                          <a:effectLst/>
                        </a:rPr>
                        <a:t>16</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1437364859"/>
                  </a:ext>
                </a:extLst>
              </a:tr>
              <a:tr h="205427">
                <a:tc>
                  <a:txBody>
                    <a:bodyPr/>
                    <a:lstStyle/>
                    <a:p>
                      <a:pPr algn="just">
                        <a:lnSpc>
                          <a:spcPct val="107000"/>
                        </a:lnSpc>
                        <a:spcAft>
                          <a:spcPts val="0"/>
                        </a:spcAft>
                      </a:pPr>
                      <a:r>
                        <a:rPr lang="es-CO" sz="1800">
                          <a:effectLst/>
                        </a:rPr>
                        <a:t>RAFAEL URIBE</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800">
                          <a:effectLst/>
                        </a:rPr>
                        <a:t>11</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725472780"/>
                  </a:ext>
                </a:extLst>
              </a:tr>
              <a:tr h="205427">
                <a:tc>
                  <a:txBody>
                    <a:bodyPr/>
                    <a:lstStyle/>
                    <a:p>
                      <a:pPr algn="just">
                        <a:lnSpc>
                          <a:spcPct val="107000"/>
                        </a:lnSpc>
                        <a:spcAft>
                          <a:spcPts val="0"/>
                        </a:spcAft>
                      </a:pPr>
                      <a:r>
                        <a:rPr lang="es-CO" sz="1800">
                          <a:effectLst/>
                        </a:rPr>
                        <a:t>SAN CRISTOBAL</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800">
                          <a:effectLst/>
                        </a:rPr>
                        <a:t>12</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214570514"/>
                  </a:ext>
                </a:extLst>
              </a:tr>
              <a:tr h="205427">
                <a:tc>
                  <a:txBody>
                    <a:bodyPr/>
                    <a:lstStyle/>
                    <a:p>
                      <a:pPr algn="just">
                        <a:lnSpc>
                          <a:spcPct val="107000"/>
                        </a:lnSpc>
                        <a:spcAft>
                          <a:spcPts val="0"/>
                        </a:spcAft>
                      </a:pPr>
                      <a:r>
                        <a:rPr lang="es-CO" sz="1800">
                          <a:effectLst/>
                        </a:rPr>
                        <a:t>SANTA FE</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800">
                          <a:effectLst/>
                        </a:rPr>
                        <a:t>2</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3238875418"/>
                  </a:ext>
                </a:extLst>
              </a:tr>
              <a:tr h="205427">
                <a:tc>
                  <a:txBody>
                    <a:bodyPr/>
                    <a:lstStyle/>
                    <a:p>
                      <a:pPr algn="just">
                        <a:lnSpc>
                          <a:spcPct val="107000"/>
                        </a:lnSpc>
                        <a:spcAft>
                          <a:spcPts val="0"/>
                        </a:spcAft>
                      </a:pPr>
                      <a:r>
                        <a:rPr lang="es-CO" sz="1800">
                          <a:effectLst/>
                        </a:rPr>
                        <a:t>SUBA</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800">
                          <a:effectLst/>
                        </a:rPr>
                        <a:t>38</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701687333"/>
                  </a:ext>
                </a:extLst>
              </a:tr>
              <a:tr h="205427">
                <a:tc>
                  <a:txBody>
                    <a:bodyPr/>
                    <a:lstStyle/>
                    <a:p>
                      <a:pPr algn="just">
                        <a:lnSpc>
                          <a:spcPct val="107000"/>
                        </a:lnSpc>
                        <a:spcAft>
                          <a:spcPts val="0"/>
                        </a:spcAft>
                      </a:pPr>
                      <a:r>
                        <a:rPr lang="es-CO" sz="1800">
                          <a:effectLst/>
                        </a:rPr>
                        <a:t>TEUSAQUILLO</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800">
                          <a:effectLst/>
                        </a:rPr>
                        <a:t>3</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2341937675"/>
                  </a:ext>
                </a:extLst>
              </a:tr>
              <a:tr h="205427">
                <a:tc>
                  <a:txBody>
                    <a:bodyPr/>
                    <a:lstStyle/>
                    <a:p>
                      <a:pPr algn="just">
                        <a:lnSpc>
                          <a:spcPct val="107000"/>
                        </a:lnSpc>
                        <a:spcAft>
                          <a:spcPts val="0"/>
                        </a:spcAft>
                      </a:pPr>
                      <a:r>
                        <a:rPr lang="es-CO" sz="1800">
                          <a:effectLst/>
                        </a:rPr>
                        <a:t>TUNJUELITO</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800">
                          <a:effectLst/>
                        </a:rPr>
                        <a:t>18</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3782855309"/>
                  </a:ext>
                </a:extLst>
              </a:tr>
              <a:tr h="205427">
                <a:tc>
                  <a:txBody>
                    <a:bodyPr/>
                    <a:lstStyle/>
                    <a:p>
                      <a:pPr algn="just">
                        <a:lnSpc>
                          <a:spcPct val="107000"/>
                        </a:lnSpc>
                        <a:spcAft>
                          <a:spcPts val="0"/>
                        </a:spcAft>
                      </a:pPr>
                      <a:r>
                        <a:rPr lang="es-CO" sz="1800">
                          <a:effectLst/>
                        </a:rPr>
                        <a:t>USAQUEN</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800" dirty="0">
                          <a:effectLst/>
                        </a:rPr>
                        <a:t>13</a:t>
                      </a:r>
                      <a:endParaRPr lang="es-CO"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2869342790"/>
                  </a:ext>
                </a:extLst>
              </a:tr>
              <a:tr h="205427">
                <a:tc>
                  <a:txBody>
                    <a:bodyPr/>
                    <a:lstStyle/>
                    <a:p>
                      <a:pPr algn="just">
                        <a:lnSpc>
                          <a:spcPct val="107000"/>
                        </a:lnSpc>
                        <a:spcAft>
                          <a:spcPts val="0"/>
                        </a:spcAft>
                      </a:pPr>
                      <a:r>
                        <a:rPr lang="es-CO" sz="1800">
                          <a:effectLst/>
                        </a:rPr>
                        <a:t>USME</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800" dirty="0">
                          <a:effectLst/>
                        </a:rPr>
                        <a:t>9</a:t>
                      </a:r>
                      <a:endParaRPr lang="es-CO"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3048723031"/>
                  </a:ext>
                </a:extLst>
              </a:tr>
              <a:tr h="205427">
                <a:tc>
                  <a:txBody>
                    <a:bodyPr/>
                    <a:lstStyle/>
                    <a:p>
                      <a:pPr algn="just">
                        <a:lnSpc>
                          <a:spcPct val="107000"/>
                        </a:lnSpc>
                        <a:spcAft>
                          <a:spcPts val="0"/>
                        </a:spcAft>
                      </a:pPr>
                      <a:r>
                        <a:rPr lang="es-CO" sz="1800">
                          <a:effectLst/>
                        </a:rPr>
                        <a:t>Total general</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800" dirty="0">
                          <a:effectLst/>
                        </a:rPr>
                        <a:t>286</a:t>
                      </a:r>
                      <a:endParaRPr lang="es-CO"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1245849982"/>
                  </a:ext>
                </a:extLst>
              </a:tr>
            </a:tbl>
          </a:graphicData>
        </a:graphic>
      </p:graphicFrame>
      <p:sp>
        <p:nvSpPr>
          <p:cNvPr id="3" name="CuadroTexto 2">
            <a:extLst>
              <a:ext uri="{FF2B5EF4-FFF2-40B4-BE49-F238E27FC236}">
                <a16:creationId xmlns:a16="http://schemas.microsoft.com/office/drawing/2014/main" xmlns="" id="{857913F0-94A7-49CF-8B13-F03C30FD2732}"/>
              </a:ext>
            </a:extLst>
          </p:cNvPr>
          <p:cNvSpPr txBox="1"/>
          <p:nvPr/>
        </p:nvSpPr>
        <p:spPr>
          <a:xfrm>
            <a:off x="827584" y="1844824"/>
            <a:ext cx="2520280" cy="1384995"/>
          </a:xfrm>
          <a:prstGeom prst="rect">
            <a:avLst/>
          </a:prstGeom>
          <a:noFill/>
        </p:spPr>
        <p:txBody>
          <a:bodyPr wrap="square" rtlCol="0">
            <a:spAutoFit/>
          </a:bodyPr>
          <a:lstStyle/>
          <a:p>
            <a:r>
              <a:rPr lang="es-CO" sz="2800" b="1" dirty="0"/>
              <a:t>ESCUELAS POR LOCALIDAD AÑO 2013</a:t>
            </a:r>
          </a:p>
        </p:txBody>
      </p:sp>
    </p:spTree>
    <p:extLst>
      <p:ext uri="{BB962C8B-B14F-4D97-AF65-F5344CB8AC3E}">
        <p14:creationId xmlns:p14="http://schemas.microsoft.com/office/powerpoint/2010/main" val="3864742691"/>
      </p:ext>
    </p:extLst>
  </p:cSld>
  <p:clrMapOvr>
    <a:masterClrMapping/>
  </p:clrMapOvr>
  <p:transition spd="slow">
    <p:wipe dir="d"/>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Gráfico 1">
            <a:extLst>
              <a:ext uri="{FF2B5EF4-FFF2-40B4-BE49-F238E27FC236}">
                <a16:creationId xmlns:a16="http://schemas.microsoft.com/office/drawing/2014/main" xmlns="" id="{FCA34C98-8B13-40F9-9011-25D003A2D278}"/>
              </a:ext>
            </a:extLst>
          </p:cNvPr>
          <p:cNvGraphicFramePr/>
          <p:nvPr>
            <p:extLst>
              <p:ext uri="{D42A27DB-BD31-4B8C-83A1-F6EECF244321}">
                <p14:modId xmlns:p14="http://schemas.microsoft.com/office/powerpoint/2010/main" val="4273999471"/>
              </p:ext>
            </p:extLst>
          </p:nvPr>
        </p:nvGraphicFramePr>
        <p:xfrm>
          <a:off x="1403648" y="1196752"/>
          <a:ext cx="6840760" cy="5328592"/>
        </p:xfrm>
        <a:graphic>
          <a:graphicData uri="http://schemas.openxmlformats.org/drawingml/2006/chart">
            <c:chart xmlns:c="http://schemas.openxmlformats.org/drawingml/2006/chart" xmlns:r="http://schemas.openxmlformats.org/officeDocument/2006/relationships" r:id="rId2"/>
          </a:graphicData>
        </a:graphic>
      </p:graphicFrame>
      <p:sp>
        <p:nvSpPr>
          <p:cNvPr id="3" name="CuadroTexto 2">
            <a:extLst>
              <a:ext uri="{FF2B5EF4-FFF2-40B4-BE49-F238E27FC236}">
                <a16:creationId xmlns:a16="http://schemas.microsoft.com/office/drawing/2014/main" xmlns="" id="{0604573F-25CC-4F8F-8AFD-ECB7F4A88B00}"/>
              </a:ext>
            </a:extLst>
          </p:cNvPr>
          <p:cNvSpPr txBox="1"/>
          <p:nvPr/>
        </p:nvSpPr>
        <p:spPr>
          <a:xfrm>
            <a:off x="1691680" y="548680"/>
            <a:ext cx="4536504" cy="523220"/>
          </a:xfrm>
          <a:prstGeom prst="rect">
            <a:avLst/>
          </a:prstGeom>
          <a:noFill/>
        </p:spPr>
        <p:txBody>
          <a:bodyPr wrap="square" rtlCol="0">
            <a:spAutoFit/>
          </a:bodyPr>
          <a:lstStyle/>
          <a:p>
            <a:r>
              <a:rPr lang="es-CO" sz="2800" b="1" dirty="0"/>
              <a:t>REPRESENTACION GRAFICA</a:t>
            </a:r>
          </a:p>
        </p:txBody>
      </p:sp>
    </p:spTree>
    <p:extLst>
      <p:ext uri="{BB962C8B-B14F-4D97-AF65-F5344CB8AC3E}">
        <p14:creationId xmlns:p14="http://schemas.microsoft.com/office/powerpoint/2010/main" val="2980827037"/>
      </p:ext>
    </p:extLst>
  </p:cSld>
  <p:clrMapOvr>
    <a:masterClrMapping/>
  </p:clrMapOvr>
  <p:transition spd="slow">
    <p:wipe dir="d"/>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a 2">
            <a:extLst>
              <a:ext uri="{FF2B5EF4-FFF2-40B4-BE49-F238E27FC236}">
                <a16:creationId xmlns:a16="http://schemas.microsoft.com/office/drawing/2014/main" xmlns="" id="{1887E5C6-0815-4C80-BC39-8DD679D44D77}"/>
              </a:ext>
            </a:extLst>
          </p:cNvPr>
          <p:cNvGraphicFramePr>
            <a:graphicFrameLocks noGrp="1"/>
          </p:cNvGraphicFramePr>
          <p:nvPr>
            <p:extLst>
              <p:ext uri="{D42A27DB-BD31-4B8C-83A1-F6EECF244321}">
                <p14:modId xmlns:p14="http://schemas.microsoft.com/office/powerpoint/2010/main" val="895551667"/>
              </p:ext>
            </p:extLst>
          </p:nvPr>
        </p:nvGraphicFramePr>
        <p:xfrm>
          <a:off x="323528" y="461664"/>
          <a:ext cx="8496950" cy="5919664"/>
        </p:xfrm>
        <a:graphic>
          <a:graphicData uri="http://schemas.openxmlformats.org/drawingml/2006/table">
            <a:tbl>
              <a:tblPr firstRow="1" firstCol="1" bandRow="1">
                <a:tableStyleId>{5C22544A-7EE6-4342-B048-85BDC9FD1C3A}</a:tableStyleId>
              </a:tblPr>
              <a:tblGrid>
                <a:gridCol w="403958">
                  <a:extLst>
                    <a:ext uri="{9D8B030D-6E8A-4147-A177-3AD203B41FA5}">
                      <a16:colId xmlns:a16="http://schemas.microsoft.com/office/drawing/2014/main" xmlns="" val="2556953741"/>
                    </a:ext>
                  </a:extLst>
                </a:gridCol>
                <a:gridCol w="505812">
                  <a:extLst>
                    <a:ext uri="{9D8B030D-6E8A-4147-A177-3AD203B41FA5}">
                      <a16:colId xmlns:a16="http://schemas.microsoft.com/office/drawing/2014/main" xmlns="" val="3807231460"/>
                    </a:ext>
                  </a:extLst>
                </a:gridCol>
                <a:gridCol w="505812">
                  <a:extLst>
                    <a:ext uri="{9D8B030D-6E8A-4147-A177-3AD203B41FA5}">
                      <a16:colId xmlns:a16="http://schemas.microsoft.com/office/drawing/2014/main" xmlns="" val="3043042459"/>
                    </a:ext>
                  </a:extLst>
                </a:gridCol>
                <a:gridCol w="505812">
                  <a:extLst>
                    <a:ext uri="{9D8B030D-6E8A-4147-A177-3AD203B41FA5}">
                      <a16:colId xmlns:a16="http://schemas.microsoft.com/office/drawing/2014/main" xmlns="" val="2375707739"/>
                    </a:ext>
                  </a:extLst>
                </a:gridCol>
                <a:gridCol w="505812">
                  <a:extLst>
                    <a:ext uri="{9D8B030D-6E8A-4147-A177-3AD203B41FA5}">
                      <a16:colId xmlns:a16="http://schemas.microsoft.com/office/drawing/2014/main" xmlns="" val="3063333203"/>
                    </a:ext>
                  </a:extLst>
                </a:gridCol>
                <a:gridCol w="505812">
                  <a:extLst>
                    <a:ext uri="{9D8B030D-6E8A-4147-A177-3AD203B41FA5}">
                      <a16:colId xmlns:a16="http://schemas.microsoft.com/office/drawing/2014/main" xmlns="" val="2778465161"/>
                    </a:ext>
                  </a:extLst>
                </a:gridCol>
                <a:gridCol w="505812">
                  <a:extLst>
                    <a:ext uri="{9D8B030D-6E8A-4147-A177-3AD203B41FA5}">
                      <a16:colId xmlns:a16="http://schemas.microsoft.com/office/drawing/2014/main" xmlns="" val="2920206313"/>
                    </a:ext>
                  </a:extLst>
                </a:gridCol>
                <a:gridCol w="505812">
                  <a:extLst>
                    <a:ext uri="{9D8B030D-6E8A-4147-A177-3AD203B41FA5}">
                      <a16:colId xmlns:a16="http://schemas.microsoft.com/office/drawing/2014/main" xmlns="" val="2525654897"/>
                    </a:ext>
                  </a:extLst>
                </a:gridCol>
                <a:gridCol w="505812">
                  <a:extLst>
                    <a:ext uri="{9D8B030D-6E8A-4147-A177-3AD203B41FA5}">
                      <a16:colId xmlns:a16="http://schemas.microsoft.com/office/drawing/2014/main" xmlns="" val="1024407807"/>
                    </a:ext>
                  </a:extLst>
                </a:gridCol>
                <a:gridCol w="505812">
                  <a:extLst>
                    <a:ext uri="{9D8B030D-6E8A-4147-A177-3AD203B41FA5}">
                      <a16:colId xmlns:a16="http://schemas.microsoft.com/office/drawing/2014/main" xmlns="" val="471371977"/>
                    </a:ext>
                  </a:extLst>
                </a:gridCol>
                <a:gridCol w="505812">
                  <a:extLst>
                    <a:ext uri="{9D8B030D-6E8A-4147-A177-3AD203B41FA5}">
                      <a16:colId xmlns:a16="http://schemas.microsoft.com/office/drawing/2014/main" xmlns="" val="2623098234"/>
                    </a:ext>
                  </a:extLst>
                </a:gridCol>
                <a:gridCol w="505812">
                  <a:extLst>
                    <a:ext uri="{9D8B030D-6E8A-4147-A177-3AD203B41FA5}">
                      <a16:colId xmlns:a16="http://schemas.microsoft.com/office/drawing/2014/main" xmlns="" val="2157732373"/>
                    </a:ext>
                  </a:extLst>
                </a:gridCol>
                <a:gridCol w="505812">
                  <a:extLst>
                    <a:ext uri="{9D8B030D-6E8A-4147-A177-3AD203B41FA5}">
                      <a16:colId xmlns:a16="http://schemas.microsoft.com/office/drawing/2014/main" xmlns="" val="2606270800"/>
                    </a:ext>
                  </a:extLst>
                </a:gridCol>
                <a:gridCol w="505812">
                  <a:extLst>
                    <a:ext uri="{9D8B030D-6E8A-4147-A177-3AD203B41FA5}">
                      <a16:colId xmlns:a16="http://schemas.microsoft.com/office/drawing/2014/main" xmlns="" val="931990568"/>
                    </a:ext>
                  </a:extLst>
                </a:gridCol>
                <a:gridCol w="505812">
                  <a:extLst>
                    <a:ext uri="{9D8B030D-6E8A-4147-A177-3AD203B41FA5}">
                      <a16:colId xmlns:a16="http://schemas.microsoft.com/office/drawing/2014/main" xmlns="" val="2092564725"/>
                    </a:ext>
                  </a:extLst>
                </a:gridCol>
                <a:gridCol w="505812">
                  <a:extLst>
                    <a:ext uri="{9D8B030D-6E8A-4147-A177-3AD203B41FA5}">
                      <a16:colId xmlns:a16="http://schemas.microsoft.com/office/drawing/2014/main" xmlns="" val="1211096441"/>
                    </a:ext>
                  </a:extLst>
                </a:gridCol>
                <a:gridCol w="505812">
                  <a:extLst>
                    <a:ext uri="{9D8B030D-6E8A-4147-A177-3AD203B41FA5}">
                      <a16:colId xmlns:a16="http://schemas.microsoft.com/office/drawing/2014/main" xmlns="" val="3721347184"/>
                    </a:ext>
                  </a:extLst>
                </a:gridCol>
              </a:tblGrid>
              <a:tr h="1420719">
                <a:tc>
                  <a:txBody>
                    <a:bodyPr/>
                    <a:lstStyle/>
                    <a:p>
                      <a:pPr algn="just">
                        <a:lnSpc>
                          <a:spcPct val="107000"/>
                        </a:lnSpc>
                        <a:spcAft>
                          <a:spcPts val="0"/>
                        </a:spcAft>
                      </a:pPr>
                      <a:r>
                        <a:rPr lang="es-CO" sz="1400" dirty="0">
                          <a:effectLst/>
                        </a:rPr>
                        <a:t>No.</a:t>
                      </a:r>
                      <a:endParaRPr lang="es-CO"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400" dirty="0">
                          <a:effectLst/>
                        </a:rPr>
                        <a:t>DESCRIPCION</a:t>
                      </a:r>
                      <a:endParaRPr lang="es-CO"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400">
                          <a:effectLst/>
                        </a:rPr>
                        <a:t>ESCUELAS INTEGRALES</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FUTBOL</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PATINAJE DE CARRERAS</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PATINAJE ARTISTICO</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TENIS DE CAMPO</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FUTBOL DE SALON</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BICICROSS</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NATACION</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TAEKWONDO</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GOLF</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FUTBOL SALA</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BALONCESTO</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GIMNASIA</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HAPKIDO</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TOTAL ESCUELAS</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xmlns="" val="2836110642"/>
                  </a:ext>
                </a:extLst>
              </a:tr>
              <a:tr h="710360">
                <a:tc>
                  <a:txBody>
                    <a:bodyPr/>
                    <a:lstStyle/>
                    <a:p>
                      <a:pPr algn="just">
                        <a:lnSpc>
                          <a:spcPct val="107000"/>
                        </a:lnSpc>
                        <a:spcAft>
                          <a:spcPts val="0"/>
                        </a:spcAft>
                      </a:pPr>
                      <a:r>
                        <a:rPr lang="es-CO" sz="1400">
                          <a:effectLst/>
                        </a:rPr>
                        <a:t>1</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400">
                          <a:effectLst/>
                        </a:rPr>
                        <a:t>USAQUEN</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400">
                          <a:effectLst/>
                        </a:rPr>
                        <a:t>2</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5</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1</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1</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2</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 </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 </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 </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 </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1</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 </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 </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 </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 </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12</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566360505"/>
                  </a:ext>
                </a:extLst>
              </a:tr>
              <a:tr h="710360">
                <a:tc>
                  <a:txBody>
                    <a:bodyPr/>
                    <a:lstStyle/>
                    <a:p>
                      <a:pPr algn="just">
                        <a:lnSpc>
                          <a:spcPct val="107000"/>
                        </a:lnSpc>
                        <a:spcAft>
                          <a:spcPts val="0"/>
                        </a:spcAft>
                      </a:pPr>
                      <a:r>
                        <a:rPr lang="es-CO" sz="1400">
                          <a:effectLst/>
                        </a:rPr>
                        <a:t>2</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400">
                          <a:effectLst/>
                        </a:rPr>
                        <a:t>CHAPINERO</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400">
                          <a:effectLst/>
                        </a:rPr>
                        <a:t>1</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 </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 </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 </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 </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 </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 </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 </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 </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 </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 </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 </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 </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 </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1</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675917769"/>
                  </a:ext>
                </a:extLst>
              </a:tr>
              <a:tr h="473573">
                <a:tc>
                  <a:txBody>
                    <a:bodyPr/>
                    <a:lstStyle/>
                    <a:p>
                      <a:pPr algn="just">
                        <a:lnSpc>
                          <a:spcPct val="107000"/>
                        </a:lnSpc>
                        <a:spcAft>
                          <a:spcPts val="0"/>
                        </a:spcAft>
                      </a:pPr>
                      <a:r>
                        <a:rPr lang="es-CO" sz="1400">
                          <a:effectLst/>
                        </a:rPr>
                        <a:t>3</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400">
                          <a:effectLst/>
                        </a:rPr>
                        <a:t>SANTA FE</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400">
                          <a:effectLst/>
                        </a:rPr>
                        <a:t> </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 </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dirty="0">
                          <a:effectLst/>
                        </a:rPr>
                        <a:t> </a:t>
                      </a:r>
                      <a:endParaRPr lang="es-CO"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 </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 </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1</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 </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 </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 </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 </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 </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 </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 </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 </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1</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1036593609"/>
                  </a:ext>
                </a:extLst>
              </a:tr>
              <a:tr h="947146">
                <a:tc>
                  <a:txBody>
                    <a:bodyPr/>
                    <a:lstStyle/>
                    <a:p>
                      <a:pPr algn="just">
                        <a:lnSpc>
                          <a:spcPct val="107000"/>
                        </a:lnSpc>
                        <a:spcAft>
                          <a:spcPts val="0"/>
                        </a:spcAft>
                      </a:pPr>
                      <a:r>
                        <a:rPr lang="es-CO" sz="1400">
                          <a:effectLst/>
                        </a:rPr>
                        <a:t>4</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400">
                          <a:effectLst/>
                        </a:rPr>
                        <a:t>SAN CRISTOBAL</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400">
                          <a:effectLst/>
                        </a:rPr>
                        <a:t>1</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8</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2</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 </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dirty="0">
                          <a:effectLst/>
                        </a:rPr>
                        <a:t> </a:t>
                      </a:r>
                      <a:endParaRPr lang="es-CO"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dirty="0">
                          <a:effectLst/>
                        </a:rPr>
                        <a:t> </a:t>
                      </a:r>
                      <a:endParaRPr lang="es-CO"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 </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 </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dirty="0">
                          <a:effectLst/>
                        </a:rPr>
                        <a:t> </a:t>
                      </a:r>
                      <a:endParaRPr lang="es-CO"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 </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 </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 </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 </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 </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11</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628580537"/>
                  </a:ext>
                </a:extLst>
              </a:tr>
              <a:tr h="473573">
                <a:tc>
                  <a:txBody>
                    <a:bodyPr/>
                    <a:lstStyle/>
                    <a:p>
                      <a:pPr algn="just">
                        <a:lnSpc>
                          <a:spcPct val="107000"/>
                        </a:lnSpc>
                        <a:spcAft>
                          <a:spcPts val="0"/>
                        </a:spcAft>
                      </a:pPr>
                      <a:r>
                        <a:rPr lang="es-CO" sz="1400">
                          <a:effectLst/>
                        </a:rPr>
                        <a:t>5</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400">
                          <a:effectLst/>
                        </a:rPr>
                        <a:t>USME</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400">
                          <a:effectLst/>
                        </a:rPr>
                        <a:t> </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4</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2</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 </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 </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 </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 </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1</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1</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 </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 </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 </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 </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 </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8</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2748530743"/>
                  </a:ext>
                </a:extLst>
              </a:tr>
              <a:tr h="710360">
                <a:tc>
                  <a:txBody>
                    <a:bodyPr/>
                    <a:lstStyle/>
                    <a:p>
                      <a:pPr algn="just">
                        <a:lnSpc>
                          <a:spcPct val="107000"/>
                        </a:lnSpc>
                        <a:spcAft>
                          <a:spcPts val="0"/>
                        </a:spcAft>
                      </a:pPr>
                      <a:r>
                        <a:rPr lang="es-CO" sz="1400">
                          <a:effectLst/>
                        </a:rPr>
                        <a:t>6</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400">
                          <a:effectLst/>
                        </a:rPr>
                        <a:t>TUNJUELITO</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400">
                          <a:effectLst/>
                        </a:rPr>
                        <a:t>1</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dirty="0">
                          <a:effectLst/>
                        </a:rPr>
                        <a:t>14</a:t>
                      </a:r>
                      <a:endParaRPr lang="es-CO"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 </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1</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3</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 </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 </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 </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dirty="0">
                          <a:effectLst/>
                        </a:rPr>
                        <a:t> </a:t>
                      </a:r>
                      <a:endParaRPr lang="es-CO"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 </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 </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 </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 </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 </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19</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3278219655"/>
                  </a:ext>
                </a:extLst>
              </a:tr>
              <a:tr h="473573">
                <a:tc>
                  <a:txBody>
                    <a:bodyPr/>
                    <a:lstStyle/>
                    <a:p>
                      <a:pPr algn="just">
                        <a:lnSpc>
                          <a:spcPct val="107000"/>
                        </a:lnSpc>
                        <a:spcAft>
                          <a:spcPts val="0"/>
                        </a:spcAft>
                      </a:pPr>
                      <a:r>
                        <a:rPr lang="es-CO" sz="1400">
                          <a:effectLst/>
                        </a:rPr>
                        <a:t>7</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400">
                          <a:effectLst/>
                        </a:rPr>
                        <a:t>BOSA</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400">
                          <a:effectLst/>
                        </a:rPr>
                        <a:t> </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9</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1</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 </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 </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 </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 </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 </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 </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 </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1</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 </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 </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a:effectLst/>
                        </a:rPr>
                        <a:t> </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CO" sz="1400" dirty="0">
                          <a:effectLst/>
                        </a:rPr>
                        <a:t>11</a:t>
                      </a:r>
                      <a:endParaRPr lang="es-CO"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3358032086"/>
                  </a:ext>
                </a:extLst>
              </a:tr>
            </a:tbl>
          </a:graphicData>
        </a:graphic>
      </p:graphicFrame>
      <p:sp>
        <p:nvSpPr>
          <p:cNvPr id="4" name="CuadroTexto 3">
            <a:extLst>
              <a:ext uri="{FF2B5EF4-FFF2-40B4-BE49-F238E27FC236}">
                <a16:creationId xmlns:a16="http://schemas.microsoft.com/office/drawing/2014/main" xmlns="" id="{CFB5C2B5-F3AC-4273-A8E7-C897CCE15B7B}"/>
              </a:ext>
            </a:extLst>
          </p:cNvPr>
          <p:cNvSpPr txBox="1"/>
          <p:nvPr/>
        </p:nvSpPr>
        <p:spPr>
          <a:xfrm>
            <a:off x="1763688" y="0"/>
            <a:ext cx="4752528" cy="461665"/>
          </a:xfrm>
          <a:prstGeom prst="rect">
            <a:avLst/>
          </a:prstGeom>
          <a:noFill/>
        </p:spPr>
        <p:txBody>
          <a:bodyPr wrap="square" rtlCol="0">
            <a:spAutoFit/>
          </a:bodyPr>
          <a:lstStyle/>
          <a:p>
            <a:r>
              <a:rPr lang="es-CO" sz="2400" b="1" dirty="0"/>
              <a:t>CUADRO DE ESCUELAS AÑO 2014</a:t>
            </a:r>
          </a:p>
        </p:txBody>
      </p:sp>
    </p:spTree>
    <p:extLst>
      <p:ext uri="{BB962C8B-B14F-4D97-AF65-F5344CB8AC3E}">
        <p14:creationId xmlns:p14="http://schemas.microsoft.com/office/powerpoint/2010/main" val="673751551"/>
      </p:ext>
    </p:extLst>
  </p:cSld>
  <p:clrMapOvr>
    <a:masterClrMapping/>
  </p:clrMapOvr>
  <p:transition spd="slow">
    <p:wipe dir="d"/>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a:extLst>
              <a:ext uri="{FF2B5EF4-FFF2-40B4-BE49-F238E27FC236}">
                <a16:creationId xmlns:a16="http://schemas.microsoft.com/office/drawing/2014/main" xmlns="" id="{B429FA8F-4905-4A4E-B6E6-0F0708D3D541}"/>
              </a:ext>
            </a:extLst>
          </p:cNvPr>
          <p:cNvGraphicFramePr>
            <a:graphicFrameLocks noGrp="1"/>
          </p:cNvGraphicFramePr>
          <p:nvPr>
            <p:extLst>
              <p:ext uri="{D42A27DB-BD31-4B8C-83A1-F6EECF244321}">
                <p14:modId xmlns:p14="http://schemas.microsoft.com/office/powerpoint/2010/main" val="1087014747"/>
              </p:ext>
            </p:extLst>
          </p:nvPr>
        </p:nvGraphicFramePr>
        <p:xfrm>
          <a:off x="323528" y="332656"/>
          <a:ext cx="8424937" cy="6401289"/>
        </p:xfrm>
        <a:graphic>
          <a:graphicData uri="http://schemas.openxmlformats.org/drawingml/2006/table">
            <a:tbl>
              <a:tblPr firstRow="1" firstCol="1" bandRow="1">
                <a:tableStyleId>{5C22544A-7EE6-4342-B048-85BDC9FD1C3A}</a:tableStyleId>
              </a:tblPr>
              <a:tblGrid>
                <a:gridCol w="216024">
                  <a:extLst>
                    <a:ext uri="{9D8B030D-6E8A-4147-A177-3AD203B41FA5}">
                      <a16:colId xmlns:a16="http://schemas.microsoft.com/office/drawing/2014/main" xmlns="" val="2691240839"/>
                    </a:ext>
                  </a:extLst>
                </a:gridCol>
                <a:gridCol w="792088">
                  <a:extLst>
                    <a:ext uri="{9D8B030D-6E8A-4147-A177-3AD203B41FA5}">
                      <a16:colId xmlns:a16="http://schemas.microsoft.com/office/drawing/2014/main" xmlns="" val="1076831792"/>
                    </a:ext>
                  </a:extLst>
                </a:gridCol>
                <a:gridCol w="288032">
                  <a:extLst>
                    <a:ext uri="{9D8B030D-6E8A-4147-A177-3AD203B41FA5}">
                      <a16:colId xmlns:a16="http://schemas.microsoft.com/office/drawing/2014/main" xmlns="" val="1308610157"/>
                    </a:ext>
                  </a:extLst>
                </a:gridCol>
                <a:gridCol w="432048">
                  <a:extLst>
                    <a:ext uri="{9D8B030D-6E8A-4147-A177-3AD203B41FA5}">
                      <a16:colId xmlns:a16="http://schemas.microsoft.com/office/drawing/2014/main" xmlns="" val="173091652"/>
                    </a:ext>
                  </a:extLst>
                </a:gridCol>
                <a:gridCol w="552433">
                  <a:extLst>
                    <a:ext uri="{9D8B030D-6E8A-4147-A177-3AD203B41FA5}">
                      <a16:colId xmlns:a16="http://schemas.microsoft.com/office/drawing/2014/main" xmlns="" val="2383565186"/>
                    </a:ext>
                  </a:extLst>
                </a:gridCol>
                <a:gridCol w="512026">
                  <a:extLst>
                    <a:ext uri="{9D8B030D-6E8A-4147-A177-3AD203B41FA5}">
                      <a16:colId xmlns:a16="http://schemas.microsoft.com/office/drawing/2014/main" xmlns="" val="1882522380"/>
                    </a:ext>
                  </a:extLst>
                </a:gridCol>
                <a:gridCol w="512026">
                  <a:extLst>
                    <a:ext uri="{9D8B030D-6E8A-4147-A177-3AD203B41FA5}">
                      <a16:colId xmlns:a16="http://schemas.microsoft.com/office/drawing/2014/main" xmlns="" val="1286222462"/>
                    </a:ext>
                  </a:extLst>
                </a:gridCol>
                <a:gridCol w="512026">
                  <a:extLst>
                    <a:ext uri="{9D8B030D-6E8A-4147-A177-3AD203B41FA5}">
                      <a16:colId xmlns:a16="http://schemas.microsoft.com/office/drawing/2014/main" xmlns="" val="1564654497"/>
                    </a:ext>
                  </a:extLst>
                </a:gridCol>
                <a:gridCol w="512026">
                  <a:extLst>
                    <a:ext uri="{9D8B030D-6E8A-4147-A177-3AD203B41FA5}">
                      <a16:colId xmlns:a16="http://schemas.microsoft.com/office/drawing/2014/main" xmlns="" val="668211782"/>
                    </a:ext>
                  </a:extLst>
                </a:gridCol>
                <a:gridCol w="512026">
                  <a:extLst>
                    <a:ext uri="{9D8B030D-6E8A-4147-A177-3AD203B41FA5}">
                      <a16:colId xmlns:a16="http://schemas.microsoft.com/office/drawing/2014/main" xmlns="" val="1456966333"/>
                    </a:ext>
                  </a:extLst>
                </a:gridCol>
                <a:gridCol w="415829">
                  <a:extLst>
                    <a:ext uri="{9D8B030D-6E8A-4147-A177-3AD203B41FA5}">
                      <a16:colId xmlns:a16="http://schemas.microsoft.com/office/drawing/2014/main" xmlns="" val="1795860113"/>
                    </a:ext>
                  </a:extLst>
                </a:gridCol>
                <a:gridCol w="360040">
                  <a:extLst>
                    <a:ext uri="{9D8B030D-6E8A-4147-A177-3AD203B41FA5}">
                      <a16:colId xmlns:a16="http://schemas.microsoft.com/office/drawing/2014/main" xmlns="" val="254413620"/>
                    </a:ext>
                  </a:extLst>
                </a:gridCol>
                <a:gridCol w="504056">
                  <a:extLst>
                    <a:ext uri="{9D8B030D-6E8A-4147-A177-3AD203B41FA5}">
                      <a16:colId xmlns:a16="http://schemas.microsoft.com/office/drawing/2014/main" xmlns="" val="1700440155"/>
                    </a:ext>
                  </a:extLst>
                </a:gridCol>
                <a:gridCol w="576064">
                  <a:extLst>
                    <a:ext uri="{9D8B030D-6E8A-4147-A177-3AD203B41FA5}">
                      <a16:colId xmlns:a16="http://schemas.microsoft.com/office/drawing/2014/main" xmlns="" val="1718337976"/>
                    </a:ext>
                  </a:extLst>
                </a:gridCol>
                <a:gridCol w="704141">
                  <a:extLst>
                    <a:ext uri="{9D8B030D-6E8A-4147-A177-3AD203B41FA5}">
                      <a16:colId xmlns:a16="http://schemas.microsoft.com/office/drawing/2014/main" xmlns="" val="2811664176"/>
                    </a:ext>
                  </a:extLst>
                </a:gridCol>
                <a:gridCol w="512026">
                  <a:extLst>
                    <a:ext uri="{9D8B030D-6E8A-4147-A177-3AD203B41FA5}">
                      <a16:colId xmlns:a16="http://schemas.microsoft.com/office/drawing/2014/main" xmlns="" val="137538609"/>
                    </a:ext>
                  </a:extLst>
                </a:gridCol>
                <a:gridCol w="512026">
                  <a:extLst>
                    <a:ext uri="{9D8B030D-6E8A-4147-A177-3AD203B41FA5}">
                      <a16:colId xmlns:a16="http://schemas.microsoft.com/office/drawing/2014/main" xmlns="" val="215983946"/>
                    </a:ext>
                  </a:extLst>
                </a:gridCol>
              </a:tblGrid>
              <a:tr h="354924">
                <a:tc>
                  <a:txBody>
                    <a:bodyPr/>
                    <a:lstStyle/>
                    <a:p>
                      <a:pPr algn="just">
                        <a:lnSpc>
                          <a:spcPct val="107000"/>
                        </a:lnSpc>
                        <a:spcAft>
                          <a:spcPts val="0"/>
                        </a:spcAft>
                      </a:pPr>
                      <a:r>
                        <a:rPr lang="es-CO" sz="1200">
                          <a:effectLst/>
                        </a:rPr>
                        <a:t>8</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b"/>
                </a:tc>
                <a:tc>
                  <a:txBody>
                    <a:bodyPr/>
                    <a:lstStyle/>
                    <a:p>
                      <a:pPr algn="just">
                        <a:lnSpc>
                          <a:spcPct val="107000"/>
                        </a:lnSpc>
                        <a:spcAft>
                          <a:spcPts val="0"/>
                        </a:spcAft>
                      </a:pPr>
                      <a:r>
                        <a:rPr lang="es-CO" sz="1200">
                          <a:effectLst/>
                        </a:rPr>
                        <a:t>KENNEDY</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b"/>
                </a:tc>
                <a:tc>
                  <a:txBody>
                    <a:bodyPr/>
                    <a:lstStyle/>
                    <a:p>
                      <a:pPr algn="just">
                        <a:lnSpc>
                          <a:spcPct val="107000"/>
                        </a:lnSpc>
                        <a:spcAft>
                          <a:spcPts val="0"/>
                        </a:spcAft>
                      </a:pPr>
                      <a:r>
                        <a:rPr lang="es-CO" sz="1200" dirty="0">
                          <a:effectLst/>
                        </a:rPr>
                        <a:t>3</a:t>
                      </a: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dirty="0">
                          <a:effectLst/>
                        </a:rPr>
                        <a:t>21</a:t>
                      </a: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6</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 </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2</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 </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 </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1</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1</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 </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 </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2</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1</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 </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37</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b"/>
                </a:tc>
                <a:extLst>
                  <a:ext uri="{0D108BD9-81ED-4DB2-BD59-A6C34878D82A}">
                    <a16:rowId xmlns:a16="http://schemas.microsoft.com/office/drawing/2014/main" xmlns="" val="761874737"/>
                  </a:ext>
                </a:extLst>
              </a:tr>
              <a:tr h="354924">
                <a:tc>
                  <a:txBody>
                    <a:bodyPr/>
                    <a:lstStyle/>
                    <a:p>
                      <a:pPr algn="just">
                        <a:lnSpc>
                          <a:spcPct val="107000"/>
                        </a:lnSpc>
                        <a:spcAft>
                          <a:spcPts val="0"/>
                        </a:spcAft>
                      </a:pPr>
                      <a:r>
                        <a:rPr lang="es-CO" sz="1200">
                          <a:effectLst/>
                        </a:rPr>
                        <a:t>9</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b"/>
                </a:tc>
                <a:tc>
                  <a:txBody>
                    <a:bodyPr/>
                    <a:lstStyle/>
                    <a:p>
                      <a:pPr algn="just">
                        <a:lnSpc>
                          <a:spcPct val="107000"/>
                        </a:lnSpc>
                        <a:spcAft>
                          <a:spcPts val="0"/>
                        </a:spcAft>
                      </a:pPr>
                      <a:r>
                        <a:rPr lang="es-CO" sz="1200">
                          <a:effectLst/>
                        </a:rPr>
                        <a:t>FONTIBON</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b"/>
                </a:tc>
                <a:tc>
                  <a:txBody>
                    <a:bodyPr/>
                    <a:lstStyle/>
                    <a:p>
                      <a:pPr algn="just">
                        <a:lnSpc>
                          <a:spcPct val="107000"/>
                        </a:lnSpc>
                        <a:spcAft>
                          <a:spcPts val="0"/>
                        </a:spcAft>
                      </a:pPr>
                      <a:r>
                        <a:rPr lang="es-CO" sz="1200" dirty="0">
                          <a:effectLst/>
                        </a:rPr>
                        <a:t>4</a:t>
                      </a: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8</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4</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 </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10</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 </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1</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2</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 </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 </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 </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3</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 </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 </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32</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b"/>
                </a:tc>
                <a:extLst>
                  <a:ext uri="{0D108BD9-81ED-4DB2-BD59-A6C34878D82A}">
                    <a16:rowId xmlns:a16="http://schemas.microsoft.com/office/drawing/2014/main" xmlns="" val="2983080169"/>
                  </a:ext>
                </a:extLst>
              </a:tr>
              <a:tr h="354924">
                <a:tc>
                  <a:txBody>
                    <a:bodyPr/>
                    <a:lstStyle/>
                    <a:p>
                      <a:pPr algn="just">
                        <a:lnSpc>
                          <a:spcPct val="107000"/>
                        </a:lnSpc>
                        <a:spcAft>
                          <a:spcPts val="0"/>
                        </a:spcAft>
                      </a:pPr>
                      <a:r>
                        <a:rPr lang="es-CO" sz="1200">
                          <a:effectLst/>
                        </a:rPr>
                        <a:t>10</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b"/>
                </a:tc>
                <a:tc>
                  <a:txBody>
                    <a:bodyPr/>
                    <a:lstStyle/>
                    <a:p>
                      <a:pPr algn="just">
                        <a:lnSpc>
                          <a:spcPct val="107000"/>
                        </a:lnSpc>
                        <a:spcAft>
                          <a:spcPts val="0"/>
                        </a:spcAft>
                      </a:pPr>
                      <a:r>
                        <a:rPr lang="es-CO" sz="1200">
                          <a:effectLst/>
                        </a:rPr>
                        <a:t>ENGATIVA</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b"/>
                </a:tc>
                <a:tc>
                  <a:txBody>
                    <a:bodyPr/>
                    <a:lstStyle/>
                    <a:p>
                      <a:pPr algn="just">
                        <a:lnSpc>
                          <a:spcPct val="107000"/>
                        </a:lnSpc>
                        <a:spcAft>
                          <a:spcPts val="0"/>
                        </a:spcAft>
                      </a:pPr>
                      <a:r>
                        <a:rPr lang="es-CO" sz="1200">
                          <a:effectLst/>
                        </a:rPr>
                        <a:t>3</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24</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3</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1</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4</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 </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9</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1</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 </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 </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 </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 </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 </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 </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45</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b"/>
                </a:tc>
                <a:extLst>
                  <a:ext uri="{0D108BD9-81ED-4DB2-BD59-A6C34878D82A}">
                    <a16:rowId xmlns:a16="http://schemas.microsoft.com/office/drawing/2014/main" xmlns="" val="1708902171"/>
                  </a:ext>
                </a:extLst>
              </a:tr>
              <a:tr h="354924">
                <a:tc>
                  <a:txBody>
                    <a:bodyPr/>
                    <a:lstStyle/>
                    <a:p>
                      <a:pPr algn="just">
                        <a:lnSpc>
                          <a:spcPct val="107000"/>
                        </a:lnSpc>
                        <a:spcAft>
                          <a:spcPts val="0"/>
                        </a:spcAft>
                      </a:pPr>
                      <a:r>
                        <a:rPr lang="es-CO" sz="1200">
                          <a:effectLst/>
                        </a:rPr>
                        <a:t>11</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b"/>
                </a:tc>
                <a:tc>
                  <a:txBody>
                    <a:bodyPr/>
                    <a:lstStyle/>
                    <a:p>
                      <a:pPr algn="just">
                        <a:lnSpc>
                          <a:spcPct val="107000"/>
                        </a:lnSpc>
                        <a:spcAft>
                          <a:spcPts val="0"/>
                        </a:spcAft>
                      </a:pPr>
                      <a:r>
                        <a:rPr lang="es-CO" sz="1200">
                          <a:effectLst/>
                        </a:rPr>
                        <a:t>SUBA</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b"/>
                </a:tc>
                <a:tc>
                  <a:txBody>
                    <a:bodyPr/>
                    <a:lstStyle/>
                    <a:p>
                      <a:pPr algn="just">
                        <a:lnSpc>
                          <a:spcPct val="107000"/>
                        </a:lnSpc>
                        <a:spcAft>
                          <a:spcPts val="0"/>
                        </a:spcAft>
                      </a:pPr>
                      <a:r>
                        <a:rPr lang="es-CO" sz="1200">
                          <a:effectLst/>
                        </a:rPr>
                        <a:t>4</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23</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3</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 </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7</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1</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 </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1</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 </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 </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 </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1</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 </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 </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40</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b"/>
                </a:tc>
                <a:extLst>
                  <a:ext uri="{0D108BD9-81ED-4DB2-BD59-A6C34878D82A}">
                    <a16:rowId xmlns:a16="http://schemas.microsoft.com/office/drawing/2014/main" xmlns="" val="695930373"/>
                  </a:ext>
                </a:extLst>
              </a:tr>
              <a:tr h="717877">
                <a:tc>
                  <a:txBody>
                    <a:bodyPr/>
                    <a:lstStyle/>
                    <a:p>
                      <a:pPr algn="just">
                        <a:lnSpc>
                          <a:spcPct val="107000"/>
                        </a:lnSpc>
                        <a:spcAft>
                          <a:spcPts val="0"/>
                        </a:spcAft>
                      </a:pPr>
                      <a:r>
                        <a:rPr lang="es-CO" sz="1200">
                          <a:effectLst/>
                        </a:rPr>
                        <a:t>12</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b"/>
                </a:tc>
                <a:tc>
                  <a:txBody>
                    <a:bodyPr/>
                    <a:lstStyle/>
                    <a:p>
                      <a:pPr algn="just">
                        <a:lnSpc>
                          <a:spcPct val="107000"/>
                        </a:lnSpc>
                        <a:spcAft>
                          <a:spcPts val="0"/>
                        </a:spcAft>
                      </a:pPr>
                      <a:r>
                        <a:rPr lang="es-CO" sz="1200">
                          <a:effectLst/>
                        </a:rPr>
                        <a:t>BARRIOS UNIDOS</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b"/>
                </a:tc>
                <a:tc>
                  <a:txBody>
                    <a:bodyPr/>
                    <a:lstStyle/>
                    <a:p>
                      <a:pPr algn="just">
                        <a:lnSpc>
                          <a:spcPct val="107000"/>
                        </a:lnSpc>
                        <a:spcAft>
                          <a:spcPts val="0"/>
                        </a:spcAft>
                      </a:pPr>
                      <a:r>
                        <a:rPr lang="es-CO" sz="1200">
                          <a:effectLst/>
                        </a:rPr>
                        <a:t>1</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5</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7</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3</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3</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 </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 </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2</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 </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 </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 </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1</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 </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 </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22</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b"/>
                </a:tc>
                <a:extLst>
                  <a:ext uri="{0D108BD9-81ED-4DB2-BD59-A6C34878D82A}">
                    <a16:rowId xmlns:a16="http://schemas.microsoft.com/office/drawing/2014/main" xmlns="" val="2477927834"/>
                  </a:ext>
                </a:extLst>
              </a:tr>
              <a:tr h="536400">
                <a:tc>
                  <a:txBody>
                    <a:bodyPr/>
                    <a:lstStyle/>
                    <a:p>
                      <a:pPr algn="just">
                        <a:lnSpc>
                          <a:spcPct val="107000"/>
                        </a:lnSpc>
                        <a:spcAft>
                          <a:spcPts val="0"/>
                        </a:spcAft>
                      </a:pPr>
                      <a:r>
                        <a:rPr lang="es-CO" sz="1200">
                          <a:effectLst/>
                        </a:rPr>
                        <a:t>13</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b"/>
                </a:tc>
                <a:tc>
                  <a:txBody>
                    <a:bodyPr/>
                    <a:lstStyle/>
                    <a:p>
                      <a:pPr algn="just">
                        <a:lnSpc>
                          <a:spcPct val="107000"/>
                        </a:lnSpc>
                        <a:spcAft>
                          <a:spcPts val="0"/>
                        </a:spcAft>
                      </a:pPr>
                      <a:r>
                        <a:rPr lang="es-CO" sz="1200">
                          <a:effectLst/>
                        </a:rPr>
                        <a:t>TEUSAQUILLO</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b"/>
                </a:tc>
                <a:tc>
                  <a:txBody>
                    <a:bodyPr/>
                    <a:lstStyle/>
                    <a:p>
                      <a:pPr algn="just">
                        <a:lnSpc>
                          <a:spcPct val="107000"/>
                        </a:lnSpc>
                        <a:spcAft>
                          <a:spcPts val="0"/>
                        </a:spcAft>
                      </a:pPr>
                      <a:r>
                        <a:rPr lang="es-CO" sz="1200">
                          <a:effectLst/>
                        </a:rPr>
                        <a:t> </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2</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 </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 </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1</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 </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 </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 </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 </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 </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 </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 </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 </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 </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3</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b"/>
                </a:tc>
                <a:extLst>
                  <a:ext uri="{0D108BD9-81ED-4DB2-BD59-A6C34878D82A}">
                    <a16:rowId xmlns:a16="http://schemas.microsoft.com/office/drawing/2014/main" xmlns="" val="4159623673"/>
                  </a:ext>
                </a:extLst>
              </a:tr>
              <a:tr h="354924">
                <a:tc>
                  <a:txBody>
                    <a:bodyPr/>
                    <a:lstStyle/>
                    <a:p>
                      <a:pPr algn="just">
                        <a:lnSpc>
                          <a:spcPct val="107000"/>
                        </a:lnSpc>
                        <a:spcAft>
                          <a:spcPts val="0"/>
                        </a:spcAft>
                      </a:pPr>
                      <a:r>
                        <a:rPr lang="es-CO" sz="1200">
                          <a:effectLst/>
                        </a:rPr>
                        <a:t>14</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b"/>
                </a:tc>
                <a:tc>
                  <a:txBody>
                    <a:bodyPr/>
                    <a:lstStyle/>
                    <a:p>
                      <a:pPr algn="just">
                        <a:lnSpc>
                          <a:spcPct val="107000"/>
                        </a:lnSpc>
                        <a:spcAft>
                          <a:spcPts val="0"/>
                        </a:spcAft>
                      </a:pPr>
                      <a:r>
                        <a:rPr lang="es-CO" sz="1200">
                          <a:effectLst/>
                        </a:rPr>
                        <a:t>MARTIRES</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b"/>
                </a:tc>
                <a:tc>
                  <a:txBody>
                    <a:bodyPr/>
                    <a:lstStyle/>
                    <a:p>
                      <a:pPr algn="just">
                        <a:lnSpc>
                          <a:spcPct val="107000"/>
                        </a:lnSpc>
                        <a:spcAft>
                          <a:spcPts val="0"/>
                        </a:spcAft>
                      </a:pPr>
                      <a:r>
                        <a:rPr lang="es-CO" sz="1200">
                          <a:effectLst/>
                        </a:rPr>
                        <a:t>1</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1</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 </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1</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 </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 </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 </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 </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 </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 </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 </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 </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 </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 </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3</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b"/>
                </a:tc>
                <a:extLst>
                  <a:ext uri="{0D108BD9-81ED-4DB2-BD59-A6C34878D82A}">
                    <a16:rowId xmlns:a16="http://schemas.microsoft.com/office/drawing/2014/main" xmlns="" val="2747403857"/>
                  </a:ext>
                </a:extLst>
              </a:tr>
              <a:tr h="717877">
                <a:tc>
                  <a:txBody>
                    <a:bodyPr/>
                    <a:lstStyle/>
                    <a:p>
                      <a:pPr algn="just">
                        <a:lnSpc>
                          <a:spcPct val="107000"/>
                        </a:lnSpc>
                        <a:spcAft>
                          <a:spcPts val="0"/>
                        </a:spcAft>
                      </a:pPr>
                      <a:r>
                        <a:rPr lang="es-CO" sz="1200">
                          <a:effectLst/>
                        </a:rPr>
                        <a:t>15</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b"/>
                </a:tc>
                <a:tc>
                  <a:txBody>
                    <a:bodyPr/>
                    <a:lstStyle/>
                    <a:p>
                      <a:pPr algn="just">
                        <a:lnSpc>
                          <a:spcPct val="107000"/>
                        </a:lnSpc>
                        <a:spcAft>
                          <a:spcPts val="0"/>
                        </a:spcAft>
                      </a:pPr>
                      <a:r>
                        <a:rPr lang="es-CO" sz="1200">
                          <a:effectLst/>
                        </a:rPr>
                        <a:t>ANTONIO NARIÑO</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b"/>
                </a:tc>
                <a:tc>
                  <a:txBody>
                    <a:bodyPr/>
                    <a:lstStyle/>
                    <a:p>
                      <a:pPr algn="just">
                        <a:lnSpc>
                          <a:spcPct val="107000"/>
                        </a:lnSpc>
                        <a:spcAft>
                          <a:spcPts val="0"/>
                        </a:spcAft>
                      </a:pPr>
                      <a:r>
                        <a:rPr lang="es-CO" sz="1200">
                          <a:effectLst/>
                        </a:rPr>
                        <a:t> </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 </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 </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1</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 </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 </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 </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 </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 </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 </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 </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 </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 </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 </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1</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b"/>
                </a:tc>
                <a:extLst>
                  <a:ext uri="{0D108BD9-81ED-4DB2-BD59-A6C34878D82A}">
                    <a16:rowId xmlns:a16="http://schemas.microsoft.com/office/drawing/2014/main" xmlns="" val="4206592175"/>
                  </a:ext>
                </a:extLst>
              </a:tr>
              <a:tr h="717877">
                <a:tc>
                  <a:txBody>
                    <a:bodyPr/>
                    <a:lstStyle/>
                    <a:p>
                      <a:pPr algn="just">
                        <a:lnSpc>
                          <a:spcPct val="107000"/>
                        </a:lnSpc>
                        <a:spcAft>
                          <a:spcPts val="0"/>
                        </a:spcAft>
                      </a:pPr>
                      <a:r>
                        <a:rPr lang="es-CO" sz="1200">
                          <a:effectLst/>
                        </a:rPr>
                        <a:t>16</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b"/>
                </a:tc>
                <a:tc>
                  <a:txBody>
                    <a:bodyPr/>
                    <a:lstStyle/>
                    <a:p>
                      <a:pPr algn="just">
                        <a:lnSpc>
                          <a:spcPct val="107000"/>
                        </a:lnSpc>
                        <a:spcAft>
                          <a:spcPts val="0"/>
                        </a:spcAft>
                      </a:pPr>
                      <a:r>
                        <a:rPr lang="es-CO" sz="1200">
                          <a:effectLst/>
                        </a:rPr>
                        <a:t>PUENTE ARANDA</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b"/>
                </a:tc>
                <a:tc>
                  <a:txBody>
                    <a:bodyPr/>
                    <a:lstStyle/>
                    <a:p>
                      <a:pPr algn="just">
                        <a:lnSpc>
                          <a:spcPct val="107000"/>
                        </a:lnSpc>
                        <a:spcAft>
                          <a:spcPts val="0"/>
                        </a:spcAft>
                      </a:pPr>
                      <a:r>
                        <a:rPr lang="es-CO" sz="1200">
                          <a:effectLst/>
                        </a:rPr>
                        <a:t>2</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7</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6</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2</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1</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 </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 </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 </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 </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 </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 </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1</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 </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 </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19</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b"/>
                </a:tc>
                <a:extLst>
                  <a:ext uri="{0D108BD9-81ED-4DB2-BD59-A6C34878D82A}">
                    <a16:rowId xmlns:a16="http://schemas.microsoft.com/office/drawing/2014/main" xmlns="" val="2111099001"/>
                  </a:ext>
                </a:extLst>
              </a:tr>
              <a:tr h="717877">
                <a:tc>
                  <a:txBody>
                    <a:bodyPr/>
                    <a:lstStyle/>
                    <a:p>
                      <a:pPr algn="just">
                        <a:lnSpc>
                          <a:spcPct val="107000"/>
                        </a:lnSpc>
                        <a:spcAft>
                          <a:spcPts val="0"/>
                        </a:spcAft>
                      </a:pPr>
                      <a:r>
                        <a:rPr lang="es-CO" sz="1200">
                          <a:effectLst/>
                        </a:rPr>
                        <a:t>18</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b"/>
                </a:tc>
                <a:tc>
                  <a:txBody>
                    <a:bodyPr/>
                    <a:lstStyle/>
                    <a:p>
                      <a:pPr algn="just">
                        <a:lnSpc>
                          <a:spcPct val="107000"/>
                        </a:lnSpc>
                        <a:spcAft>
                          <a:spcPts val="0"/>
                        </a:spcAft>
                      </a:pPr>
                      <a:r>
                        <a:rPr lang="es-CO" sz="1200">
                          <a:effectLst/>
                        </a:rPr>
                        <a:t>RAFAELURIBE URIBE</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b"/>
                </a:tc>
                <a:tc>
                  <a:txBody>
                    <a:bodyPr/>
                    <a:lstStyle/>
                    <a:p>
                      <a:pPr algn="just">
                        <a:lnSpc>
                          <a:spcPct val="107000"/>
                        </a:lnSpc>
                        <a:spcAft>
                          <a:spcPts val="0"/>
                        </a:spcAft>
                      </a:pPr>
                      <a:r>
                        <a:rPr lang="es-CO" sz="1200">
                          <a:effectLst/>
                        </a:rPr>
                        <a:t>1</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7</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1</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 </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 </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 </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 </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 </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2</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 </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1</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 </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 </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1</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13</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b"/>
                </a:tc>
                <a:extLst>
                  <a:ext uri="{0D108BD9-81ED-4DB2-BD59-A6C34878D82A}">
                    <a16:rowId xmlns:a16="http://schemas.microsoft.com/office/drawing/2014/main" xmlns="" val="3684456497"/>
                  </a:ext>
                </a:extLst>
              </a:tr>
              <a:tr h="717877">
                <a:tc>
                  <a:txBody>
                    <a:bodyPr/>
                    <a:lstStyle/>
                    <a:p>
                      <a:pPr algn="just">
                        <a:lnSpc>
                          <a:spcPct val="107000"/>
                        </a:lnSpc>
                        <a:spcAft>
                          <a:spcPts val="0"/>
                        </a:spcAft>
                      </a:pPr>
                      <a:r>
                        <a:rPr lang="es-CO" sz="1200">
                          <a:effectLst/>
                        </a:rPr>
                        <a:t>19</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b"/>
                </a:tc>
                <a:tc>
                  <a:txBody>
                    <a:bodyPr/>
                    <a:lstStyle/>
                    <a:p>
                      <a:pPr algn="just">
                        <a:lnSpc>
                          <a:spcPct val="107000"/>
                        </a:lnSpc>
                        <a:spcAft>
                          <a:spcPts val="0"/>
                        </a:spcAft>
                      </a:pPr>
                      <a:r>
                        <a:rPr lang="es-CO" sz="1200">
                          <a:effectLst/>
                        </a:rPr>
                        <a:t>CIUDAD BOLIVAR</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b"/>
                </a:tc>
                <a:tc>
                  <a:txBody>
                    <a:bodyPr/>
                    <a:lstStyle/>
                    <a:p>
                      <a:pPr algn="just">
                        <a:lnSpc>
                          <a:spcPct val="107000"/>
                        </a:lnSpc>
                        <a:spcAft>
                          <a:spcPts val="0"/>
                        </a:spcAft>
                      </a:pPr>
                      <a:r>
                        <a:rPr lang="es-CO" sz="1200">
                          <a:effectLst/>
                        </a:rPr>
                        <a:t>1</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8</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1</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 </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 </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1</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 </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3</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1</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 </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 </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 </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 </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a:effectLst/>
                        </a:rPr>
                        <a:t> </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ctr"/>
                </a:tc>
                <a:tc>
                  <a:txBody>
                    <a:bodyPr/>
                    <a:lstStyle/>
                    <a:p>
                      <a:pPr algn="just">
                        <a:lnSpc>
                          <a:spcPct val="107000"/>
                        </a:lnSpc>
                        <a:spcAft>
                          <a:spcPts val="0"/>
                        </a:spcAft>
                      </a:pPr>
                      <a:r>
                        <a:rPr lang="es-CO" sz="1200" dirty="0">
                          <a:effectLst/>
                        </a:rPr>
                        <a:t>15</a:t>
                      </a: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b"/>
                </a:tc>
                <a:extLst>
                  <a:ext uri="{0D108BD9-81ED-4DB2-BD59-A6C34878D82A}">
                    <a16:rowId xmlns:a16="http://schemas.microsoft.com/office/drawing/2014/main" xmlns="" val="1050822490"/>
                  </a:ext>
                </a:extLst>
              </a:tr>
              <a:tr h="354924">
                <a:tc>
                  <a:txBody>
                    <a:bodyPr/>
                    <a:lstStyle/>
                    <a:p>
                      <a:pPr>
                        <a:lnSpc>
                          <a:spcPct val="107000"/>
                        </a:lnSpc>
                      </a:pPr>
                      <a:endParaRPr lang="es-CO" sz="1200">
                        <a:effectLst/>
                        <a:latin typeface="Calibri" panose="020F0502020204030204" pitchFamily="34" charset="0"/>
                      </a:endParaRPr>
                    </a:p>
                  </a:txBody>
                  <a:tcPr marL="43001" marR="43001" marT="0" marB="0" anchor="b"/>
                </a:tc>
                <a:tc>
                  <a:txBody>
                    <a:bodyPr/>
                    <a:lstStyle/>
                    <a:p>
                      <a:pPr>
                        <a:lnSpc>
                          <a:spcPct val="107000"/>
                        </a:lnSpc>
                      </a:pPr>
                      <a:endParaRPr lang="es-CO" sz="1200" dirty="0">
                        <a:effectLst/>
                        <a:latin typeface="Calibri" panose="020F0502020204030204" pitchFamily="34" charset="0"/>
                      </a:endParaRPr>
                    </a:p>
                  </a:txBody>
                  <a:tcPr marL="43001" marR="43001" marT="0" marB="0" anchor="b"/>
                </a:tc>
                <a:tc>
                  <a:txBody>
                    <a:bodyPr/>
                    <a:lstStyle/>
                    <a:p>
                      <a:pPr>
                        <a:lnSpc>
                          <a:spcPct val="107000"/>
                        </a:lnSpc>
                      </a:pPr>
                      <a:endParaRPr lang="es-CO" sz="1200">
                        <a:effectLst/>
                        <a:latin typeface="Calibri" panose="020F0502020204030204" pitchFamily="34" charset="0"/>
                      </a:endParaRPr>
                    </a:p>
                  </a:txBody>
                  <a:tcPr marL="43001" marR="43001" marT="0" marB="0" anchor="b"/>
                </a:tc>
                <a:tc>
                  <a:txBody>
                    <a:bodyPr/>
                    <a:lstStyle/>
                    <a:p>
                      <a:pPr>
                        <a:lnSpc>
                          <a:spcPct val="107000"/>
                        </a:lnSpc>
                      </a:pPr>
                      <a:endParaRPr lang="es-CO" sz="1200">
                        <a:effectLst/>
                        <a:latin typeface="Calibri" panose="020F0502020204030204" pitchFamily="34" charset="0"/>
                      </a:endParaRPr>
                    </a:p>
                  </a:txBody>
                  <a:tcPr marL="43001" marR="43001" marT="0" marB="0" anchor="b"/>
                </a:tc>
                <a:tc>
                  <a:txBody>
                    <a:bodyPr/>
                    <a:lstStyle/>
                    <a:p>
                      <a:pPr>
                        <a:lnSpc>
                          <a:spcPct val="107000"/>
                        </a:lnSpc>
                      </a:pPr>
                      <a:endParaRPr lang="es-CO" sz="1200">
                        <a:effectLst/>
                        <a:latin typeface="Calibri" panose="020F0502020204030204" pitchFamily="34" charset="0"/>
                      </a:endParaRPr>
                    </a:p>
                  </a:txBody>
                  <a:tcPr marL="43001" marR="43001" marT="0" marB="0" anchor="b"/>
                </a:tc>
                <a:tc>
                  <a:txBody>
                    <a:bodyPr/>
                    <a:lstStyle/>
                    <a:p>
                      <a:pPr>
                        <a:lnSpc>
                          <a:spcPct val="107000"/>
                        </a:lnSpc>
                      </a:pPr>
                      <a:endParaRPr lang="es-CO" sz="1200">
                        <a:effectLst/>
                        <a:latin typeface="Calibri" panose="020F0502020204030204" pitchFamily="34" charset="0"/>
                      </a:endParaRPr>
                    </a:p>
                  </a:txBody>
                  <a:tcPr marL="43001" marR="43001" marT="0" marB="0" anchor="b"/>
                </a:tc>
                <a:tc>
                  <a:txBody>
                    <a:bodyPr/>
                    <a:lstStyle/>
                    <a:p>
                      <a:pPr>
                        <a:lnSpc>
                          <a:spcPct val="107000"/>
                        </a:lnSpc>
                      </a:pPr>
                      <a:endParaRPr lang="es-CO" sz="1200">
                        <a:effectLst/>
                        <a:latin typeface="Calibri" panose="020F0502020204030204" pitchFamily="34" charset="0"/>
                      </a:endParaRPr>
                    </a:p>
                  </a:txBody>
                  <a:tcPr marL="43001" marR="43001" marT="0" marB="0" anchor="b"/>
                </a:tc>
                <a:tc>
                  <a:txBody>
                    <a:bodyPr/>
                    <a:lstStyle/>
                    <a:p>
                      <a:pPr>
                        <a:lnSpc>
                          <a:spcPct val="107000"/>
                        </a:lnSpc>
                      </a:pPr>
                      <a:endParaRPr lang="es-CO" sz="1200">
                        <a:effectLst/>
                        <a:latin typeface="Calibri" panose="020F0502020204030204" pitchFamily="34" charset="0"/>
                      </a:endParaRPr>
                    </a:p>
                  </a:txBody>
                  <a:tcPr marL="43001" marR="43001" marT="0" marB="0" anchor="b"/>
                </a:tc>
                <a:tc>
                  <a:txBody>
                    <a:bodyPr/>
                    <a:lstStyle/>
                    <a:p>
                      <a:pPr>
                        <a:lnSpc>
                          <a:spcPct val="107000"/>
                        </a:lnSpc>
                      </a:pPr>
                      <a:endParaRPr lang="es-CO" sz="1200">
                        <a:effectLst/>
                        <a:latin typeface="Calibri" panose="020F0502020204030204" pitchFamily="34" charset="0"/>
                      </a:endParaRPr>
                    </a:p>
                  </a:txBody>
                  <a:tcPr marL="43001" marR="43001" marT="0" marB="0" anchor="b"/>
                </a:tc>
                <a:tc>
                  <a:txBody>
                    <a:bodyPr/>
                    <a:lstStyle/>
                    <a:p>
                      <a:pPr>
                        <a:lnSpc>
                          <a:spcPct val="107000"/>
                        </a:lnSpc>
                      </a:pPr>
                      <a:endParaRPr lang="es-CO" sz="1200">
                        <a:effectLst/>
                        <a:latin typeface="Calibri" panose="020F0502020204030204" pitchFamily="34" charset="0"/>
                      </a:endParaRPr>
                    </a:p>
                  </a:txBody>
                  <a:tcPr marL="43001" marR="43001" marT="0" marB="0" anchor="b"/>
                </a:tc>
                <a:tc>
                  <a:txBody>
                    <a:bodyPr/>
                    <a:lstStyle/>
                    <a:p>
                      <a:pPr>
                        <a:lnSpc>
                          <a:spcPct val="107000"/>
                        </a:lnSpc>
                      </a:pPr>
                      <a:endParaRPr lang="es-CO" sz="1200">
                        <a:effectLst/>
                        <a:latin typeface="Calibri" panose="020F0502020204030204" pitchFamily="34" charset="0"/>
                      </a:endParaRPr>
                    </a:p>
                  </a:txBody>
                  <a:tcPr marL="43001" marR="43001" marT="0" marB="0" anchor="b"/>
                </a:tc>
                <a:tc>
                  <a:txBody>
                    <a:bodyPr/>
                    <a:lstStyle/>
                    <a:p>
                      <a:pPr>
                        <a:lnSpc>
                          <a:spcPct val="107000"/>
                        </a:lnSpc>
                      </a:pPr>
                      <a:endParaRPr lang="es-CO" sz="1200">
                        <a:effectLst/>
                        <a:latin typeface="Calibri" panose="020F0502020204030204" pitchFamily="34" charset="0"/>
                      </a:endParaRPr>
                    </a:p>
                  </a:txBody>
                  <a:tcPr marL="43001" marR="43001" marT="0" marB="0" anchor="b"/>
                </a:tc>
                <a:tc>
                  <a:txBody>
                    <a:bodyPr/>
                    <a:lstStyle/>
                    <a:p>
                      <a:pPr algn="just">
                        <a:lnSpc>
                          <a:spcPct val="107000"/>
                        </a:lnSpc>
                        <a:spcAft>
                          <a:spcPts val="0"/>
                        </a:spcAft>
                      </a:pPr>
                      <a:r>
                        <a:rPr lang="es-CO" sz="1200">
                          <a:effectLst/>
                        </a:rPr>
                        <a:t>TOTAL:</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b"/>
                </a:tc>
                <a:tc>
                  <a:txBody>
                    <a:bodyPr/>
                    <a:lstStyle/>
                    <a:p>
                      <a:pPr algn="just">
                        <a:lnSpc>
                          <a:spcPct val="107000"/>
                        </a:lnSpc>
                        <a:spcAft>
                          <a:spcPts val="0"/>
                        </a:spcAft>
                      </a:pPr>
                      <a:r>
                        <a:rPr lang="es-CO" sz="1200">
                          <a:effectLst/>
                        </a:rPr>
                        <a:t> </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b"/>
                </a:tc>
                <a:tc>
                  <a:txBody>
                    <a:bodyPr/>
                    <a:lstStyle/>
                    <a:p>
                      <a:pPr algn="just">
                        <a:lnSpc>
                          <a:spcPct val="107000"/>
                        </a:lnSpc>
                        <a:spcAft>
                          <a:spcPts val="0"/>
                        </a:spcAft>
                      </a:pPr>
                      <a:r>
                        <a:rPr lang="es-CO" sz="1200">
                          <a:effectLst/>
                        </a:rPr>
                        <a:t> </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b"/>
                </a:tc>
                <a:tc>
                  <a:txBody>
                    <a:bodyPr/>
                    <a:lstStyle/>
                    <a:p>
                      <a:pPr algn="just">
                        <a:lnSpc>
                          <a:spcPct val="107000"/>
                        </a:lnSpc>
                        <a:spcAft>
                          <a:spcPts val="0"/>
                        </a:spcAft>
                      </a:pPr>
                      <a:r>
                        <a:rPr lang="es-CO" sz="1200">
                          <a:effectLst/>
                        </a:rPr>
                        <a:t> </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b"/>
                </a:tc>
                <a:tc>
                  <a:txBody>
                    <a:bodyPr/>
                    <a:lstStyle/>
                    <a:p>
                      <a:pPr algn="just">
                        <a:lnSpc>
                          <a:spcPct val="107000"/>
                        </a:lnSpc>
                        <a:spcAft>
                          <a:spcPts val="0"/>
                        </a:spcAft>
                      </a:pPr>
                      <a:r>
                        <a:rPr lang="es-CO" sz="1200" dirty="0">
                          <a:effectLst/>
                        </a:rPr>
                        <a:t>293</a:t>
                      </a: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3001" marR="43001" marT="0" marB="0" anchor="b"/>
                </a:tc>
                <a:extLst>
                  <a:ext uri="{0D108BD9-81ED-4DB2-BD59-A6C34878D82A}">
                    <a16:rowId xmlns:a16="http://schemas.microsoft.com/office/drawing/2014/main" xmlns="" val="421688558"/>
                  </a:ext>
                </a:extLst>
              </a:tr>
            </a:tbl>
          </a:graphicData>
        </a:graphic>
      </p:graphicFrame>
    </p:spTree>
    <p:extLst>
      <p:ext uri="{BB962C8B-B14F-4D97-AF65-F5344CB8AC3E}">
        <p14:creationId xmlns:p14="http://schemas.microsoft.com/office/powerpoint/2010/main" val="2429815809"/>
      </p:ext>
    </p:extLst>
  </p:cSld>
  <p:clrMapOvr>
    <a:masterClrMapping/>
  </p:clrMapOvr>
  <p:transition spd="slow">
    <p:wipe dir="d"/>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69D1A777-1406-4164-B53D-3C56FD62E60B}"/>
              </a:ext>
            </a:extLst>
          </p:cNvPr>
          <p:cNvSpPr>
            <a:spLocks noGrp="1"/>
          </p:cNvSpPr>
          <p:nvPr>
            <p:ph type="title"/>
          </p:nvPr>
        </p:nvSpPr>
        <p:spPr/>
        <p:txBody>
          <a:bodyPr>
            <a:normAutofit fontScale="90000"/>
          </a:bodyPr>
          <a:lstStyle/>
          <a:p>
            <a:r>
              <a:rPr lang="es-CO" dirty="0"/>
              <a:t>INSTITUTO DISTRITAL DE RECREACION Y DEPORTE</a:t>
            </a:r>
          </a:p>
        </p:txBody>
      </p:sp>
      <p:sp>
        <p:nvSpPr>
          <p:cNvPr id="3" name="Marcador de contenido 2">
            <a:extLst>
              <a:ext uri="{FF2B5EF4-FFF2-40B4-BE49-F238E27FC236}">
                <a16:creationId xmlns:a16="http://schemas.microsoft.com/office/drawing/2014/main" xmlns="" id="{7AE9D220-A5D3-4459-9D0B-13D4A753FFDB}"/>
              </a:ext>
            </a:extLst>
          </p:cNvPr>
          <p:cNvSpPr>
            <a:spLocks noGrp="1"/>
          </p:cNvSpPr>
          <p:nvPr>
            <p:ph idx="1"/>
          </p:nvPr>
        </p:nvSpPr>
        <p:spPr/>
        <p:txBody>
          <a:bodyPr>
            <a:normAutofit fontScale="77500" lnSpcReduction="20000"/>
          </a:bodyPr>
          <a:lstStyle/>
          <a:p>
            <a:pPr algn="just"/>
            <a:r>
              <a:rPr lang="es-CO" dirty="0"/>
              <a:t>Las principales funciones encargadas al Instituto son entre otras: formular políticas para el desarrollo masivo del deporte y la recreación en el Distrito con el fin de contribuir al mejoramiento físico y mental de sus habitantes, especialmente de la juventud, financiar y organizar competencias y certámenes deportivos nacionales e internacionales con sede en Bogotá, promover actividades de recreación y conservar y dotar las unidades deportivas. Esta entidad se creó mediante el </a:t>
            </a:r>
            <a:r>
              <a:rPr lang="es-CO" b="1" dirty="0"/>
              <a:t>acuerdo número 4 de 1978 del concejo de Bogotá</a:t>
            </a:r>
            <a:r>
              <a:rPr lang="es-CO" dirty="0"/>
              <a:t>, dado que se hizo necesario crear una entidad que fuera el ente rector de la recreación y el deporte a nivel distrital.</a:t>
            </a:r>
          </a:p>
          <a:p>
            <a:endParaRPr lang="es-CO" dirty="0"/>
          </a:p>
        </p:txBody>
      </p:sp>
      <p:pic>
        <p:nvPicPr>
          <p:cNvPr id="4" name="Picture 4" descr="http://admdeportiva.udistrital.edu.co:8080/image/image_gallery?uuid=3e6a20b8-452d-4b17-a7d2-92c37f8d5521&amp;groupId=14192&amp;t=1403727714076">
            <a:extLst>
              <a:ext uri="{FF2B5EF4-FFF2-40B4-BE49-F238E27FC236}">
                <a16:creationId xmlns:a16="http://schemas.microsoft.com/office/drawing/2014/main" xmlns="" id="{B0096CE5-F881-4E17-AB41-B550EFA02171}"/>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187624" y="5639948"/>
            <a:ext cx="3505812" cy="957403"/>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www.idrd.gov.co/sitio/idrd/sites/default/files/imagenes/Logo%20nueva%20Alcaldi%CC%81a%20sin%20fondo-01_3.png">
            <a:extLst>
              <a:ext uri="{FF2B5EF4-FFF2-40B4-BE49-F238E27FC236}">
                <a16:creationId xmlns:a16="http://schemas.microsoft.com/office/drawing/2014/main" xmlns="" id="{18B63375-699D-4CAD-95F9-7959F4D995DC}"/>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372200" y="5418246"/>
            <a:ext cx="2037606" cy="13186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6521691"/>
      </p:ext>
    </p:extLst>
  </p:cSld>
  <p:clrMapOvr>
    <a:masterClrMapping/>
  </p:clrMapOvr>
  <p:transition spd="slow">
    <p:wipe dir="d"/>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Gráfico 1">
            <a:extLst>
              <a:ext uri="{FF2B5EF4-FFF2-40B4-BE49-F238E27FC236}">
                <a16:creationId xmlns:a16="http://schemas.microsoft.com/office/drawing/2014/main" xmlns="" id="{D43B4D7A-2275-4B7B-9024-DA9EE53879CA}"/>
              </a:ext>
            </a:extLst>
          </p:cNvPr>
          <p:cNvGraphicFramePr/>
          <p:nvPr>
            <p:extLst>
              <p:ext uri="{D42A27DB-BD31-4B8C-83A1-F6EECF244321}">
                <p14:modId xmlns:p14="http://schemas.microsoft.com/office/powerpoint/2010/main" val="3758552953"/>
              </p:ext>
            </p:extLst>
          </p:nvPr>
        </p:nvGraphicFramePr>
        <p:xfrm>
          <a:off x="755576" y="1052736"/>
          <a:ext cx="7416824" cy="5472608"/>
        </p:xfrm>
        <a:graphic>
          <a:graphicData uri="http://schemas.openxmlformats.org/drawingml/2006/chart">
            <c:chart xmlns:c="http://schemas.openxmlformats.org/drawingml/2006/chart" xmlns:r="http://schemas.openxmlformats.org/officeDocument/2006/relationships" r:id="rId2"/>
          </a:graphicData>
        </a:graphic>
      </p:graphicFrame>
      <p:sp>
        <p:nvSpPr>
          <p:cNvPr id="3" name="CuadroTexto 2">
            <a:extLst>
              <a:ext uri="{FF2B5EF4-FFF2-40B4-BE49-F238E27FC236}">
                <a16:creationId xmlns:a16="http://schemas.microsoft.com/office/drawing/2014/main" xmlns="" id="{15B66740-0283-48D1-AE8B-54EB9EBA9B95}"/>
              </a:ext>
            </a:extLst>
          </p:cNvPr>
          <p:cNvSpPr txBox="1"/>
          <p:nvPr/>
        </p:nvSpPr>
        <p:spPr>
          <a:xfrm>
            <a:off x="1403648" y="404664"/>
            <a:ext cx="5472608" cy="584775"/>
          </a:xfrm>
          <a:prstGeom prst="rect">
            <a:avLst/>
          </a:prstGeom>
          <a:noFill/>
        </p:spPr>
        <p:txBody>
          <a:bodyPr wrap="square" rtlCol="0">
            <a:spAutoFit/>
          </a:bodyPr>
          <a:lstStyle/>
          <a:p>
            <a:r>
              <a:rPr lang="es-CO" sz="3200" b="1" dirty="0"/>
              <a:t>REPRESENTACION GRAFICA</a:t>
            </a:r>
          </a:p>
        </p:txBody>
      </p:sp>
    </p:spTree>
    <p:extLst>
      <p:ext uri="{BB962C8B-B14F-4D97-AF65-F5344CB8AC3E}">
        <p14:creationId xmlns:p14="http://schemas.microsoft.com/office/powerpoint/2010/main" val="2181459256"/>
      </p:ext>
    </p:extLst>
  </p:cSld>
  <p:clrMapOvr>
    <a:masterClrMapping/>
  </p:clrMapOvr>
  <p:transition spd="slow">
    <p:wipe dir="d"/>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xmlns="" id="{2FAE7BE9-9580-4E47-8856-09E329FD80CB}"/>
              </a:ext>
            </a:extLst>
          </p:cNvPr>
          <p:cNvPicPr/>
          <p:nvPr/>
        </p:nvPicPr>
        <p:blipFill rotWithShape="1">
          <a:blip r:embed="rId2"/>
          <a:srcRect l="17527" t="19684" r="55117" b="6756"/>
          <a:stretch/>
        </p:blipFill>
        <p:spPr bwMode="auto">
          <a:xfrm>
            <a:off x="3131840" y="281135"/>
            <a:ext cx="4608512" cy="6597352"/>
          </a:xfrm>
          <a:prstGeom prst="rect">
            <a:avLst/>
          </a:prstGeom>
          <a:ln>
            <a:noFill/>
          </a:ln>
          <a:extLst>
            <a:ext uri="{53640926-AAD7-44D8-BBD7-CCE9431645EC}">
              <a14:shadowObscured xmlns:a14="http://schemas.microsoft.com/office/drawing/2010/main"/>
            </a:ext>
          </a:extLst>
        </p:spPr>
      </p:pic>
      <p:sp>
        <p:nvSpPr>
          <p:cNvPr id="3" name="CuadroTexto 2">
            <a:extLst>
              <a:ext uri="{FF2B5EF4-FFF2-40B4-BE49-F238E27FC236}">
                <a16:creationId xmlns:a16="http://schemas.microsoft.com/office/drawing/2014/main" xmlns="" id="{9AE14C11-211F-4EF6-87C1-F9D630592809}"/>
              </a:ext>
            </a:extLst>
          </p:cNvPr>
          <p:cNvSpPr txBox="1"/>
          <p:nvPr/>
        </p:nvSpPr>
        <p:spPr>
          <a:xfrm>
            <a:off x="539552" y="2194816"/>
            <a:ext cx="2592288" cy="1384995"/>
          </a:xfrm>
          <a:prstGeom prst="rect">
            <a:avLst/>
          </a:prstGeom>
          <a:noFill/>
        </p:spPr>
        <p:txBody>
          <a:bodyPr wrap="square" rtlCol="0">
            <a:spAutoFit/>
          </a:bodyPr>
          <a:lstStyle/>
          <a:p>
            <a:r>
              <a:rPr lang="es-CO" sz="2800" b="1" dirty="0"/>
              <a:t>ESCUELAS POR LOCALIDADES AÑO 2015</a:t>
            </a:r>
          </a:p>
        </p:txBody>
      </p:sp>
    </p:spTree>
    <p:extLst>
      <p:ext uri="{BB962C8B-B14F-4D97-AF65-F5344CB8AC3E}">
        <p14:creationId xmlns:p14="http://schemas.microsoft.com/office/powerpoint/2010/main" val="641565222"/>
      </p:ext>
    </p:extLst>
  </p:cSld>
  <p:clrMapOvr>
    <a:masterClrMapping/>
  </p:clrMapOvr>
  <p:transition spd="slow">
    <p:wipe dir="d"/>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xmlns="" id="{46E58267-2C06-478F-9687-342F8850CB68}"/>
              </a:ext>
            </a:extLst>
          </p:cNvPr>
          <p:cNvSpPr txBox="1"/>
          <p:nvPr/>
        </p:nvSpPr>
        <p:spPr>
          <a:xfrm>
            <a:off x="539552" y="2194816"/>
            <a:ext cx="2592288" cy="1384995"/>
          </a:xfrm>
          <a:prstGeom prst="rect">
            <a:avLst/>
          </a:prstGeom>
          <a:noFill/>
        </p:spPr>
        <p:txBody>
          <a:bodyPr wrap="square" rtlCol="0">
            <a:spAutoFit/>
          </a:bodyPr>
          <a:lstStyle/>
          <a:p>
            <a:r>
              <a:rPr lang="es-CO" sz="2800" b="1" dirty="0"/>
              <a:t>ESCUELAS POR DEPORTE AÑO 2015</a:t>
            </a:r>
          </a:p>
        </p:txBody>
      </p:sp>
      <p:pic>
        <p:nvPicPr>
          <p:cNvPr id="3" name="Imagen 2">
            <a:extLst>
              <a:ext uri="{FF2B5EF4-FFF2-40B4-BE49-F238E27FC236}">
                <a16:creationId xmlns:a16="http://schemas.microsoft.com/office/drawing/2014/main" xmlns="" id="{C0FB063E-2E13-413F-B07B-0B6D291EA81B}"/>
              </a:ext>
            </a:extLst>
          </p:cNvPr>
          <p:cNvPicPr/>
          <p:nvPr/>
        </p:nvPicPr>
        <p:blipFill rotWithShape="1">
          <a:blip r:embed="rId2"/>
          <a:srcRect l="18603" t="22966" r="52965" b="5114"/>
          <a:stretch/>
        </p:blipFill>
        <p:spPr bwMode="auto">
          <a:xfrm>
            <a:off x="3347864" y="544693"/>
            <a:ext cx="4416425" cy="6280785"/>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610981307"/>
      </p:ext>
    </p:extLst>
  </p:cSld>
  <p:clrMapOvr>
    <a:masterClrMapping/>
  </p:clrMapOvr>
  <p:transition spd="slow">
    <p:wipe dir="d"/>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a 3">
            <a:extLst>
              <a:ext uri="{FF2B5EF4-FFF2-40B4-BE49-F238E27FC236}">
                <a16:creationId xmlns:a16="http://schemas.microsoft.com/office/drawing/2014/main" xmlns="" id="{11E4D2BB-2F2D-4F8E-ABF3-61408F960A62}"/>
              </a:ext>
            </a:extLst>
          </p:cNvPr>
          <p:cNvGraphicFramePr>
            <a:graphicFrameLocks noGrp="1"/>
          </p:cNvGraphicFramePr>
          <p:nvPr>
            <p:extLst>
              <p:ext uri="{D42A27DB-BD31-4B8C-83A1-F6EECF244321}">
                <p14:modId xmlns:p14="http://schemas.microsoft.com/office/powerpoint/2010/main" val="3788185041"/>
              </p:ext>
            </p:extLst>
          </p:nvPr>
        </p:nvGraphicFramePr>
        <p:xfrm>
          <a:off x="1403648" y="764704"/>
          <a:ext cx="6048672" cy="5935354"/>
        </p:xfrm>
        <a:graphic>
          <a:graphicData uri="http://schemas.openxmlformats.org/drawingml/2006/table">
            <a:tbl>
              <a:tblPr firstRow="1" firstCol="1" bandRow="1">
                <a:tableStyleId>{5C22544A-7EE6-4342-B048-85BDC9FD1C3A}</a:tableStyleId>
              </a:tblPr>
              <a:tblGrid>
                <a:gridCol w="5572087">
                  <a:extLst>
                    <a:ext uri="{9D8B030D-6E8A-4147-A177-3AD203B41FA5}">
                      <a16:colId xmlns:a16="http://schemas.microsoft.com/office/drawing/2014/main" xmlns="" val="1976230597"/>
                    </a:ext>
                  </a:extLst>
                </a:gridCol>
                <a:gridCol w="476585">
                  <a:extLst>
                    <a:ext uri="{9D8B030D-6E8A-4147-A177-3AD203B41FA5}">
                      <a16:colId xmlns:a16="http://schemas.microsoft.com/office/drawing/2014/main" xmlns="" val="998829874"/>
                    </a:ext>
                  </a:extLst>
                </a:gridCol>
              </a:tblGrid>
              <a:tr h="172724">
                <a:tc>
                  <a:txBody>
                    <a:bodyPr/>
                    <a:lstStyle/>
                    <a:p>
                      <a:pPr algn="just">
                        <a:lnSpc>
                          <a:spcPct val="107000"/>
                        </a:lnSpc>
                        <a:spcAft>
                          <a:spcPts val="0"/>
                        </a:spcAft>
                      </a:pPr>
                      <a:r>
                        <a:rPr lang="es-CO" sz="1400">
                          <a:effectLst/>
                        </a:rPr>
                        <a:t>DEPORTE/S </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400">
                          <a:effectLst/>
                        </a:rPr>
                        <a:t>Total</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3311236078"/>
                  </a:ext>
                </a:extLst>
              </a:tr>
              <a:tr h="172724">
                <a:tc>
                  <a:txBody>
                    <a:bodyPr/>
                    <a:lstStyle/>
                    <a:p>
                      <a:pPr algn="just">
                        <a:lnSpc>
                          <a:spcPct val="107000"/>
                        </a:lnSpc>
                        <a:spcAft>
                          <a:spcPts val="0"/>
                        </a:spcAft>
                      </a:pPr>
                      <a:r>
                        <a:rPr lang="es-CO" sz="1400">
                          <a:effectLst/>
                        </a:rPr>
                        <a:t>ATLETISMO, BALONCESTO, FUTBOL Y FUTBOL DE SALON</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400">
                          <a:effectLst/>
                        </a:rPr>
                        <a:t>1</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3027054618"/>
                  </a:ext>
                </a:extLst>
              </a:tr>
              <a:tr h="172724">
                <a:tc>
                  <a:txBody>
                    <a:bodyPr/>
                    <a:lstStyle/>
                    <a:p>
                      <a:pPr algn="just">
                        <a:lnSpc>
                          <a:spcPct val="107000"/>
                        </a:lnSpc>
                        <a:spcAft>
                          <a:spcPts val="0"/>
                        </a:spcAft>
                      </a:pPr>
                      <a:r>
                        <a:rPr lang="es-CO" sz="1400">
                          <a:effectLst/>
                        </a:rPr>
                        <a:t>BALONCESTO</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400">
                          <a:effectLst/>
                        </a:rPr>
                        <a:t>10</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3645903570"/>
                  </a:ext>
                </a:extLst>
              </a:tr>
              <a:tr h="172724">
                <a:tc>
                  <a:txBody>
                    <a:bodyPr/>
                    <a:lstStyle/>
                    <a:p>
                      <a:pPr algn="just">
                        <a:lnSpc>
                          <a:spcPct val="107000"/>
                        </a:lnSpc>
                        <a:spcAft>
                          <a:spcPts val="0"/>
                        </a:spcAft>
                      </a:pPr>
                      <a:r>
                        <a:rPr lang="es-CO" sz="1400">
                          <a:effectLst/>
                        </a:rPr>
                        <a:t>BALONMANO</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400" dirty="0">
                          <a:effectLst/>
                        </a:rPr>
                        <a:t>1</a:t>
                      </a:r>
                      <a:endParaRPr lang="es-CO"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2267740547"/>
                  </a:ext>
                </a:extLst>
              </a:tr>
              <a:tr h="172724">
                <a:tc>
                  <a:txBody>
                    <a:bodyPr/>
                    <a:lstStyle/>
                    <a:p>
                      <a:pPr algn="just">
                        <a:lnSpc>
                          <a:spcPct val="107000"/>
                        </a:lnSpc>
                        <a:spcAft>
                          <a:spcPts val="0"/>
                        </a:spcAft>
                      </a:pPr>
                      <a:r>
                        <a:rPr lang="es-CO" sz="1400">
                          <a:effectLst/>
                        </a:rPr>
                        <a:t>BICICROSS</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400" dirty="0">
                          <a:effectLst/>
                        </a:rPr>
                        <a:t>10</a:t>
                      </a:r>
                      <a:endParaRPr lang="es-CO"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2945855370"/>
                  </a:ext>
                </a:extLst>
              </a:tr>
              <a:tr h="340164">
                <a:tc>
                  <a:txBody>
                    <a:bodyPr/>
                    <a:lstStyle/>
                    <a:p>
                      <a:pPr algn="just">
                        <a:lnSpc>
                          <a:spcPct val="107000"/>
                        </a:lnSpc>
                        <a:spcAft>
                          <a:spcPts val="0"/>
                        </a:spcAft>
                      </a:pPr>
                      <a:r>
                        <a:rPr lang="es-CO" sz="1400">
                          <a:effectLst/>
                        </a:rPr>
                        <a:t> </a:t>
                      </a:r>
                    </a:p>
                    <a:p>
                      <a:pPr algn="just">
                        <a:lnSpc>
                          <a:spcPct val="107000"/>
                        </a:lnSpc>
                        <a:spcAft>
                          <a:spcPts val="0"/>
                        </a:spcAft>
                      </a:pPr>
                      <a:r>
                        <a:rPr lang="es-CO" sz="1400">
                          <a:effectLst/>
                        </a:rPr>
                        <a:t>CICLISMO Y PATINAJE DE VELOCIDAD</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400" dirty="0">
                          <a:effectLst/>
                        </a:rPr>
                        <a:t>1</a:t>
                      </a:r>
                      <a:endParaRPr lang="es-CO"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900507629"/>
                  </a:ext>
                </a:extLst>
              </a:tr>
              <a:tr h="172724">
                <a:tc>
                  <a:txBody>
                    <a:bodyPr/>
                    <a:lstStyle/>
                    <a:p>
                      <a:pPr algn="just">
                        <a:lnSpc>
                          <a:spcPct val="107000"/>
                        </a:lnSpc>
                        <a:spcAft>
                          <a:spcPts val="0"/>
                        </a:spcAft>
                      </a:pPr>
                      <a:r>
                        <a:rPr lang="es-CO" sz="1400">
                          <a:effectLst/>
                        </a:rPr>
                        <a:t>CICLOMONTAÑISMO</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400">
                          <a:effectLst/>
                        </a:rPr>
                        <a:t>1</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2588276621"/>
                  </a:ext>
                </a:extLst>
              </a:tr>
              <a:tr h="172724">
                <a:tc>
                  <a:txBody>
                    <a:bodyPr/>
                    <a:lstStyle/>
                    <a:p>
                      <a:pPr algn="just">
                        <a:lnSpc>
                          <a:spcPct val="107000"/>
                        </a:lnSpc>
                        <a:spcAft>
                          <a:spcPts val="0"/>
                        </a:spcAft>
                      </a:pPr>
                      <a:r>
                        <a:rPr lang="es-CO" sz="1400">
                          <a:effectLst/>
                        </a:rPr>
                        <a:t>FUTBOL</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400">
                          <a:effectLst/>
                        </a:rPr>
                        <a:t>145</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812181029"/>
                  </a:ext>
                </a:extLst>
              </a:tr>
              <a:tr h="172724">
                <a:tc>
                  <a:txBody>
                    <a:bodyPr/>
                    <a:lstStyle/>
                    <a:p>
                      <a:pPr algn="just">
                        <a:lnSpc>
                          <a:spcPct val="107000"/>
                        </a:lnSpc>
                        <a:spcAft>
                          <a:spcPts val="0"/>
                        </a:spcAft>
                      </a:pPr>
                      <a:r>
                        <a:rPr lang="es-CO" sz="1400">
                          <a:effectLst/>
                        </a:rPr>
                        <a:t>FUTBOL DE SALON</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400">
                          <a:effectLst/>
                        </a:rPr>
                        <a:t>2</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122030773"/>
                  </a:ext>
                </a:extLst>
              </a:tr>
              <a:tr h="172724">
                <a:tc>
                  <a:txBody>
                    <a:bodyPr/>
                    <a:lstStyle/>
                    <a:p>
                      <a:pPr algn="just">
                        <a:lnSpc>
                          <a:spcPct val="107000"/>
                        </a:lnSpc>
                        <a:spcAft>
                          <a:spcPts val="0"/>
                        </a:spcAft>
                      </a:pPr>
                      <a:r>
                        <a:rPr lang="es-CO" sz="1400">
                          <a:effectLst/>
                        </a:rPr>
                        <a:t>FUTBOL DE SALON Y PATINAJE DE VELOCIDAD</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400">
                          <a:effectLst/>
                        </a:rPr>
                        <a:t>1</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3911867694"/>
                  </a:ext>
                </a:extLst>
              </a:tr>
              <a:tr h="172724">
                <a:tc>
                  <a:txBody>
                    <a:bodyPr/>
                    <a:lstStyle/>
                    <a:p>
                      <a:pPr algn="just">
                        <a:lnSpc>
                          <a:spcPct val="107000"/>
                        </a:lnSpc>
                        <a:spcAft>
                          <a:spcPts val="0"/>
                        </a:spcAft>
                      </a:pPr>
                      <a:r>
                        <a:rPr lang="es-CO" sz="1400" dirty="0">
                          <a:effectLst/>
                        </a:rPr>
                        <a:t>FUTBOL SALA</a:t>
                      </a:r>
                      <a:endParaRPr lang="es-CO"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400">
                          <a:effectLst/>
                        </a:rPr>
                        <a:t>2</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2397565521"/>
                  </a:ext>
                </a:extLst>
              </a:tr>
              <a:tr h="172724">
                <a:tc>
                  <a:txBody>
                    <a:bodyPr/>
                    <a:lstStyle/>
                    <a:p>
                      <a:pPr algn="just">
                        <a:lnSpc>
                          <a:spcPct val="107000"/>
                        </a:lnSpc>
                        <a:spcAft>
                          <a:spcPts val="0"/>
                        </a:spcAft>
                      </a:pPr>
                      <a:r>
                        <a:rPr lang="es-CO" sz="1400">
                          <a:effectLst/>
                        </a:rPr>
                        <a:t>FUTBOL Y FUTBOL DE SALON</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400">
                          <a:effectLst/>
                        </a:rPr>
                        <a:t>4</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1287112633"/>
                  </a:ext>
                </a:extLst>
              </a:tr>
              <a:tr h="172724">
                <a:tc>
                  <a:txBody>
                    <a:bodyPr/>
                    <a:lstStyle/>
                    <a:p>
                      <a:pPr algn="just">
                        <a:lnSpc>
                          <a:spcPct val="107000"/>
                        </a:lnSpc>
                        <a:spcAft>
                          <a:spcPts val="0"/>
                        </a:spcAft>
                      </a:pPr>
                      <a:r>
                        <a:rPr lang="es-CO" sz="1400">
                          <a:effectLst/>
                        </a:rPr>
                        <a:t>FUTBOL Y PATINAJE DE VELOCIDAD</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400">
                          <a:effectLst/>
                        </a:rPr>
                        <a:t>1</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3439394494"/>
                  </a:ext>
                </a:extLst>
              </a:tr>
              <a:tr h="172724">
                <a:tc>
                  <a:txBody>
                    <a:bodyPr/>
                    <a:lstStyle/>
                    <a:p>
                      <a:pPr algn="just">
                        <a:lnSpc>
                          <a:spcPct val="107000"/>
                        </a:lnSpc>
                        <a:spcAft>
                          <a:spcPts val="0"/>
                        </a:spcAft>
                      </a:pPr>
                      <a:r>
                        <a:rPr lang="es-CO" sz="1400">
                          <a:effectLst/>
                        </a:rPr>
                        <a:t>FUTBOL Y TENIS</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400">
                          <a:effectLst/>
                        </a:rPr>
                        <a:t>1</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4177475969"/>
                  </a:ext>
                </a:extLst>
              </a:tr>
              <a:tr h="172724">
                <a:tc>
                  <a:txBody>
                    <a:bodyPr/>
                    <a:lstStyle/>
                    <a:p>
                      <a:pPr algn="just">
                        <a:lnSpc>
                          <a:spcPct val="107000"/>
                        </a:lnSpc>
                        <a:spcAft>
                          <a:spcPts val="0"/>
                        </a:spcAft>
                      </a:pPr>
                      <a:r>
                        <a:rPr lang="es-CO" sz="1400">
                          <a:effectLst/>
                        </a:rPr>
                        <a:t>FUTBOL, ATLETISMO, BALONCESTO</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400">
                          <a:effectLst/>
                        </a:rPr>
                        <a:t>1</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485036804"/>
                  </a:ext>
                </a:extLst>
              </a:tr>
              <a:tr h="172724">
                <a:tc>
                  <a:txBody>
                    <a:bodyPr/>
                    <a:lstStyle/>
                    <a:p>
                      <a:pPr algn="just">
                        <a:lnSpc>
                          <a:spcPct val="107000"/>
                        </a:lnSpc>
                        <a:spcAft>
                          <a:spcPts val="0"/>
                        </a:spcAft>
                      </a:pPr>
                      <a:r>
                        <a:rPr lang="es-CO" sz="1400">
                          <a:effectLst/>
                        </a:rPr>
                        <a:t>FUTBOL, BALONCESTO, PATINAJE DE VELOCIDAD</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400">
                          <a:effectLst/>
                        </a:rPr>
                        <a:t>1</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2211280993"/>
                  </a:ext>
                </a:extLst>
              </a:tr>
              <a:tr h="172724">
                <a:tc>
                  <a:txBody>
                    <a:bodyPr/>
                    <a:lstStyle/>
                    <a:p>
                      <a:pPr algn="just">
                        <a:lnSpc>
                          <a:spcPct val="107000"/>
                        </a:lnSpc>
                        <a:spcAft>
                          <a:spcPts val="0"/>
                        </a:spcAft>
                      </a:pPr>
                      <a:r>
                        <a:rPr lang="es-CO" sz="1400">
                          <a:effectLst/>
                        </a:rPr>
                        <a:t>FUTBOL, BALONCESTO, PATINAJE DE VELOCIDAD, NATACION, TENIS DE MESA, VOLEIBOL  </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400">
                          <a:effectLst/>
                        </a:rPr>
                        <a:t>1</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426688806"/>
                  </a:ext>
                </a:extLst>
              </a:tr>
              <a:tr h="172724">
                <a:tc>
                  <a:txBody>
                    <a:bodyPr/>
                    <a:lstStyle/>
                    <a:p>
                      <a:pPr algn="just">
                        <a:lnSpc>
                          <a:spcPct val="107000"/>
                        </a:lnSpc>
                        <a:spcAft>
                          <a:spcPts val="0"/>
                        </a:spcAft>
                      </a:pPr>
                      <a:r>
                        <a:rPr lang="es-CO" sz="1400">
                          <a:effectLst/>
                        </a:rPr>
                        <a:t>FUTBOL, FUTBOL DE SALON, NATACION, BALONCESTO Y TENIS DE CAMPO</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400">
                          <a:effectLst/>
                        </a:rPr>
                        <a:t>1</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1875206272"/>
                  </a:ext>
                </a:extLst>
              </a:tr>
              <a:tr h="172724">
                <a:tc>
                  <a:txBody>
                    <a:bodyPr/>
                    <a:lstStyle/>
                    <a:p>
                      <a:pPr algn="just">
                        <a:lnSpc>
                          <a:spcPct val="107000"/>
                        </a:lnSpc>
                        <a:spcAft>
                          <a:spcPts val="0"/>
                        </a:spcAft>
                      </a:pPr>
                      <a:r>
                        <a:rPr lang="es-CO" sz="1400">
                          <a:effectLst/>
                        </a:rPr>
                        <a:t>FUTBOL, NATACION, PATINAJE DE VELOCIDAD, TENIS DE CAMPO Y TAEKWONDO</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400">
                          <a:effectLst/>
                        </a:rPr>
                        <a:t>1</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2924475056"/>
                  </a:ext>
                </a:extLst>
              </a:tr>
              <a:tr h="172724">
                <a:tc>
                  <a:txBody>
                    <a:bodyPr/>
                    <a:lstStyle/>
                    <a:p>
                      <a:pPr algn="just">
                        <a:lnSpc>
                          <a:spcPct val="107000"/>
                        </a:lnSpc>
                        <a:spcAft>
                          <a:spcPts val="0"/>
                        </a:spcAft>
                      </a:pPr>
                      <a:r>
                        <a:rPr lang="es-CO" sz="1400">
                          <a:effectLst/>
                        </a:rPr>
                        <a:t>FUTBOL, TENIS DE CAMPO Y NATACIÓN</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400">
                          <a:effectLst/>
                        </a:rPr>
                        <a:t>1</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2595968863"/>
                  </a:ext>
                </a:extLst>
              </a:tr>
              <a:tr h="340164">
                <a:tc>
                  <a:txBody>
                    <a:bodyPr/>
                    <a:lstStyle/>
                    <a:p>
                      <a:pPr algn="just">
                        <a:lnSpc>
                          <a:spcPct val="107000"/>
                        </a:lnSpc>
                        <a:spcAft>
                          <a:spcPts val="0"/>
                        </a:spcAft>
                      </a:pPr>
                      <a:r>
                        <a:rPr lang="es-CO" sz="1400">
                          <a:effectLst/>
                        </a:rPr>
                        <a:t>FUTBOL, TENIS DE CAMPO, PATINAJE DE VELOCIDAD, NATACION, KARATE DO Y BALONCESTO</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400">
                          <a:effectLst/>
                        </a:rPr>
                        <a:t>1</a:t>
                      </a:r>
                      <a:endParaRPr lang="es-CO"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2941120867"/>
                  </a:ext>
                </a:extLst>
              </a:tr>
              <a:tr h="172724">
                <a:tc>
                  <a:txBody>
                    <a:bodyPr/>
                    <a:lstStyle/>
                    <a:p>
                      <a:pPr algn="just">
                        <a:lnSpc>
                          <a:spcPct val="107000"/>
                        </a:lnSpc>
                        <a:spcAft>
                          <a:spcPts val="0"/>
                        </a:spcAft>
                      </a:pPr>
                      <a:r>
                        <a:rPr lang="es-CO" sz="1400" dirty="0">
                          <a:effectLst/>
                        </a:rPr>
                        <a:t>GIMNASIA</a:t>
                      </a:r>
                      <a:endParaRPr lang="es-CO"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400" dirty="0">
                          <a:effectLst/>
                        </a:rPr>
                        <a:t>1</a:t>
                      </a:r>
                      <a:endParaRPr lang="es-CO"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1604587197"/>
                  </a:ext>
                </a:extLst>
              </a:tr>
            </a:tbl>
          </a:graphicData>
        </a:graphic>
      </p:graphicFrame>
      <p:sp>
        <p:nvSpPr>
          <p:cNvPr id="5" name="CuadroTexto 4">
            <a:extLst>
              <a:ext uri="{FF2B5EF4-FFF2-40B4-BE49-F238E27FC236}">
                <a16:creationId xmlns:a16="http://schemas.microsoft.com/office/drawing/2014/main" xmlns="" id="{303244C1-5931-472B-8BB0-74088386C9B2}"/>
              </a:ext>
            </a:extLst>
          </p:cNvPr>
          <p:cNvSpPr txBox="1"/>
          <p:nvPr/>
        </p:nvSpPr>
        <p:spPr>
          <a:xfrm>
            <a:off x="1403648" y="212342"/>
            <a:ext cx="6048672" cy="523220"/>
          </a:xfrm>
          <a:prstGeom prst="rect">
            <a:avLst/>
          </a:prstGeom>
          <a:noFill/>
        </p:spPr>
        <p:txBody>
          <a:bodyPr wrap="square" rtlCol="0">
            <a:spAutoFit/>
          </a:bodyPr>
          <a:lstStyle/>
          <a:p>
            <a:r>
              <a:rPr lang="es-CO" sz="2800" b="1" dirty="0"/>
              <a:t>ESCUELAS POR DEPORTE AÑO 2016</a:t>
            </a:r>
          </a:p>
        </p:txBody>
      </p:sp>
    </p:spTree>
    <p:extLst>
      <p:ext uri="{BB962C8B-B14F-4D97-AF65-F5344CB8AC3E}">
        <p14:creationId xmlns:p14="http://schemas.microsoft.com/office/powerpoint/2010/main" val="2702342610"/>
      </p:ext>
    </p:extLst>
  </p:cSld>
  <p:clrMapOvr>
    <a:masterClrMapping/>
  </p:clrMapOvr>
  <p:transition spd="slow">
    <p:wipe dir="d"/>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a:extLst>
              <a:ext uri="{FF2B5EF4-FFF2-40B4-BE49-F238E27FC236}">
                <a16:creationId xmlns:a16="http://schemas.microsoft.com/office/drawing/2014/main" xmlns="" id="{D854D649-A317-4B38-8165-0CB67443113F}"/>
              </a:ext>
            </a:extLst>
          </p:cNvPr>
          <p:cNvGraphicFramePr>
            <a:graphicFrameLocks noGrp="1"/>
          </p:cNvGraphicFramePr>
          <p:nvPr>
            <p:extLst>
              <p:ext uri="{D42A27DB-BD31-4B8C-83A1-F6EECF244321}">
                <p14:modId xmlns:p14="http://schemas.microsoft.com/office/powerpoint/2010/main" val="4155464981"/>
              </p:ext>
            </p:extLst>
          </p:nvPr>
        </p:nvGraphicFramePr>
        <p:xfrm>
          <a:off x="1403648" y="1268760"/>
          <a:ext cx="6070937" cy="4989449"/>
        </p:xfrm>
        <a:graphic>
          <a:graphicData uri="http://schemas.openxmlformats.org/drawingml/2006/table">
            <a:tbl>
              <a:tblPr firstRow="1" firstCol="1" bandRow="1">
                <a:tableStyleId>{5C22544A-7EE6-4342-B048-85BDC9FD1C3A}</a:tableStyleId>
              </a:tblPr>
              <a:tblGrid>
                <a:gridCol w="5592597">
                  <a:extLst>
                    <a:ext uri="{9D8B030D-6E8A-4147-A177-3AD203B41FA5}">
                      <a16:colId xmlns:a16="http://schemas.microsoft.com/office/drawing/2014/main" xmlns="" val="3490909151"/>
                    </a:ext>
                  </a:extLst>
                </a:gridCol>
                <a:gridCol w="478340">
                  <a:extLst>
                    <a:ext uri="{9D8B030D-6E8A-4147-A177-3AD203B41FA5}">
                      <a16:colId xmlns:a16="http://schemas.microsoft.com/office/drawing/2014/main" xmlns="" val="2802470555"/>
                    </a:ext>
                  </a:extLst>
                </a:gridCol>
              </a:tblGrid>
              <a:tr h="236662">
                <a:tc>
                  <a:txBody>
                    <a:bodyPr/>
                    <a:lstStyle/>
                    <a:p>
                      <a:pPr algn="just">
                        <a:lnSpc>
                          <a:spcPct val="107000"/>
                        </a:lnSpc>
                        <a:spcAft>
                          <a:spcPts val="0"/>
                        </a:spcAft>
                      </a:pPr>
                      <a:r>
                        <a:rPr lang="es-CO" sz="1800">
                          <a:effectLst/>
                        </a:rPr>
                        <a:t>HAPKIDO</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800" dirty="0">
                          <a:effectLst/>
                        </a:rPr>
                        <a:t>1</a:t>
                      </a:r>
                      <a:endParaRPr lang="es-CO"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1714883302"/>
                  </a:ext>
                </a:extLst>
              </a:tr>
              <a:tr h="236662">
                <a:tc>
                  <a:txBody>
                    <a:bodyPr/>
                    <a:lstStyle/>
                    <a:p>
                      <a:pPr algn="just">
                        <a:lnSpc>
                          <a:spcPct val="107000"/>
                        </a:lnSpc>
                        <a:spcAft>
                          <a:spcPts val="0"/>
                        </a:spcAft>
                      </a:pPr>
                      <a:r>
                        <a:rPr lang="es-CO" sz="1800">
                          <a:effectLst/>
                        </a:rPr>
                        <a:t>HOCKEY SOBRE PATINES</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800" dirty="0">
                          <a:effectLst/>
                        </a:rPr>
                        <a:t>1</a:t>
                      </a:r>
                      <a:endParaRPr lang="es-CO"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1592385477"/>
                  </a:ext>
                </a:extLst>
              </a:tr>
              <a:tr h="236662">
                <a:tc>
                  <a:txBody>
                    <a:bodyPr/>
                    <a:lstStyle/>
                    <a:p>
                      <a:pPr algn="just">
                        <a:lnSpc>
                          <a:spcPct val="107000"/>
                        </a:lnSpc>
                        <a:spcAft>
                          <a:spcPts val="0"/>
                        </a:spcAft>
                      </a:pPr>
                      <a:r>
                        <a:rPr lang="es-CO" sz="1800">
                          <a:effectLst/>
                        </a:rPr>
                        <a:t>NATACION</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800" dirty="0">
                          <a:effectLst/>
                        </a:rPr>
                        <a:t>12</a:t>
                      </a:r>
                      <a:endParaRPr lang="es-CO"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4103982475"/>
                  </a:ext>
                </a:extLst>
              </a:tr>
              <a:tr h="236662">
                <a:tc>
                  <a:txBody>
                    <a:bodyPr/>
                    <a:lstStyle/>
                    <a:p>
                      <a:pPr algn="just">
                        <a:lnSpc>
                          <a:spcPct val="107000"/>
                        </a:lnSpc>
                        <a:spcAft>
                          <a:spcPts val="0"/>
                        </a:spcAft>
                      </a:pPr>
                      <a:r>
                        <a:rPr lang="es-CO" sz="1800">
                          <a:effectLst/>
                        </a:rPr>
                        <a:t>NATACION Y PATINAJE DE VELOCIDAD</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800" dirty="0">
                          <a:effectLst/>
                        </a:rPr>
                        <a:t>1</a:t>
                      </a:r>
                      <a:endParaRPr lang="es-CO"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4049162757"/>
                  </a:ext>
                </a:extLst>
              </a:tr>
              <a:tr h="236662">
                <a:tc>
                  <a:txBody>
                    <a:bodyPr/>
                    <a:lstStyle/>
                    <a:p>
                      <a:pPr algn="just">
                        <a:lnSpc>
                          <a:spcPct val="107000"/>
                        </a:lnSpc>
                        <a:spcAft>
                          <a:spcPts val="0"/>
                        </a:spcAft>
                      </a:pPr>
                      <a:r>
                        <a:rPr lang="es-CO" sz="1800">
                          <a:effectLst/>
                        </a:rPr>
                        <a:t>NATACION, PATINAJE DE VELOCIDAD Y TENIS DE CAMPO</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800" dirty="0">
                          <a:effectLst/>
                        </a:rPr>
                        <a:t>1</a:t>
                      </a:r>
                      <a:endParaRPr lang="es-CO"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1494861989"/>
                  </a:ext>
                </a:extLst>
              </a:tr>
              <a:tr h="236662">
                <a:tc>
                  <a:txBody>
                    <a:bodyPr/>
                    <a:lstStyle/>
                    <a:p>
                      <a:pPr algn="just">
                        <a:lnSpc>
                          <a:spcPct val="107000"/>
                        </a:lnSpc>
                        <a:spcAft>
                          <a:spcPts val="0"/>
                        </a:spcAft>
                      </a:pPr>
                      <a:r>
                        <a:rPr lang="es-CO" sz="1800">
                          <a:effectLst/>
                        </a:rPr>
                        <a:t>NATACIÓN, PATINAJE DE VELOCIDAD, MATROGIMNASIA, TENIS DE CAMPO</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800" dirty="0">
                          <a:effectLst/>
                        </a:rPr>
                        <a:t>1</a:t>
                      </a:r>
                      <a:endParaRPr lang="es-CO"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882741938"/>
                  </a:ext>
                </a:extLst>
              </a:tr>
              <a:tr h="236662">
                <a:tc>
                  <a:txBody>
                    <a:bodyPr/>
                    <a:lstStyle/>
                    <a:p>
                      <a:pPr algn="just">
                        <a:lnSpc>
                          <a:spcPct val="107000"/>
                        </a:lnSpc>
                        <a:spcAft>
                          <a:spcPts val="0"/>
                        </a:spcAft>
                      </a:pPr>
                      <a:r>
                        <a:rPr lang="es-CO" sz="1800">
                          <a:effectLst/>
                        </a:rPr>
                        <a:t>NATACIÓN, TENIS DE CAMPO Y PATINAJE DE VELOCIDAD</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800" dirty="0">
                          <a:effectLst/>
                        </a:rPr>
                        <a:t>1</a:t>
                      </a:r>
                      <a:endParaRPr lang="es-CO"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65159797"/>
                  </a:ext>
                </a:extLst>
              </a:tr>
              <a:tr h="236662">
                <a:tc>
                  <a:txBody>
                    <a:bodyPr/>
                    <a:lstStyle/>
                    <a:p>
                      <a:pPr algn="just">
                        <a:lnSpc>
                          <a:spcPct val="107000"/>
                        </a:lnSpc>
                        <a:spcAft>
                          <a:spcPts val="0"/>
                        </a:spcAft>
                      </a:pPr>
                      <a:r>
                        <a:rPr lang="es-CO" sz="1800">
                          <a:effectLst/>
                        </a:rPr>
                        <a:t>PATINAJE ARTISTICO</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800">
                          <a:effectLst/>
                        </a:rPr>
                        <a:t>9</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4034778400"/>
                  </a:ext>
                </a:extLst>
              </a:tr>
              <a:tr h="236662">
                <a:tc>
                  <a:txBody>
                    <a:bodyPr/>
                    <a:lstStyle/>
                    <a:p>
                      <a:pPr algn="just">
                        <a:lnSpc>
                          <a:spcPct val="107000"/>
                        </a:lnSpc>
                        <a:spcAft>
                          <a:spcPts val="0"/>
                        </a:spcAft>
                      </a:pPr>
                      <a:r>
                        <a:rPr lang="es-CO" sz="1800">
                          <a:effectLst/>
                        </a:rPr>
                        <a:t>PATINAJE DE VELOCIDAD</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800" dirty="0">
                          <a:effectLst/>
                        </a:rPr>
                        <a:t>47</a:t>
                      </a:r>
                      <a:endParaRPr lang="es-CO"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1927338208"/>
                  </a:ext>
                </a:extLst>
              </a:tr>
              <a:tr h="236662">
                <a:tc>
                  <a:txBody>
                    <a:bodyPr/>
                    <a:lstStyle/>
                    <a:p>
                      <a:pPr algn="just">
                        <a:lnSpc>
                          <a:spcPct val="107000"/>
                        </a:lnSpc>
                        <a:spcAft>
                          <a:spcPts val="0"/>
                        </a:spcAft>
                      </a:pPr>
                      <a:r>
                        <a:rPr lang="es-CO" sz="1800" dirty="0">
                          <a:effectLst/>
                        </a:rPr>
                        <a:t>PATINAJE DE VELOCIDAD, TENIS DE CAMPO, KARATE – DO Y VOLEIBOL PLAYA</a:t>
                      </a:r>
                      <a:endParaRPr lang="es-CO"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800" dirty="0">
                          <a:effectLst/>
                        </a:rPr>
                        <a:t>1</a:t>
                      </a:r>
                      <a:endParaRPr lang="es-CO"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4022014930"/>
                  </a:ext>
                </a:extLst>
              </a:tr>
              <a:tr h="236662">
                <a:tc>
                  <a:txBody>
                    <a:bodyPr/>
                    <a:lstStyle/>
                    <a:p>
                      <a:pPr algn="just">
                        <a:lnSpc>
                          <a:spcPct val="107000"/>
                        </a:lnSpc>
                        <a:spcAft>
                          <a:spcPts val="0"/>
                        </a:spcAft>
                      </a:pPr>
                      <a:r>
                        <a:rPr lang="es-CO" sz="1800">
                          <a:effectLst/>
                        </a:rPr>
                        <a:t>SQUASH, KARATE – DO, FÚTBOL Y NATACIÓN</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800" dirty="0">
                          <a:effectLst/>
                        </a:rPr>
                        <a:t>1</a:t>
                      </a:r>
                      <a:endParaRPr lang="es-CO"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3967342577"/>
                  </a:ext>
                </a:extLst>
              </a:tr>
              <a:tr h="236662">
                <a:tc>
                  <a:txBody>
                    <a:bodyPr/>
                    <a:lstStyle/>
                    <a:p>
                      <a:pPr algn="just">
                        <a:lnSpc>
                          <a:spcPct val="107000"/>
                        </a:lnSpc>
                        <a:spcAft>
                          <a:spcPts val="0"/>
                        </a:spcAft>
                      </a:pPr>
                      <a:r>
                        <a:rPr lang="es-CO" sz="1800">
                          <a:effectLst/>
                        </a:rPr>
                        <a:t>TAEKWONDO</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800" dirty="0">
                          <a:effectLst/>
                        </a:rPr>
                        <a:t>3</a:t>
                      </a:r>
                      <a:endParaRPr lang="es-CO"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103525604"/>
                  </a:ext>
                </a:extLst>
              </a:tr>
              <a:tr h="236662">
                <a:tc>
                  <a:txBody>
                    <a:bodyPr/>
                    <a:lstStyle/>
                    <a:p>
                      <a:pPr algn="just">
                        <a:lnSpc>
                          <a:spcPct val="107000"/>
                        </a:lnSpc>
                        <a:spcAft>
                          <a:spcPts val="0"/>
                        </a:spcAft>
                      </a:pPr>
                      <a:r>
                        <a:rPr lang="es-CO" sz="1800">
                          <a:effectLst/>
                        </a:rPr>
                        <a:t>TENIS DE CAMPO</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800" dirty="0">
                          <a:effectLst/>
                        </a:rPr>
                        <a:t>27</a:t>
                      </a:r>
                      <a:endParaRPr lang="es-CO"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1835552074"/>
                  </a:ext>
                </a:extLst>
              </a:tr>
              <a:tr h="236662">
                <a:tc>
                  <a:txBody>
                    <a:bodyPr/>
                    <a:lstStyle/>
                    <a:p>
                      <a:pPr algn="just">
                        <a:lnSpc>
                          <a:spcPct val="107000"/>
                        </a:lnSpc>
                        <a:spcAft>
                          <a:spcPts val="0"/>
                        </a:spcAft>
                      </a:pPr>
                      <a:r>
                        <a:rPr lang="es-CO" sz="1800">
                          <a:effectLst/>
                        </a:rPr>
                        <a:t>(en blanco)</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800" dirty="0">
                          <a:effectLst/>
                        </a:rPr>
                        <a:t>1</a:t>
                      </a:r>
                      <a:endParaRPr lang="es-CO"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4187312052"/>
                  </a:ext>
                </a:extLst>
              </a:tr>
              <a:tr h="236662">
                <a:tc>
                  <a:txBody>
                    <a:bodyPr/>
                    <a:lstStyle/>
                    <a:p>
                      <a:pPr algn="just">
                        <a:lnSpc>
                          <a:spcPct val="107000"/>
                        </a:lnSpc>
                        <a:spcAft>
                          <a:spcPts val="0"/>
                        </a:spcAft>
                      </a:pPr>
                      <a:r>
                        <a:rPr lang="es-CO" sz="1800">
                          <a:effectLst/>
                        </a:rPr>
                        <a:t>Total general</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800" dirty="0">
                          <a:effectLst/>
                        </a:rPr>
                        <a:t>296</a:t>
                      </a:r>
                      <a:endParaRPr lang="es-CO"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1228777724"/>
                  </a:ext>
                </a:extLst>
              </a:tr>
            </a:tbl>
          </a:graphicData>
        </a:graphic>
      </p:graphicFrame>
      <p:sp>
        <p:nvSpPr>
          <p:cNvPr id="3" name="CuadroTexto 2">
            <a:extLst>
              <a:ext uri="{FF2B5EF4-FFF2-40B4-BE49-F238E27FC236}">
                <a16:creationId xmlns:a16="http://schemas.microsoft.com/office/drawing/2014/main" xmlns="" id="{77628952-9B8F-4DDC-BB14-B217118B7054}"/>
              </a:ext>
            </a:extLst>
          </p:cNvPr>
          <p:cNvSpPr txBox="1"/>
          <p:nvPr/>
        </p:nvSpPr>
        <p:spPr>
          <a:xfrm>
            <a:off x="1403648" y="404664"/>
            <a:ext cx="6048672" cy="523220"/>
          </a:xfrm>
          <a:prstGeom prst="rect">
            <a:avLst/>
          </a:prstGeom>
          <a:noFill/>
        </p:spPr>
        <p:txBody>
          <a:bodyPr wrap="square" rtlCol="0">
            <a:spAutoFit/>
          </a:bodyPr>
          <a:lstStyle/>
          <a:p>
            <a:r>
              <a:rPr lang="es-CO" sz="2800" b="1" dirty="0"/>
              <a:t>ESCUELAS POR DEPORTE AÑO 2016</a:t>
            </a:r>
          </a:p>
        </p:txBody>
      </p:sp>
    </p:spTree>
    <p:extLst>
      <p:ext uri="{BB962C8B-B14F-4D97-AF65-F5344CB8AC3E}">
        <p14:creationId xmlns:p14="http://schemas.microsoft.com/office/powerpoint/2010/main" val="4066855889"/>
      </p:ext>
    </p:extLst>
  </p:cSld>
  <p:clrMapOvr>
    <a:masterClrMapping/>
  </p:clrMapOvr>
  <p:transition spd="slow">
    <p:wipe dir="d"/>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Gráfico 1">
            <a:extLst>
              <a:ext uri="{FF2B5EF4-FFF2-40B4-BE49-F238E27FC236}">
                <a16:creationId xmlns:a16="http://schemas.microsoft.com/office/drawing/2014/main" xmlns="" id="{15F1AE48-3EE6-424A-95DA-622DC0E505A8}"/>
              </a:ext>
            </a:extLst>
          </p:cNvPr>
          <p:cNvGraphicFramePr/>
          <p:nvPr>
            <p:extLst>
              <p:ext uri="{D42A27DB-BD31-4B8C-83A1-F6EECF244321}">
                <p14:modId xmlns:p14="http://schemas.microsoft.com/office/powerpoint/2010/main" val="2064518816"/>
              </p:ext>
            </p:extLst>
          </p:nvPr>
        </p:nvGraphicFramePr>
        <p:xfrm>
          <a:off x="827584" y="908720"/>
          <a:ext cx="7776864" cy="5760640"/>
        </p:xfrm>
        <a:graphic>
          <a:graphicData uri="http://schemas.openxmlformats.org/drawingml/2006/chart">
            <c:chart xmlns:c="http://schemas.openxmlformats.org/drawingml/2006/chart" xmlns:r="http://schemas.openxmlformats.org/officeDocument/2006/relationships" r:id="rId2"/>
          </a:graphicData>
        </a:graphic>
      </p:graphicFrame>
      <p:sp>
        <p:nvSpPr>
          <p:cNvPr id="3" name="CuadroTexto 2">
            <a:extLst>
              <a:ext uri="{FF2B5EF4-FFF2-40B4-BE49-F238E27FC236}">
                <a16:creationId xmlns:a16="http://schemas.microsoft.com/office/drawing/2014/main" xmlns="" id="{4E9CC41E-69D9-4711-8BE2-7CF8E5216339}"/>
              </a:ext>
            </a:extLst>
          </p:cNvPr>
          <p:cNvSpPr txBox="1"/>
          <p:nvPr/>
        </p:nvSpPr>
        <p:spPr>
          <a:xfrm>
            <a:off x="1835696" y="260648"/>
            <a:ext cx="4968552" cy="523220"/>
          </a:xfrm>
          <a:prstGeom prst="rect">
            <a:avLst/>
          </a:prstGeom>
          <a:noFill/>
        </p:spPr>
        <p:txBody>
          <a:bodyPr wrap="square" rtlCol="0">
            <a:spAutoFit/>
          </a:bodyPr>
          <a:lstStyle/>
          <a:p>
            <a:r>
              <a:rPr lang="es-CO" sz="2800" b="1" dirty="0"/>
              <a:t>REPRESENTACION GRAFICA</a:t>
            </a:r>
          </a:p>
        </p:txBody>
      </p:sp>
    </p:spTree>
    <p:extLst>
      <p:ext uri="{BB962C8B-B14F-4D97-AF65-F5344CB8AC3E}">
        <p14:creationId xmlns:p14="http://schemas.microsoft.com/office/powerpoint/2010/main" val="2726696779"/>
      </p:ext>
    </p:extLst>
  </p:cSld>
  <p:clrMapOvr>
    <a:masterClrMapping/>
  </p:clrMapOvr>
  <p:transition spd="slow">
    <p:wipe dir="d"/>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a:extLst>
              <a:ext uri="{FF2B5EF4-FFF2-40B4-BE49-F238E27FC236}">
                <a16:creationId xmlns:a16="http://schemas.microsoft.com/office/drawing/2014/main" xmlns="" id="{E9A65B01-6EF7-49CC-85D8-D339854DD92B}"/>
              </a:ext>
            </a:extLst>
          </p:cNvPr>
          <p:cNvGraphicFramePr>
            <a:graphicFrameLocks noGrp="1"/>
          </p:cNvGraphicFramePr>
          <p:nvPr>
            <p:extLst>
              <p:ext uri="{D42A27DB-BD31-4B8C-83A1-F6EECF244321}">
                <p14:modId xmlns:p14="http://schemas.microsoft.com/office/powerpoint/2010/main" val="931806508"/>
              </p:ext>
            </p:extLst>
          </p:nvPr>
        </p:nvGraphicFramePr>
        <p:xfrm>
          <a:off x="3203848" y="332656"/>
          <a:ext cx="4248472" cy="6163437"/>
        </p:xfrm>
        <a:graphic>
          <a:graphicData uri="http://schemas.openxmlformats.org/drawingml/2006/table">
            <a:tbl>
              <a:tblPr firstRow="1" firstCol="1" bandRow="1">
                <a:tableStyleId>{5C22544A-7EE6-4342-B048-85BDC9FD1C3A}</a:tableStyleId>
              </a:tblPr>
              <a:tblGrid>
                <a:gridCol w="3068341">
                  <a:extLst>
                    <a:ext uri="{9D8B030D-6E8A-4147-A177-3AD203B41FA5}">
                      <a16:colId xmlns:a16="http://schemas.microsoft.com/office/drawing/2014/main" xmlns="" val="3012120302"/>
                    </a:ext>
                  </a:extLst>
                </a:gridCol>
                <a:gridCol w="1180131">
                  <a:extLst>
                    <a:ext uri="{9D8B030D-6E8A-4147-A177-3AD203B41FA5}">
                      <a16:colId xmlns:a16="http://schemas.microsoft.com/office/drawing/2014/main" xmlns="" val="350191091"/>
                    </a:ext>
                  </a:extLst>
                </a:gridCol>
              </a:tblGrid>
              <a:tr h="221080">
                <a:tc>
                  <a:txBody>
                    <a:bodyPr/>
                    <a:lstStyle/>
                    <a:p>
                      <a:pPr algn="just">
                        <a:lnSpc>
                          <a:spcPct val="107000"/>
                        </a:lnSpc>
                        <a:spcAft>
                          <a:spcPts val="0"/>
                        </a:spcAft>
                      </a:pPr>
                      <a:r>
                        <a:rPr lang="es-CO" sz="1800">
                          <a:effectLst/>
                        </a:rPr>
                        <a:t>LOCALIDAD</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800">
                          <a:effectLst/>
                        </a:rPr>
                        <a:t>Total</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1380077410"/>
                  </a:ext>
                </a:extLst>
              </a:tr>
              <a:tr h="221080">
                <a:tc>
                  <a:txBody>
                    <a:bodyPr/>
                    <a:lstStyle/>
                    <a:p>
                      <a:pPr algn="just">
                        <a:lnSpc>
                          <a:spcPct val="107000"/>
                        </a:lnSpc>
                        <a:spcAft>
                          <a:spcPts val="0"/>
                        </a:spcAft>
                      </a:pPr>
                      <a:r>
                        <a:rPr lang="es-CO" sz="1800">
                          <a:effectLst/>
                        </a:rPr>
                        <a:t>ANTONIO NARIÑO</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800">
                          <a:effectLst/>
                        </a:rPr>
                        <a:t>2</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2318295341"/>
                  </a:ext>
                </a:extLst>
              </a:tr>
              <a:tr h="221080">
                <a:tc>
                  <a:txBody>
                    <a:bodyPr/>
                    <a:lstStyle/>
                    <a:p>
                      <a:pPr algn="just">
                        <a:lnSpc>
                          <a:spcPct val="107000"/>
                        </a:lnSpc>
                        <a:spcAft>
                          <a:spcPts val="0"/>
                        </a:spcAft>
                      </a:pPr>
                      <a:r>
                        <a:rPr lang="es-CO" sz="1800">
                          <a:effectLst/>
                        </a:rPr>
                        <a:t>BARRIOS UNIDOS</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800">
                          <a:effectLst/>
                        </a:rPr>
                        <a:t>15</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3605673744"/>
                  </a:ext>
                </a:extLst>
              </a:tr>
              <a:tr h="221080">
                <a:tc>
                  <a:txBody>
                    <a:bodyPr/>
                    <a:lstStyle/>
                    <a:p>
                      <a:pPr algn="just">
                        <a:lnSpc>
                          <a:spcPct val="107000"/>
                        </a:lnSpc>
                        <a:spcAft>
                          <a:spcPts val="0"/>
                        </a:spcAft>
                      </a:pPr>
                      <a:r>
                        <a:rPr lang="es-CO" sz="1800">
                          <a:effectLst/>
                        </a:rPr>
                        <a:t>BOSA</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800">
                          <a:effectLst/>
                        </a:rPr>
                        <a:t>11</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1096555585"/>
                  </a:ext>
                </a:extLst>
              </a:tr>
              <a:tr h="221080">
                <a:tc>
                  <a:txBody>
                    <a:bodyPr/>
                    <a:lstStyle/>
                    <a:p>
                      <a:pPr algn="just">
                        <a:lnSpc>
                          <a:spcPct val="107000"/>
                        </a:lnSpc>
                        <a:spcAft>
                          <a:spcPts val="0"/>
                        </a:spcAft>
                      </a:pPr>
                      <a:r>
                        <a:rPr lang="es-CO" sz="1800">
                          <a:effectLst/>
                        </a:rPr>
                        <a:t>CHAPINERO</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800">
                          <a:effectLst/>
                        </a:rPr>
                        <a:t>1</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935531360"/>
                  </a:ext>
                </a:extLst>
              </a:tr>
              <a:tr h="221080">
                <a:tc>
                  <a:txBody>
                    <a:bodyPr/>
                    <a:lstStyle/>
                    <a:p>
                      <a:pPr algn="just">
                        <a:lnSpc>
                          <a:spcPct val="107000"/>
                        </a:lnSpc>
                        <a:spcAft>
                          <a:spcPts val="0"/>
                        </a:spcAft>
                      </a:pPr>
                      <a:r>
                        <a:rPr lang="es-CO" sz="1800">
                          <a:effectLst/>
                        </a:rPr>
                        <a:t>CIUDAD BOLIVAR</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800">
                          <a:effectLst/>
                        </a:rPr>
                        <a:t>13</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852417327"/>
                  </a:ext>
                </a:extLst>
              </a:tr>
              <a:tr h="221080">
                <a:tc>
                  <a:txBody>
                    <a:bodyPr/>
                    <a:lstStyle/>
                    <a:p>
                      <a:pPr algn="just">
                        <a:lnSpc>
                          <a:spcPct val="107000"/>
                        </a:lnSpc>
                        <a:spcAft>
                          <a:spcPts val="0"/>
                        </a:spcAft>
                      </a:pPr>
                      <a:r>
                        <a:rPr lang="es-CO" sz="1800">
                          <a:effectLst/>
                        </a:rPr>
                        <a:t>ENGATIVA</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800">
                          <a:effectLst/>
                        </a:rPr>
                        <a:t>44</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780238791"/>
                  </a:ext>
                </a:extLst>
              </a:tr>
              <a:tr h="221080">
                <a:tc>
                  <a:txBody>
                    <a:bodyPr/>
                    <a:lstStyle/>
                    <a:p>
                      <a:pPr algn="just">
                        <a:lnSpc>
                          <a:spcPct val="107000"/>
                        </a:lnSpc>
                        <a:spcAft>
                          <a:spcPts val="0"/>
                        </a:spcAft>
                      </a:pPr>
                      <a:r>
                        <a:rPr lang="es-CO" sz="1800">
                          <a:effectLst/>
                        </a:rPr>
                        <a:t>FONTIBON</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800">
                          <a:effectLst/>
                        </a:rPr>
                        <a:t>27</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2544887569"/>
                  </a:ext>
                </a:extLst>
              </a:tr>
              <a:tr h="221080">
                <a:tc>
                  <a:txBody>
                    <a:bodyPr/>
                    <a:lstStyle/>
                    <a:p>
                      <a:pPr algn="just">
                        <a:lnSpc>
                          <a:spcPct val="107000"/>
                        </a:lnSpc>
                        <a:spcAft>
                          <a:spcPts val="0"/>
                        </a:spcAft>
                      </a:pPr>
                      <a:r>
                        <a:rPr lang="es-CO" sz="1800">
                          <a:effectLst/>
                        </a:rPr>
                        <a:t>KENNEDY</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800">
                          <a:effectLst/>
                        </a:rPr>
                        <a:t>32</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3211144004"/>
                  </a:ext>
                </a:extLst>
              </a:tr>
              <a:tr h="221080">
                <a:tc>
                  <a:txBody>
                    <a:bodyPr/>
                    <a:lstStyle/>
                    <a:p>
                      <a:pPr algn="just">
                        <a:lnSpc>
                          <a:spcPct val="107000"/>
                        </a:lnSpc>
                        <a:spcAft>
                          <a:spcPts val="0"/>
                        </a:spcAft>
                      </a:pPr>
                      <a:r>
                        <a:rPr lang="es-CO" sz="1800">
                          <a:effectLst/>
                        </a:rPr>
                        <a:t>LOS MARTIRES</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800">
                          <a:effectLst/>
                        </a:rPr>
                        <a:t>3</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2301346621"/>
                  </a:ext>
                </a:extLst>
              </a:tr>
              <a:tr h="221080">
                <a:tc>
                  <a:txBody>
                    <a:bodyPr/>
                    <a:lstStyle/>
                    <a:p>
                      <a:pPr algn="just">
                        <a:lnSpc>
                          <a:spcPct val="107000"/>
                        </a:lnSpc>
                        <a:spcAft>
                          <a:spcPts val="0"/>
                        </a:spcAft>
                      </a:pPr>
                      <a:r>
                        <a:rPr lang="es-CO" sz="1800">
                          <a:effectLst/>
                        </a:rPr>
                        <a:t>PUENTE ARANDA</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800">
                          <a:effectLst/>
                        </a:rPr>
                        <a:t>21</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252540641"/>
                  </a:ext>
                </a:extLst>
              </a:tr>
              <a:tr h="221080">
                <a:tc>
                  <a:txBody>
                    <a:bodyPr/>
                    <a:lstStyle/>
                    <a:p>
                      <a:pPr algn="just">
                        <a:lnSpc>
                          <a:spcPct val="107000"/>
                        </a:lnSpc>
                        <a:spcAft>
                          <a:spcPts val="0"/>
                        </a:spcAft>
                      </a:pPr>
                      <a:r>
                        <a:rPr lang="es-CO" sz="1800">
                          <a:effectLst/>
                        </a:rPr>
                        <a:t>RAFAEL URIBE</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800">
                          <a:effectLst/>
                        </a:rPr>
                        <a:t>12</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4051226885"/>
                  </a:ext>
                </a:extLst>
              </a:tr>
              <a:tr h="221080">
                <a:tc>
                  <a:txBody>
                    <a:bodyPr/>
                    <a:lstStyle/>
                    <a:p>
                      <a:pPr algn="just">
                        <a:lnSpc>
                          <a:spcPct val="107000"/>
                        </a:lnSpc>
                        <a:spcAft>
                          <a:spcPts val="0"/>
                        </a:spcAft>
                      </a:pPr>
                      <a:r>
                        <a:rPr lang="es-CO" sz="1800">
                          <a:effectLst/>
                        </a:rPr>
                        <a:t>SAN CRISTOBAL</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800">
                          <a:effectLst/>
                        </a:rPr>
                        <a:t>8</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2094674464"/>
                  </a:ext>
                </a:extLst>
              </a:tr>
              <a:tr h="221080">
                <a:tc>
                  <a:txBody>
                    <a:bodyPr/>
                    <a:lstStyle/>
                    <a:p>
                      <a:pPr algn="just">
                        <a:lnSpc>
                          <a:spcPct val="107000"/>
                        </a:lnSpc>
                        <a:spcAft>
                          <a:spcPts val="0"/>
                        </a:spcAft>
                      </a:pPr>
                      <a:r>
                        <a:rPr lang="es-CO" sz="1800">
                          <a:effectLst/>
                        </a:rPr>
                        <a:t>SANTA FE</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800">
                          <a:effectLst/>
                        </a:rPr>
                        <a:t>1</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3220199258"/>
                  </a:ext>
                </a:extLst>
              </a:tr>
              <a:tr h="221080">
                <a:tc>
                  <a:txBody>
                    <a:bodyPr/>
                    <a:lstStyle/>
                    <a:p>
                      <a:pPr algn="just">
                        <a:lnSpc>
                          <a:spcPct val="107000"/>
                        </a:lnSpc>
                        <a:spcAft>
                          <a:spcPts val="0"/>
                        </a:spcAft>
                      </a:pPr>
                      <a:r>
                        <a:rPr lang="es-CO" sz="1800">
                          <a:effectLst/>
                        </a:rPr>
                        <a:t>SUBA</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800">
                          <a:effectLst/>
                        </a:rPr>
                        <a:t>43</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3415301376"/>
                  </a:ext>
                </a:extLst>
              </a:tr>
              <a:tr h="221080">
                <a:tc>
                  <a:txBody>
                    <a:bodyPr/>
                    <a:lstStyle/>
                    <a:p>
                      <a:pPr algn="just">
                        <a:lnSpc>
                          <a:spcPct val="107000"/>
                        </a:lnSpc>
                        <a:spcAft>
                          <a:spcPts val="0"/>
                        </a:spcAft>
                      </a:pPr>
                      <a:r>
                        <a:rPr lang="es-CO" sz="1800">
                          <a:effectLst/>
                        </a:rPr>
                        <a:t>SUBA Y KENNEDY</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800">
                          <a:effectLst/>
                        </a:rPr>
                        <a:t>1</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2482068345"/>
                  </a:ext>
                </a:extLst>
              </a:tr>
              <a:tr h="221080">
                <a:tc>
                  <a:txBody>
                    <a:bodyPr/>
                    <a:lstStyle/>
                    <a:p>
                      <a:pPr algn="just">
                        <a:lnSpc>
                          <a:spcPct val="107000"/>
                        </a:lnSpc>
                        <a:spcAft>
                          <a:spcPts val="0"/>
                        </a:spcAft>
                      </a:pPr>
                      <a:r>
                        <a:rPr lang="es-CO" sz="1800">
                          <a:effectLst/>
                        </a:rPr>
                        <a:t>TEUSAQUILLO</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800">
                          <a:effectLst/>
                        </a:rPr>
                        <a:t>2</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416637642"/>
                  </a:ext>
                </a:extLst>
              </a:tr>
              <a:tr h="221080">
                <a:tc>
                  <a:txBody>
                    <a:bodyPr/>
                    <a:lstStyle/>
                    <a:p>
                      <a:pPr algn="just">
                        <a:lnSpc>
                          <a:spcPct val="107000"/>
                        </a:lnSpc>
                        <a:spcAft>
                          <a:spcPts val="0"/>
                        </a:spcAft>
                      </a:pPr>
                      <a:r>
                        <a:rPr lang="es-CO" sz="1800">
                          <a:effectLst/>
                        </a:rPr>
                        <a:t>TUNJUELITO</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800" dirty="0">
                          <a:effectLst/>
                        </a:rPr>
                        <a:t>13</a:t>
                      </a:r>
                      <a:endParaRPr lang="es-CO"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3729211080"/>
                  </a:ext>
                </a:extLst>
              </a:tr>
              <a:tr h="221080">
                <a:tc>
                  <a:txBody>
                    <a:bodyPr/>
                    <a:lstStyle/>
                    <a:p>
                      <a:pPr algn="just">
                        <a:lnSpc>
                          <a:spcPct val="107000"/>
                        </a:lnSpc>
                        <a:spcAft>
                          <a:spcPts val="0"/>
                        </a:spcAft>
                      </a:pPr>
                      <a:r>
                        <a:rPr lang="es-CO" sz="1800">
                          <a:effectLst/>
                        </a:rPr>
                        <a:t>USAQUEN</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800">
                          <a:effectLst/>
                        </a:rPr>
                        <a:t>9</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2186298721"/>
                  </a:ext>
                </a:extLst>
              </a:tr>
              <a:tr h="221080">
                <a:tc>
                  <a:txBody>
                    <a:bodyPr/>
                    <a:lstStyle/>
                    <a:p>
                      <a:pPr algn="just">
                        <a:lnSpc>
                          <a:spcPct val="107000"/>
                        </a:lnSpc>
                        <a:spcAft>
                          <a:spcPts val="0"/>
                        </a:spcAft>
                      </a:pPr>
                      <a:r>
                        <a:rPr lang="es-CO" sz="1800">
                          <a:effectLst/>
                        </a:rPr>
                        <a:t>USME</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800">
                          <a:effectLst/>
                        </a:rPr>
                        <a:t>8</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2035144691"/>
                  </a:ext>
                </a:extLst>
              </a:tr>
              <a:tr h="221080">
                <a:tc>
                  <a:txBody>
                    <a:bodyPr/>
                    <a:lstStyle/>
                    <a:p>
                      <a:pPr algn="just">
                        <a:lnSpc>
                          <a:spcPct val="107000"/>
                        </a:lnSpc>
                        <a:spcAft>
                          <a:spcPts val="0"/>
                        </a:spcAft>
                      </a:pPr>
                      <a:r>
                        <a:rPr lang="es-CO" sz="1800" dirty="0">
                          <a:effectLst/>
                        </a:rPr>
                        <a:t>Total general</a:t>
                      </a:r>
                      <a:endParaRPr lang="es-CO"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CO" sz="1800" dirty="0">
                          <a:effectLst/>
                        </a:rPr>
                        <a:t>266</a:t>
                      </a:r>
                      <a:endParaRPr lang="es-CO"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3783052828"/>
                  </a:ext>
                </a:extLst>
              </a:tr>
            </a:tbl>
          </a:graphicData>
        </a:graphic>
      </p:graphicFrame>
      <p:sp>
        <p:nvSpPr>
          <p:cNvPr id="3" name="CuadroTexto 2">
            <a:extLst>
              <a:ext uri="{FF2B5EF4-FFF2-40B4-BE49-F238E27FC236}">
                <a16:creationId xmlns:a16="http://schemas.microsoft.com/office/drawing/2014/main" xmlns="" id="{2B1881F3-D4E5-4F62-8CBC-DEB7C8EF58D4}"/>
              </a:ext>
            </a:extLst>
          </p:cNvPr>
          <p:cNvSpPr txBox="1"/>
          <p:nvPr/>
        </p:nvSpPr>
        <p:spPr>
          <a:xfrm>
            <a:off x="611560" y="2348880"/>
            <a:ext cx="2448272" cy="1384995"/>
          </a:xfrm>
          <a:prstGeom prst="rect">
            <a:avLst/>
          </a:prstGeom>
          <a:noFill/>
        </p:spPr>
        <p:txBody>
          <a:bodyPr wrap="square" rtlCol="0">
            <a:spAutoFit/>
          </a:bodyPr>
          <a:lstStyle/>
          <a:p>
            <a:r>
              <a:rPr lang="es-CO" sz="2800" b="1" dirty="0"/>
              <a:t>ESCUELAS POR LOCALIDAD AÑO 2017</a:t>
            </a:r>
          </a:p>
        </p:txBody>
      </p:sp>
    </p:spTree>
    <p:extLst>
      <p:ext uri="{BB962C8B-B14F-4D97-AF65-F5344CB8AC3E}">
        <p14:creationId xmlns:p14="http://schemas.microsoft.com/office/powerpoint/2010/main" val="3137856169"/>
      </p:ext>
    </p:extLst>
  </p:cSld>
  <p:clrMapOvr>
    <a:masterClrMapping/>
  </p:clrMapOvr>
  <p:transition spd="slow">
    <p:wipe dir="d"/>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Gráfico 1">
            <a:extLst>
              <a:ext uri="{FF2B5EF4-FFF2-40B4-BE49-F238E27FC236}">
                <a16:creationId xmlns:a16="http://schemas.microsoft.com/office/drawing/2014/main" xmlns="" id="{E8BBF2A1-152B-4FA2-A342-E5038A87BE54}"/>
              </a:ext>
            </a:extLst>
          </p:cNvPr>
          <p:cNvGraphicFramePr/>
          <p:nvPr>
            <p:extLst>
              <p:ext uri="{D42A27DB-BD31-4B8C-83A1-F6EECF244321}">
                <p14:modId xmlns:p14="http://schemas.microsoft.com/office/powerpoint/2010/main" val="2438214623"/>
              </p:ext>
            </p:extLst>
          </p:nvPr>
        </p:nvGraphicFramePr>
        <p:xfrm>
          <a:off x="1331640" y="836712"/>
          <a:ext cx="6840760" cy="532859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406428364"/>
      </p:ext>
    </p:extLst>
  </p:cSld>
  <p:clrMapOvr>
    <a:masterClrMapping/>
  </p:clrMapOvr>
  <p:transition spd="slow">
    <p:wipe dir="d"/>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xmlns="" id="{65B11193-7CFD-4118-8135-50729B137264}"/>
              </a:ext>
            </a:extLst>
          </p:cNvPr>
          <p:cNvSpPr/>
          <p:nvPr/>
        </p:nvSpPr>
        <p:spPr>
          <a:xfrm>
            <a:off x="1259632" y="1556793"/>
            <a:ext cx="6264696" cy="3416320"/>
          </a:xfrm>
          <a:prstGeom prst="rect">
            <a:avLst/>
          </a:prstGeom>
        </p:spPr>
        <p:txBody>
          <a:bodyPr wrap="square">
            <a:spAutoFit/>
          </a:bodyPr>
          <a:lstStyle/>
          <a:p>
            <a:pPr algn="just"/>
            <a:r>
              <a:rPr lang="es-CO" sz="2400" dirty="0">
                <a:latin typeface="Times New Roman" panose="02020603050405020304" pitchFamily="18" charset="0"/>
                <a:ea typeface="Calibri" panose="020F0502020204030204" pitchFamily="34" charset="0"/>
              </a:rPr>
              <a:t>Se pudo evidenciar que la mayoría de las escuelas de formación deportiva, han adoptado estructuras mixtas con varios deportes a través de los años, dejando de lado la especialización especifica en un solo deporte, y concentrando sus esfuerzos en la formación integral de otros deportes que den como opción a los deportistas la práctica de nuevas actividades que influyan en su aprendizaje.</a:t>
            </a:r>
            <a:endParaRPr lang="es-CO" sz="2400" dirty="0"/>
          </a:p>
        </p:txBody>
      </p:sp>
      <p:sp>
        <p:nvSpPr>
          <p:cNvPr id="3" name="CuadroTexto 2">
            <a:extLst>
              <a:ext uri="{FF2B5EF4-FFF2-40B4-BE49-F238E27FC236}">
                <a16:creationId xmlns:a16="http://schemas.microsoft.com/office/drawing/2014/main" xmlns="" id="{09DDA25B-71AE-411A-9D6A-5D48A4223685}"/>
              </a:ext>
            </a:extLst>
          </p:cNvPr>
          <p:cNvSpPr txBox="1"/>
          <p:nvPr/>
        </p:nvSpPr>
        <p:spPr>
          <a:xfrm>
            <a:off x="1043608" y="692696"/>
            <a:ext cx="7056784" cy="523220"/>
          </a:xfrm>
          <a:prstGeom prst="rect">
            <a:avLst/>
          </a:prstGeom>
          <a:noFill/>
        </p:spPr>
        <p:txBody>
          <a:bodyPr wrap="square" rtlCol="0">
            <a:spAutoFit/>
          </a:bodyPr>
          <a:lstStyle/>
          <a:p>
            <a:r>
              <a:rPr lang="es-CO" sz="2800" b="1" dirty="0"/>
              <a:t>ANALISIS DE LA INFORMACION RECOPILADA</a:t>
            </a:r>
          </a:p>
        </p:txBody>
      </p:sp>
      <p:pic>
        <p:nvPicPr>
          <p:cNvPr id="4" name="Picture 4" descr="http://admdeportiva.udistrital.edu.co:8080/image/image_gallery?uuid=3e6a20b8-452d-4b17-a7d2-92c37f8d5521&amp;groupId=14192&amp;t=1403727714076">
            <a:extLst>
              <a:ext uri="{FF2B5EF4-FFF2-40B4-BE49-F238E27FC236}">
                <a16:creationId xmlns:a16="http://schemas.microsoft.com/office/drawing/2014/main" xmlns="" id="{FADAB189-CBF6-4C78-8FAA-A34008ADA43C}"/>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187624" y="5639948"/>
            <a:ext cx="3505812" cy="9574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61987321"/>
      </p:ext>
    </p:extLst>
  </p:cSld>
  <p:clrMapOvr>
    <a:masterClrMapping/>
  </p:clrMapOvr>
  <p:transition spd="slow">
    <p:wipe dir="d"/>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xmlns="" id="{CDCCE6F1-9807-4E26-8965-54B5DAD59052}"/>
              </a:ext>
            </a:extLst>
          </p:cNvPr>
          <p:cNvSpPr/>
          <p:nvPr/>
        </p:nvSpPr>
        <p:spPr>
          <a:xfrm>
            <a:off x="1042526" y="1556792"/>
            <a:ext cx="7416824" cy="4784130"/>
          </a:xfrm>
          <a:prstGeom prst="rect">
            <a:avLst/>
          </a:prstGeom>
        </p:spPr>
        <p:txBody>
          <a:bodyPr wrap="square">
            <a:spAutoFit/>
          </a:bodyPr>
          <a:lstStyle/>
          <a:p>
            <a:pPr algn="just">
              <a:lnSpc>
                <a:spcPct val="107000"/>
              </a:lnSpc>
              <a:spcAft>
                <a:spcPts val="800"/>
              </a:spcAft>
            </a:pPr>
            <a:r>
              <a:rPr lang="es-CO" sz="2200" dirty="0">
                <a:latin typeface="Times New Roman" panose="02020603050405020304" pitchFamily="18" charset="0"/>
                <a:ea typeface="Calibri" panose="020F0502020204030204" pitchFamily="34" charset="0"/>
                <a:cs typeface="Times New Roman" panose="02020603050405020304" pitchFamily="18" charset="0"/>
              </a:rPr>
              <a:t>Se puede decir que las escuelas deportivas surgen y evolucionan en la ciudad de Bogotá D.C. conforme a los cambios que se presentan a través de los años, ya sea por medio de la creación de nuevas estructuras deportivas enfocadas a la práctica de un deporte en específico, como también la aparición de nuevos deportes o practicas enfocadas al desarrollo del individuo como ser integro de la sociedad. Pero existen muchas variables que interfieren y ayudan a permear los cambios que surgen en el desarrollo de las escuelas de formación deportiva, una de ellas es la variable presupuestal que interfiere de forma directa en el desarrollo de estas estructuras deportivas, dado que esta variable representa los recursos que se destinaran como inversión a estas unidades de aprendizaje en deportes.</a:t>
            </a:r>
            <a:endParaRPr lang="es-CO" sz="2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CuadroTexto 2">
            <a:extLst>
              <a:ext uri="{FF2B5EF4-FFF2-40B4-BE49-F238E27FC236}">
                <a16:creationId xmlns:a16="http://schemas.microsoft.com/office/drawing/2014/main" xmlns="" id="{D713A12C-DE7A-431C-92CD-1104A9620A69}"/>
              </a:ext>
            </a:extLst>
          </p:cNvPr>
          <p:cNvSpPr txBox="1"/>
          <p:nvPr/>
        </p:nvSpPr>
        <p:spPr>
          <a:xfrm>
            <a:off x="1043608" y="692696"/>
            <a:ext cx="7056784" cy="523220"/>
          </a:xfrm>
          <a:prstGeom prst="rect">
            <a:avLst/>
          </a:prstGeom>
          <a:noFill/>
        </p:spPr>
        <p:txBody>
          <a:bodyPr wrap="square" rtlCol="0">
            <a:spAutoFit/>
          </a:bodyPr>
          <a:lstStyle/>
          <a:p>
            <a:r>
              <a:rPr lang="es-CO" sz="2800" b="1" dirty="0"/>
              <a:t>ANALISIS DE LA INFORMACION RECOPILADA</a:t>
            </a:r>
          </a:p>
        </p:txBody>
      </p:sp>
    </p:spTree>
    <p:extLst>
      <p:ext uri="{BB962C8B-B14F-4D97-AF65-F5344CB8AC3E}">
        <p14:creationId xmlns:p14="http://schemas.microsoft.com/office/powerpoint/2010/main" val="2351281020"/>
      </p:ext>
    </p:extLst>
  </p:cSld>
  <p:clrMapOvr>
    <a:masterClrMapping/>
  </p:clrMapOvr>
  <p:transition spd="slow">
    <p:wipe dir="d"/>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765B3506-C4A6-4B22-B8C3-EA9E2344D8C4}"/>
              </a:ext>
            </a:extLst>
          </p:cNvPr>
          <p:cNvSpPr>
            <a:spLocks noGrp="1"/>
          </p:cNvSpPr>
          <p:nvPr>
            <p:ph type="title"/>
          </p:nvPr>
        </p:nvSpPr>
        <p:spPr/>
        <p:txBody>
          <a:bodyPr/>
          <a:lstStyle/>
          <a:p>
            <a:r>
              <a:rPr lang="es-CO" dirty="0"/>
              <a:t>PLANTEAMIENTO DEL PROBLEMA</a:t>
            </a:r>
          </a:p>
        </p:txBody>
      </p:sp>
      <p:sp>
        <p:nvSpPr>
          <p:cNvPr id="3" name="Marcador de contenido 2">
            <a:extLst>
              <a:ext uri="{FF2B5EF4-FFF2-40B4-BE49-F238E27FC236}">
                <a16:creationId xmlns:a16="http://schemas.microsoft.com/office/drawing/2014/main" xmlns="" id="{81248801-517D-4811-81AE-FD6E5B410DF3}"/>
              </a:ext>
            </a:extLst>
          </p:cNvPr>
          <p:cNvSpPr>
            <a:spLocks noGrp="1"/>
          </p:cNvSpPr>
          <p:nvPr>
            <p:ph idx="1"/>
          </p:nvPr>
        </p:nvSpPr>
        <p:spPr/>
        <p:txBody>
          <a:bodyPr>
            <a:normAutofit fontScale="70000" lnSpcReduction="20000"/>
          </a:bodyPr>
          <a:lstStyle/>
          <a:p>
            <a:pPr marL="0" indent="0" algn="just">
              <a:buNone/>
            </a:pPr>
            <a:r>
              <a:rPr lang="es-CO" dirty="0"/>
              <a:t>Se hace necesario la construcción de una memoria histórica sobre las escuelas deportivas en la ciudad de Bogotá, teniendo en cuenta como se ha venido desarrollando esta actividad a nivel local, sus avances a nivel metodológico, pedagógico y técnico. Paralelamente la participación de jóvenes y niños en el evento competitivo de "Supérate intercolegiados" requiere la correcta ejecución de procesos administrativos y de organización para el éxito del mismo. Por lo tanto, para ello se pretende recolectar información durante el transcurso de la pasantía con el fin de conocer la cantidad de escuelas legalmente constituidas en la ciudad de Bogotá D.C. desde los años 2010 al 2017 y con base a esto realizar un estadístico que sirva de herramienta de análisis, en cual se determine las razones por las cuales han surgido y evolucionado estas escuelas de formación deportiva.</a:t>
            </a:r>
          </a:p>
          <a:p>
            <a:endParaRPr lang="es-CO" dirty="0"/>
          </a:p>
        </p:txBody>
      </p:sp>
      <p:pic>
        <p:nvPicPr>
          <p:cNvPr id="4" name="Picture 4" descr="http://admdeportiva.udistrital.edu.co:8080/image/image_gallery?uuid=3e6a20b8-452d-4b17-a7d2-92c37f8d5521&amp;groupId=14192&amp;t=1403727714076">
            <a:extLst>
              <a:ext uri="{FF2B5EF4-FFF2-40B4-BE49-F238E27FC236}">
                <a16:creationId xmlns:a16="http://schemas.microsoft.com/office/drawing/2014/main" xmlns="" id="{FDB0D2B6-99F5-4AFD-A820-3C4FF90086E4}"/>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187624" y="5639948"/>
            <a:ext cx="3505812" cy="957403"/>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www.idrd.gov.co/sitio/idrd/sites/default/files/imagenes/Logo%20nueva%20Alcaldi%CC%81a%20sin%20fondo-01_3.png">
            <a:extLst>
              <a:ext uri="{FF2B5EF4-FFF2-40B4-BE49-F238E27FC236}">
                <a16:creationId xmlns:a16="http://schemas.microsoft.com/office/drawing/2014/main" xmlns="" id="{7C259AFB-C7E0-4C6F-B0B0-1B5DAD4378F3}"/>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372200" y="5418246"/>
            <a:ext cx="2037606" cy="13186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35409975"/>
      </p:ext>
    </p:extLst>
  </p:cSld>
  <p:clrMapOvr>
    <a:masterClrMapping/>
  </p:clrMapOvr>
  <p:transition spd="slow">
    <p:wipe dir="d"/>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xmlns="" id="{8FB409BC-667D-4533-8079-CD88999D43D8}"/>
              </a:ext>
            </a:extLst>
          </p:cNvPr>
          <p:cNvSpPr/>
          <p:nvPr/>
        </p:nvSpPr>
        <p:spPr>
          <a:xfrm>
            <a:off x="1043608" y="1661880"/>
            <a:ext cx="6552728" cy="3714863"/>
          </a:xfrm>
          <a:prstGeom prst="rect">
            <a:avLst/>
          </a:prstGeom>
        </p:spPr>
        <p:txBody>
          <a:bodyPr wrap="square">
            <a:spAutoFit/>
          </a:bodyPr>
          <a:lstStyle/>
          <a:p>
            <a:pPr marL="342900" lvl="0" indent="-342900" algn="just">
              <a:lnSpc>
                <a:spcPct val="107000"/>
              </a:lnSpc>
              <a:spcAft>
                <a:spcPts val="0"/>
              </a:spcAft>
              <a:buFont typeface="Wingdings" panose="05000000000000000000" pitchFamily="2" charset="2"/>
              <a:buChar char="q"/>
            </a:pPr>
            <a:r>
              <a:rPr lang="es-CO" sz="2000" dirty="0">
                <a:latin typeface="Times New Roman" panose="02020603050405020304" pitchFamily="18" charset="0"/>
                <a:ea typeface="Calibri" panose="020F0502020204030204" pitchFamily="34" charset="0"/>
                <a:cs typeface="Times New Roman" panose="02020603050405020304" pitchFamily="18" charset="0"/>
              </a:rPr>
              <a:t>Teniendo en cuenta la base de datos suministrada por el Instituto Distrital de recreación y deporte, se puede concluir que la gran mayoría de las escuelas de formación deportiva han optado con el paso de los años, por funcionar como escuelas mixtas promotoras de más de un deporte.</a:t>
            </a:r>
            <a:endParaRPr lang="es-CO" sz="20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Wingdings" panose="05000000000000000000" pitchFamily="2" charset="2"/>
              <a:buChar char="q"/>
            </a:pPr>
            <a:r>
              <a:rPr lang="es-CO" sz="2000" dirty="0">
                <a:latin typeface="Times New Roman" panose="02020603050405020304" pitchFamily="18" charset="0"/>
                <a:ea typeface="Calibri" panose="020F0502020204030204" pitchFamily="34" charset="0"/>
                <a:cs typeface="Times New Roman" panose="02020603050405020304" pitchFamily="18" charset="0"/>
              </a:rPr>
              <a:t>Se encontró que dentro de las localidades que presentan mayor operación y creación de escuelas de formación deportiva, están: Suba y Engativá. Dado que en estas localidades fue donde se encontró mayor volumen de escuelas que han sido avaladas y que lo han solicitado.</a:t>
            </a:r>
            <a:endParaRPr lang="es-CO" sz="2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CuadroTexto 3">
            <a:extLst>
              <a:ext uri="{FF2B5EF4-FFF2-40B4-BE49-F238E27FC236}">
                <a16:creationId xmlns:a16="http://schemas.microsoft.com/office/drawing/2014/main" xmlns="" id="{3D9C5451-8837-4905-9F01-2A689318DBC0}"/>
              </a:ext>
            </a:extLst>
          </p:cNvPr>
          <p:cNvSpPr txBox="1"/>
          <p:nvPr/>
        </p:nvSpPr>
        <p:spPr>
          <a:xfrm>
            <a:off x="1194182" y="950746"/>
            <a:ext cx="5184576" cy="646331"/>
          </a:xfrm>
          <a:prstGeom prst="rect">
            <a:avLst/>
          </a:prstGeom>
          <a:noFill/>
        </p:spPr>
        <p:txBody>
          <a:bodyPr wrap="square" rtlCol="0">
            <a:spAutoFit/>
          </a:bodyPr>
          <a:lstStyle/>
          <a:p>
            <a:r>
              <a:rPr lang="es-CO" sz="3600" b="1" dirty="0">
                <a:latin typeface="Aharoni" panose="02010803020104030203" pitchFamily="2" charset="-79"/>
                <a:cs typeface="Aharoni" panose="02010803020104030203" pitchFamily="2" charset="-79"/>
              </a:rPr>
              <a:t>CONCLUSIONES</a:t>
            </a:r>
            <a:r>
              <a:rPr lang="es-CO" b="1" dirty="0">
                <a:latin typeface="Aharoni" panose="02010803020104030203" pitchFamily="2" charset="-79"/>
                <a:cs typeface="Aharoni" panose="02010803020104030203" pitchFamily="2" charset="-79"/>
              </a:rPr>
              <a:t> </a:t>
            </a:r>
          </a:p>
        </p:txBody>
      </p:sp>
      <p:pic>
        <p:nvPicPr>
          <p:cNvPr id="5" name="Picture 4" descr="http://admdeportiva.udistrital.edu.co:8080/image/image_gallery?uuid=3e6a20b8-452d-4b17-a7d2-92c37f8d5521&amp;groupId=14192&amp;t=1403727714076">
            <a:extLst>
              <a:ext uri="{FF2B5EF4-FFF2-40B4-BE49-F238E27FC236}">
                <a16:creationId xmlns:a16="http://schemas.microsoft.com/office/drawing/2014/main" xmlns="" id="{60025D75-46EC-4D17-AA49-C61F99D02080}"/>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187624" y="5639948"/>
            <a:ext cx="3505812" cy="9574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94155371"/>
      </p:ext>
    </p:extLst>
  </p:cSld>
  <p:clrMapOvr>
    <a:masterClrMapping/>
  </p:clrMapOvr>
  <p:transition spd="slow">
    <p:wipe dir="d"/>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xmlns="" id="{2DDAE45F-1C3D-4954-9A92-99B025D7F759}"/>
              </a:ext>
            </a:extLst>
          </p:cNvPr>
          <p:cNvSpPr/>
          <p:nvPr/>
        </p:nvSpPr>
        <p:spPr>
          <a:xfrm>
            <a:off x="588980" y="548680"/>
            <a:ext cx="8208912" cy="4940840"/>
          </a:xfrm>
          <a:prstGeom prst="rect">
            <a:avLst/>
          </a:prstGeom>
        </p:spPr>
        <p:txBody>
          <a:bodyPr wrap="square">
            <a:spAutoFit/>
          </a:bodyPr>
          <a:lstStyle/>
          <a:p>
            <a:pPr marL="285750" lvl="0" indent="-285750" algn="just">
              <a:lnSpc>
                <a:spcPct val="107000"/>
              </a:lnSpc>
              <a:spcAft>
                <a:spcPts val="800"/>
              </a:spcAft>
              <a:buFont typeface="Wingdings" panose="05000000000000000000" pitchFamily="2" charset="2"/>
              <a:buChar char="q"/>
            </a:pPr>
            <a:r>
              <a:rPr lang="es-CO" sz="2000" dirty="0">
                <a:latin typeface="Times New Roman" panose="02020603050405020304" pitchFamily="18" charset="0"/>
                <a:ea typeface="Calibri" panose="020F0502020204030204" pitchFamily="34" charset="0"/>
                <a:cs typeface="Times New Roman" panose="02020603050405020304" pitchFamily="18" charset="0"/>
              </a:rPr>
              <a:t>La resolución 299 de 2009 se ha convertido en el instrumento más importante que tiene el IDRD para ejercer las funciones de control y seguimiento a las escuelas deportivas que buscan solicitar aval y reconocimiento deportivo que otorga el instituto. Esta resolución contiene los requisitos y los procedimientos necesarios para otorgar y suspender el aval deportivo a una escuela deportiva.</a:t>
            </a:r>
            <a:endParaRPr lang="es-CO" sz="2000" dirty="0">
              <a:latin typeface="Calibri" panose="020F0502020204030204" pitchFamily="34" charset="0"/>
              <a:ea typeface="Calibri" panose="020F0502020204030204" pitchFamily="34" charset="0"/>
              <a:cs typeface="Times New Roman" panose="02020603050405020304" pitchFamily="18" charset="0"/>
            </a:endParaRPr>
          </a:p>
          <a:p>
            <a:pPr marL="285750" indent="-285750" algn="just">
              <a:buFont typeface="Wingdings" panose="05000000000000000000" pitchFamily="2" charset="2"/>
              <a:buChar char="q"/>
            </a:pPr>
            <a:r>
              <a:rPr lang="es-CO" sz="2000" dirty="0">
                <a:latin typeface="Times New Roman" panose="02020603050405020304" pitchFamily="18" charset="0"/>
                <a:ea typeface="Calibri" panose="020F0502020204030204" pitchFamily="34" charset="0"/>
              </a:rPr>
              <a:t>Se puede decir que las escuelas de formación deportiva en el instituto distrital de recreación y deporte trabajan bajo líneas estratégicas que se orientan hacia el logro de diferentes objetivos. Sin embargo, la línea de escuelas avaladas es la que ha contado con el mayor aporte de escuelas deportivas a nivel distrital, no solo por el volumen de escuelas que han sido avaladas con el transcurso de los años, sino además por los procesos administrativos que se llevan a cabo para realizar la debida inspección y control de estas organizaciones que se enfocan a la formación integral de niños y jóvenes, siendo el primer filtro que existe desde el área de deportes</a:t>
            </a:r>
            <a:endParaRPr lang="es-CO" sz="2000" dirty="0"/>
          </a:p>
        </p:txBody>
      </p:sp>
      <p:pic>
        <p:nvPicPr>
          <p:cNvPr id="3" name="Picture 4" descr="http://admdeportiva.udistrital.edu.co:8080/image/image_gallery?uuid=3e6a20b8-452d-4b17-a7d2-92c37f8d5521&amp;groupId=14192&amp;t=1403727714076">
            <a:extLst>
              <a:ext uri="{FF2B5EF4-FFF2-40B4-BE49-F238E27FC236}">
                <a16:creationId xmlns:a16="http://schemas.microsoft.com/office/drawing/2014/main" xmlns="" id="{91835ABF-EE44-4191-B29B-C8353395D0F6}"/>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187624" y="5639948"/>
            <a:ext cx="3505812" cy="9574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55441482"/>
      </p:ext>
    </p:extLst>
  </p:cSld>
  <p:clrMapOvr>
    <a:masterClrMapping/>
  </p:clrMapOvr>
  <p:transition spd="slow">
    <p:wipe dir="d"/>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xmlns="" id="{834DBFB9-AB1C-48A8-9F95-2C37586491B3}"/>
              </a:ext>
            </a:extLst>
          </p:cNvPr>
          <p:cNvSpPr/>
          <p:nvPr/>
        </p:nvSpPr>
        <p:spPr>
          <a:xfrm>
            <a:off x="512439" y="1192036"/>
            <a:ext cx="8424936" cy="4537781"/>
          </a:xfrm>
          <a:prstGeom prst="rect">
            <a:avLst/>
          </a:prstGeom>
        </p:spPr>
        <p:txBody>
          <a:bodyPr wrap="square">
            <a:spAutoFit/>
          </a:bodyPr>
          <a:lstStyle/>
          <a:p>
            <a:pPr marL="342900" lvl="0" indent="-342900" algn="just">
              <a:lnSpc>
                <a:spcPct val="107000"/>
              </a:lnSpc>
              <a:spcAft>
                <a:spcPts val="0"/>
              </a:spcAft>
              <a:buFont typeface="+mj-lt"/>
              <a:buAutoNum type="arabicPeriod"/>
            </a:pPr>
            <a:r>
              <a:rPr lang="es-CO" dirty="0">
                <a:latin typeface="Times New Roman" panose="02020603050405020304" pitchFamily="18" charset="0"/>
                <a:ea typeface="Calibri" panose="020F0502020204030204" pitchFamily="34" charset="0"/>
                <a:cs typeface="Times New Roman" panose="02020603050405020304" pitchFamily="18" charset="0"/>
              </a:rPr>
              <a:t>Es necesario hacer una priorización de poblaciones que no se encuentran beneficiadas con la oferta de escuelas de formación deportiva en la ciudad de Bogotá, algunos de estos públicos objetivos como la población diversamente hábil o en condición de discapacidad y la población referente a deportes nuevas tendencias pueden representar una nueva oportunidad de tecnificar los procesos de control y seguimiento a las personas que deseen trabajar con estas poblaciones.</a:t>
            </a:r>
            <a:endParaRPr lang="es-CO"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0"/>
              </a:spcAft>
              <a:buFont typeface="+mj-lt"/>
              <a:buAutoNum type="arabicPeriod"/>
            </a:pPr>
            <a:r>
              <a:rPr lang="es-CO" dirty="0">
                <a:latin typeface="Times New Roman" panose="02020603050405020304" pitchFamily="18" charset="0"/>
                <a:ea typeface="Calibri" panose="020F0502020204030204" pitchFamily="34" charset="0"/>
                <a:cs typeface="Times New Roman" panose="02020603050405020304" pitchFamily="18" charset="0"/>
              </a:rPr>
              <a:t>Es conveniente exista una articulación más efectiva entre la administración de parque y escenarios deportivos de la ciudad y la línea estratégica de escuelas deportivas, dado que muchas de las escuelas que operan en la ciudad tienen poco conocimiento acerca de los escenarios públicos que se ofertan desde la administración de parques del instituto distrital de recreación y deporte.</a:t>
            </a:r>
            <a:endParaRPr lang="es-CO"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0"/>
              </a:spcAft>
              <a:buFont typeface="+mj-lt"/>
              <a:buAutoNum type="arabicPeriod"/>
            </a:pPr>
            <a:r>
              <a:rPr lang="es-CO" dirty="0">
                <a:latin typeface="Times New Roman" panose="02020603050405020304" pitchFamily="18" charset="0"/>
                <a:ea typeface="Calibri" panose="020F0502020204030204" pitchFamily="34" charset="0"/>
              </a:rPr>
              <a:t>Es necesario elaborar programas de capacitación y educación en la creación y formación de escuelas deportivas, dado que la mayoría de la población desconoce los procesos que se llevan a cabo y además la información con la que se cuenta actualmente es limitada, dado que solo sesga a una parte de la población</a:t>
            </a:r>
            <a:endParaRPr lang="es-CO" dirty="0"/>
          </a:p>
        </p:txBody>
      </p:sp>
      <p:sp>
        <p:nvSpPr>
          <p:cNvPr id="3" name="CuadroTexto 2">
            <a:extLst>
              <a:ext uri="{FF2B5EF4-FFF2-40B4-BE49-F238E27FC236}">
                <a16:creationId xmlns:a16="http://schemas.microsoft.com/office/drawing/2014/main" xmlns="" id="{E5A5E9B6-0ADD-42F7-9694-6F26958BD371}"/>
              </a:ext>
            </a:extLst>
          </p:cNvPr>
          <p:cNvSpPr txBox="1"/>
          <p:nvPr/>
        </p:nvSpPr>
        <p:spPr>
          <a:xfrm>
            <a:off x="539552" y="548680"/>
            <a:ext cx="8424936" cy="646331"/>
          </a:xfrm>
          <a:prstGeom prst="rect">
            <a:avLst/>
          </a:prstGeom>
          <a:noFill/>
        </p:spPr>
        <p:txBody>
          <a:bodyPr wrap="square" rtlCol="0">
            <a:spAutoFit/>
          </a:bodyPr>
          <a:lstStyle/>
          <a:p>
            <a:r>
              <a:rPr lang="es-CO" sz="3600" b="1" dirty="0">
                <a:latin typeface="Aharoni" panose="02010803020104030203" pitchFamily="2" charset="-79"/>
                <a:cs typeface="Aharoni" panose="02010803020104030203" pitchFamily="2" charset="-79"/>
              </a:rPr>
              <a:t>SUGERENCIAS Y RECOMENDACIONES </a:t>
            </a:r>
          </a:p>
        </p:txBody>
      </p:sp>
      <p:pic>
        <p:nvPicPr>
          <p:cNvPr id="4" name="Picture 4" descr="http://admdeportiva.udistrital.edu.co:8080/image/image_gallery?uuid=3e6a20b8-452d-4b17-a7d2-92c37f8d5521&amp;groupId=14192&amp;t=1403727714076">
            <a:extLst>
              <a:ext uri="{FF2B5EF4-FFF2-40B4-BE49-F238E27FC236}">
                <a16:creationId xmlns:a16="http://schemas.microsoft.com/office/drawing/2014/main" xmlns="" id="{F18B8E6D-7A28-47AC-B303-17BBD1793AFD}"/>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219095" y="5867399"/>
            <a:ext cx="3505812" cy="9574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27555900"/>
      </p:ext>
    </p:extLst>
  </p:cSld>
  <p:clrMapOvr>
    <a:masterClrMapping/>
  </p:clrMapOvr>
  <p:transition spd="slow">
    <p:wipe dir="d"/>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2594" name="Rectangle 2"/>
          <p:cNvSpPr>
            <a:spLocks noGrp="1" noChangeArrowheads="1"/>
          </p:cNvSpPr>
          <p:nvPr>
            <p:ph type="title"/>
            <p:custDataLst>
              <p:tags r:id="rId2"/>
            </p:custDataLst>
          </p:nvPr>
        </p:nvSpPr>
        <p:spPr>
          <a:xfrm>
            <a:off x="1448526" y="1741385"/>
            <a:ext cx="6912768" cy="1362075"/>
          </a:xfrm>
        </p:spPr>
        <p:txBody>
          <a:bodyPr/>
          <a:lstStyle/>
          <a:p>
            <a:pPr>
              <a:defRPr lang="es-ES"/>
            </a:pPr>
            <a:r>
              <a:rPr lang="es-ES" dirty="0"/>
              <a:t>BIBLIOGRAFIA Y REFERENCIAS </a:t>
            </a:r>
          </a:p>
        </p:txBody>
      </p:sp>
      <p:sp>
        <p:nvSpPr>
          <p:cNvPr id="2" name="Rectángulo 1">
            <a:extLst>
              <a:ext uri="{FF2B5EF4-FFF2-40B4-BE49-F238E27FC236}">
                <a16:creationId xmlns:a16="http://schemas.microsoft.com/office/drawing/2014/main" xmlns="" id="{775B83C3-14C5-49BC-81FB-16CB3950D013}"/>
              </a:ext>
            </a:extLst>
          </p:cNvPr>
          <p:cNvSpPr/>
          <p:nvPr/>
        </p:nvSpPr>
        <p:spPr>
          <a:xfrm>
            <a:off x="971600" y="3122929"/>
            <a:ext cx="7866620" cy="2463238"/>
          </a:xfrm>
          <a:prstGeom prst="rect">
            <a:avLst/>
          </a:prstGeom>
        </p:spPr>
        <p:txBody>
          <a:bodyPr wrap="square">
            <a:spAutoFit/>
          </a:bodyPr>
          <a:lstStyle/>
          <a:p>
            <a:pPr marL="742950" lvl="1" indent="-285750">
              <a:lnSpc>
                <a:spcPct val="107000"/>
              </a:lnSpc>
              <a:spcAft>
                <a:spcPts val="0"/>
              </a:spcAft>
              <a:buFont typeface="+mj-lt"/>
              <a:buAutoNum type="arabicPeriod"/>
            </a:pPr>
            <a:r>
              <a:rPr lang="es-CO" b="1" dirty="0">
                <a:latin typeface="Times New Roman" panose="02020603050405020304" pitchFamily="18" charset="0"/>
                <a:ea typeface="Calibri" panose="020F0502020204030204" pitchFamily="34" charset="0"/>
                <a:cs typeface="Times New Roman" panose="02020603050405020304" pitchFamily="18" charset="0"/>
              </a:rPr>
              <a:t>SITIOS WEB:</a:t>
            </a:r>
            <a:endParaRPr lang="es-CO" dirty="0">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spcAft>
                <a:spcPts val="0"/>
              </a:spcAft>
            </a:pPr>
            <a:r>
              <a:rPr lang="es-CO" u="sng" dirty="0">
                <a:solidFill>
                  <a:srgbClr val="0563C1"/>
                </a:solidFill>
                <a:latin typeface="Times New Roman" panose="02020603050405020304" pitchFamily="18" charset="0"/>
                <a:ea typeface="Calibri" panose="020F0502020204030204" pitchFamily="34" charset="0"/>
                <a:cs typeface="Times New Roman" panose="02020603050405020304" pitchFamily="18" charset="0"/>
                <a:hlinkClick r:id="rId5"/>
              </a:rPr>
              <a:t>http://www.monografias.com/trabajos55/indicadores-gestion/indicadores-gestion2.shtml</a:t>
            </a:r>
            <a:endParaRPr lang="es-CO" dirty="0">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spcAft>
                <a:spcPts val="0"/>
              </a:spcAft>
            </a:pPr>
            <a:r>
              <a:rPr lang="es-CO" u="sng" dirty="0">
                <a:solidFill>
                  <a:srgbClr val="0563C1"/>
                </a:solidFill>
                <a:latin typeface="Times New Roman" panose="02020603050405020304" pitchFamily="18" charset="0"/>
                <a:ea typeface="Calibri" panose="020F0502020204030204" pitchFamily="34" charset="0"/>
                <a:cs typeface="Times New Roman" panose="02020603050405020304" pitchFamily="18" charset="0"/>
                <a:hlinkClick r:id="rId6"/>
              </a:rPr>
              <a:t>https://www.idrd.gov.co/sitio/idrd/content/escuelas-avaladas#overlay-context=content/deporte-formativo-2017</a:t>
            </a:r>
            <a:r>
              <a:rPr lang="es-CO" dirty="0">
                <a:latin typeface="Times New Roman" panose="02020603050405020304" pitchFamily="18" charset="0"/>
                <a:ea typeface="Calibri" panose="020F0502020204030204" pitchFamily="34" charset="0"/>
                <a:cs typeface="Times New Roman" panose="02020603050405020304" pitchFamily="18" charset="0"/>
              </a:rPr>
              <a:t> Bases de datos escuelas avaladas, conceptos claves, normatividad y leyes.</a:t>
            </a:r>
            <a:endParaRPr lang="es-CO" dirty="0">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spcAft>
                <a:spcPts val="0"/>
              </a:spcAft>
            </a:pPr>
            <a:r>
              <a:rPr lang="es-CO" u="sng" dirty="0">
                <a:solidFill>
                  <a:srgbClr val="0563C1"/>
                </a:solidFill>
                <a:latin typeface="Times New Roman" panose="02020603050405020304" pitchFamily="18" charset="0"/>
                <a:ea typeface="Calibri" panose="020F0502020204030204" pitchFamily="34" charset="0"/>
                <a:cs typeface="Times New Roman" panose="02020603050405020304" pitchFamily="18" charset="0"/>
                <a:hlinkClick r:id="rId7"/>
              </a:rPr>
              <a:t>http://www.idrd.gov.co/sitio/idrd/content/superate-intercolegiados</a:t>
            </a:r>
            <a:r>
              <a:rPr lang="es-CO" dirty="0">
                <a:latin typeface="Times New Roman" panose="02020603050405020304" pitchFamily="18" charset="0"/>
                <a:ea typeface="Calibri" panose="020F0502020204030204" pitchFamily="34" charset="0"/>
                <a:cs typeface="Times New Roman" panose="02020603050405020304" pitchFamily="18" charset="0"/>
              </a:rPr>
              <a:t> : Boletines, programaciones, reglamentos y escenarios </a:t>
            </a:r>
            <a:endParaRPr lang="es-CO" dirty="0">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4" descr="http://admdeportiva.udistrital.edu.co:8080/image/image_gallery?uuid=3e6a20b8-452d-4b17-a7d2-92c37f8d5521&amp;groupId=14192&amp;t=1403727714076">
            <a:extLst>
              <a:ext uri="{FF2B5EF4-FFF2-40B4-BE49-F238E27FC236}">
                <a16:creationId xmlns:a16="http://schemas.microsoft.com/office/drawing/2014/main" xmlns="" id="{F6D13420-858A-4F93-8A18-47CF56FA981C}"/>
              </a:ext>
            </a:extLst>
          </p:cNvPr>
          <p:cNvPicPr>
            <a:picLocks noChangeAspect="1" noChangeArrowheads="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1187624" y="5733256"/>
            <a:ext cx="3505812" cy="957403"/>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cSld>
  <p:clrMapOvr>
    <a:masterClrMapping/>
  </p:clrMapOvr>
  <p:transition>
    <p:fade/>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xmlns="" id="{6FD44176-F6CC-4DFA-A641-011A6A8DD3F0}"/>
              </a:ext>
            </a:extLst>
          </p:cNvPr>
          <p:cNvSpPr/>
          <p:nvPr/>
        </p:nvSpPr>
        <p:spPr>
          <a:xfrm>
            <a:off x="2339752" y="1772816"/>
            <a:ext cx="5760640" cy="4571316"/>
          </a:xfrm>
          <a:prstGeom prst="rect">
            <a:avLst/>
          </a:prstGeom>
        </p:spPr>
        <p:txBody>
          <a:bodyPr wrap="square">
            <a:spAutoFit/>
          </a:bodyPr>
          <a:lstStyle/>
          <a:p>
            <a:pPr marL="742950" lvl="1" indent="-285750">
              <a:lnSpc>
                <a:spcPct val="107000"/>
              </a:lnSpc>
              <a:spcAft>
                <a:spcPts val="0"/>
              </a:spcAft>
              <a:buFont typeface="+mj-lt"/>
              <a:buAutoNum type="arabicPeriod"/>
            </a:pPr>
            <a:r>
              <a:rPr lang="es-CO" sz="1600" b="1"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NORMATIVIDAD</a:t>
            </a:r>
            <a:endParaRPr lang="es-CO" sz="16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0"/>
              </a:spcAft>
              <a:buFont typeface="Symbol" panose="05050102010706020507" pitchFamily="18" charset="2"/>
              <a:buChar char=""/>
            </a:pPr>
            <a:r>
              <a:rPr lang="es-CO" sz="16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Acuerdo No. 000058 del 25 de abril de 1991 expedida por COLDEPORTES, “Por la cual se crea el Proyecto ‘Escuelas de Formación Deportiva’ y se asigna la sede para la dirección de las mismas.</a:t>
            </a:r>
            <a:endParaRPr lang="es-CO" sz="16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0"/>
              </a:spcAft>
              <a:buFont typeface="Symbol" panose="05050102010706020507" pitchFamily="18" charset="2"/>
              <a:buChar char=""/>
            </a:pPr>
            <a:r>
              <a:rPr lang="es-CO" sz="16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Ley 181 de 1995. "Los entes deportivos departamentales y municipales coordinarán y promoverán la ejecución de programas recreativos para la comunidad, en asocio con entidades públicas o privadas que adelanten esta clase de programas en su respectiva jurisdicción", ver artículo 7.</a:t>
            </a:r>
            <a:endParaRPr lang="es-CO" sz="16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0"/>
              </a:spcAft>
              <a:buFont typeface="Symbol" panose="05050102010706020507" pitchFamily="18" charset="2"/>
              <a:buChar char=""/>
            </a:pPr>
            <a:r>
              <a:rPr lang="es-CO" sz="16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Resolución 299 de 2009 expedida por el IDRD, “por medio de la cual se establece los requisitos, procedimientos y reglamentos para otorgar, supervisar, suspender y cancelar el Aval Deportivo en las Escuelas Deportivas”</a:t>
            </a:r>
            <a:endParaRPr lang="es-CO" sz="16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Symbol" panose="05050102010706020507" pitchFamily="18" charset="2"/>
              <a:buChar char=""/>
            </a:pPr>
            <a:r>
              <a:rPr lang="es-CO" sz="16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Resolución 001909 de 1991 expedida por COLDEPORTES, "Por la cual se reglamenta el proyecto de Escuelas de Formación"</a:t>
            </a:r>
            <a:endParaRPr lang="es-CO" sz="16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974394823"/>
      </p:ext>
    </p:extLst>
  </p:cSld>
  <p:clrMapOvr>
    <a:masterClrMapping/>
  </p:clrMapOvr>
  <p:transition spd="slow">
    <p:wipe dir="d"/>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xmlns="" id="{1A5B3E56-BD1B-4F07-9253-54DECDDFE8F2}"/>
              </a:ext>
            </a:extLst>
          </p:cNvPr>
          <p:cNvSpPr/>
          <p:nvPr/>
        </p:nvSpPr>
        <p:spPr>
          <a:xfrm rot="20425849">
            <a:off x="1747413" y="2967335"/>
            <a:ext cx="5649175" cy="923330"/>
          </a:xfrm>
          <a:prstGeom prst="rect">
            <a:avLst/>
          </a:prstGeom>
          <a:noFill/>
        </p:spPr>
        <p:txBody>
          <a:bodyPr wrap="none" lIns="91440" tIns="45720" rIns="91440" bIns="45720">
            <a:spAutoFit/>
          </a:bodyPr>
          <a:lstStyle/>
          <a:p>
            <a:pPr algn="ctr"/>
            <a:r>
              <a:rPr lang="es-ES" sz="5400" b="1" cap="none"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MUCHAS GRACIAS </a:t>
            </a:r>
          </a:p>
        </p:txBody>
      </p:sp>
      <p:pic>
        <p:nvPicPr>
          <p:cNvPr id="3" name="Picture 4" descr="http://admdeportiva.udistrital.edu.co:8080/image/image_gallery?uuid=3e6a20b8-452d-4b17-a7d2-92c37f8d5521&amp;groupId=14192&amp;t=1403727714076">
            <a:extLst>
              <a:ext uri="{FF2B5EF4-FFF2-40B4-BE49-F238E27FC236}">
                <a16:creationId xmlns:a16="http://schemas.microsoft.com/office/drawing/2014/main" xmlns="" id="{E7D85294-C4C3-46ED-AA03-8CB3090FA222}"/>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187624" y="5639948"/>
            <a:ext cx="3505812" cy="957403"/>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http://www.idrd.gov.co/sitio/idrd/sites/default/files/imagenes/Logo%20nueva%20Alcaldi%CC%81a%20sin%20fondo-01_3.png">
            <a:extLst>
              <a:ext uri="{FF2B5EF4-FFF2-40B4-BE49-F238E27FC236}">
                <a16:creationId xmlns:a16="http://schemas.microsoft.com/office/drawing/2014/main" xmlns="" id="{385A3071-B685-43E5-8EF2-F03E29E6E08F}"/>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372200" y="5418246"/>
            <a:ext cx="2037606" cy="13186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4201263"/>
      </p:ext>
    </p:extLst>
  </p:cSld>
  <p:clrMapOvr>
    <a:masterClrMapping/>
  </p:clrMapOvr>
  <p:transition spd="slow">
    <p:wipe dir="d"/>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7555F990-E5F4-44AC-ADA1-012CAC17BE3D}"/>
              </a:ext>
            </a:extLst>
          </p:cNvPr>
          <p:cNvSpPr>
            <a:spLocks noGrp="1"/>
          </p:cNvSpPr>
          <p:nvPr>
            <p:ph type="title"/>
          </p:nvPr>
        </p:nvSpPr>
        <p:spPr/>
        <p:txBody>
          <a:bodyPr/>
          <a:lstStyle/>
          <a:p>
            <a:r>
              <a:rPr lang="es-CO" dirty="0"/>
              <a:t>PREGUNTA PROBLEMA</a:t>
            </a:r>
          </a:p>
        </p:txBody>
      </p:sp>
      <p:sp>
        <p:nvSpPr>
          <p:cNvPr id="3" name="Marcador de contenido 2">
            <a:extLst>
              <a:ext uri="{FF2B5EF4-FFF2-40B4-BE49-F238E27FC236}">
                <a16:creationId xmlns:a16="http://schemas.microsoft.com/office/drawing/2014/main" xmlns="" id="{588FF045-B64C-4A61-8CF0-167CE6F723A3}"/>
              </a:ext>
            </a:extLst>
          </p:cNvPr>
          <p:cNvSpPr>
            <a:spLocks noGrp="1"/>
          </p:cNvSpPr>
          <p:nvPr>
            <p:ph idx="1"/>
          </p:nvPr>
        </p:nvSpPr>
        <p:spPr/>
        <p:txBody>
          <a:bodyPr/>
          <a:lstStyle/>
          <a:p>
            <a:pPr algn="just"/>
            <a:r>
              <a:rPr lang="es-CO" dirty="0"/>
              <a:t>¿Qué cantidad de escuelas de formación deportiva fueron legalmente constituidas en la ciudad de Bogotá durante los años 2010 al 2017?</a:t>
            </a:r>
          </a:p>
          <a:p>
            <a:endParaRPr lang="es-CO" dirty="0"/>
          </a:p>
        </p:txBody>
      </p:sp>
      <p:pic>
        <p:nvPicPr>
          <p:cNvPr id="4" name="Picture 4" descr="http://admdeportiva.udistrital.edu.co:8080/image/image_gallery?uuid=3e6a20b8-452d-4b17-a7d2-92c37f8d5521&amp;groupId=14192&amp;t=1403727714076">
            <a:extLst>
              <a:ext uri="{FF2B5EF4-FFF2-40B4-BE49-F238E27FC236}">
                <a16:creationId xmlns:a16="http://schemas.microsoft.com/office/drawing/2014/main" xmlns="" id="{00A60132-C8F9-4E52-BB8F-137BED9F03C0}"/>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187624" y="5639948"/>
            <a:ext cx="3505812" cy="957403"/>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www.idrd.gov.co/sitio/idrd/sites/default/files/imagenes/Logo%20nueva%20Alcaldi%CC%81a%20sin%20fondo-01_3.png">
            <a:extLst>
              <a:ext uri="{FF2B5EF4-FFF2-40B4-BE49-F238E27FC236}">
                <a16:creationId xmlns:a16="http://schemas.microsoft.com/office/drawing/2014/main" xmlns="" id="{EAB08823-6D66-45A8-90FC-1C139C0B70CF}"/>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372200" y="5418246"/>
            <a:ext cx="2037606" cy="13186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34943663"/>
      </p:ext>
    </p:extLst>
  </p:cSld>
  <p:clrMapOvr>
    <a:masterClrMapping/>
  </p:clrMapOvr>
  <p:transition spd="slow">
    <p:wipe dir="d"/>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BFBB6A0D-4337-45B3-B357-39BEF32B5DD3}"/>
              </a:ext>
            </a:extLst>
          </p:cNvPr>
          <p:cNvSpPr>
            <a:spLocks noGrp="1"/>
          </p:cNvSpPr>
          <p:nvPr>
            <p:ph type="title"/>
          </p:nvPr>
        </p:nvSpPr>
        <p:spPr/>
        <p:txBody>
          <a:bodyPr/>
          <a:lstStyle/>
          <a:p>
            <a:r>
              <a:rPr lang="es-CO" dirty="0"/>
              <a:t>JUSTIFICACION </a:t>
            </a:r>
          </a:p>
        </p:txBody>
      </p:sp>
      <p:sp>
        <p:nvSpPr>
          <p:cNvPr id="3" name="Marcador de contenido 2">
            <a:extLst>
              <a:ext uri="{FF2B5EF4-FFF2-40B4-BE49-F238E27FC236}">
                <a16:creationId xmlns:a16="http://schemas.microsoft.com/office/drawing/2014/main" xmlns="" id="{5230FBDE-AAE0-4E51-8BD1-5CA93DAA051B}"/>
              </a:ext>
            </a:extLst>
          </p:cNvPr>
          <p:cNvSpPr>
            <a:spLocks noGrp="1"/>
          </p:cNvSpPr>
          <p:nvPr>
            <p:ph idx="1"/>
          </p:nvPr>
        </p:nvSpPr>
        <p:spPr>
          <a:xfrm>
            <a:off x="718630" y="1494519"/>
            <a:ext cx="7949612" cy="4151488"/>
          </a:xfrm>
        </p:spPr>
        <p:txBody>
          <a:bodyPr>
            <a:normAutofit fontScale="92500" lnSpcReduction="10000"/>
          </a:bodyPr>
          <a:lstStyle/>
          <a:p>
            <a:pPr marL="0" indent="0" algn="just">
              <a:buNone/>
            </a:pPr>
            <a:r>
              <a:rPr lang="es-CO" dirty="0"/>
              <a:t>Las escuelas deportivas son estructuras que representan una alternativa para la ocupación del tiempo extraescolar y tiempo libre de la población infantil y adolescente, buscando el desarrollo de sus potencialidades físicas, cognitivas y mejoramiento de la calidad de vida; este objetivo  podrá ser alcanzable en la medida que conozcamos la evolución de la memoria histórica de las escuelas de formación deportiva</a:t>
            </a:r>
          </a:p>
        </p:txBody>
      </p:sp>
      <p:pic>
        <p:nvPicPr>
          <p:cNvPr id="4" name="Picture 4" descr="http://admdeportiva.udistrital.edu.co:8080/image/image_gallery?uuid=3e6a20b8-452d-4b17-a7d2-92c37f8d5521&amp;groupId=14192&amp;t=1403727714076">
            <a:extLst>
              <a:ext uri="{FF2B5EF4-FFF2-40B4-BE49-F238E27FC236}">
                <a16:creationId xmlns:a16="http://schemas.microsoft.com/office/drawing/2014/main" xmlns="" id="{1F9E5F1B-1935-4DB7-9A8B-1A1523DA0449}"/>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187624" y="5639948"/>
            <a:ext cx="3505812" cy="957403"/>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www.idrd.gov.co/sitio/idrd/sites/default/files/imagenes/Logo%20nueva%20Alcaldi%CC%81a%20sin%20fondo-01_3.png">
            <a:extLst>
              <a:ext uri="{FF2B5EF4-FFF2-40B4-BE49-F238E27FC236}">
                <a16:creationId xmlns:a16="http://schemas.microsoft.com/office/drawing/2014/main" xmlns="" id="{8F590D06-BF7A-467B-9B6B-FC824658DEDC}"/>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372200" y="5418246"/>
            <a:ext cx="2037606" cy="13186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26027789"/>
      </p:ext>
    </p:extLst>
  </p:cSld>
  <p:clrMapOvr>
    <a:masterClrMapping/>
  </p:clrMapOvr>
  <p:transition spd="slow">
    <p:wipe dir="d"/>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4AC595E0-55EB-4BE9-83FE-451A20FAF0C8}"/>
              </a:ext>
            </a:extLst>
          </p:cNvPr>
          <p:cNvSpPr>
            <a:spLocks noGrp="1"/>
          </p:cNvSpPr>
          <p:nvPr>
            <p:ph type="title"/>
          </p:nvPr>
        </p:nvSpPr>
        <p:spPr>
          <a:xfrm>
            <a:off x="1176265" y="375108"/>
            <a:ext cx="7207764" cy="1143000"/>
          </a:xfrm>
        </p:spPr>
        <p:txBody>
          <a:bodyPr/>
          <a:lstStyle/>
          <a:p>
            <a:r>
              <a:rPr lang="es-CO"/>
              <a:t>OBJETIVO </a:t>
            </a:r>
            <a:r>
              <a:rPr lang="es-CO" dirty="0"/>
              <a:t>GENERAL</a:t>
            </a:r>
          </a:p>
        </p:txBody>
      </p:sp>
      <p:sp>
        <p:nvSpPr>
          <p:cNvPr id="3" name="Marcador de contenido 2">
            <a:extLst>
              <a:ext uri="{FF2B5EF4-FFF2-40B4-BE49-F238E27FC236}">
                <a16:creationId xmlns:a16="http://schemas.microsoft.com/office/drawing/2014/main" xmlns="" id="{C501B62F-AAD6-4235-8BC0-6C48F51F6355}"/>
              </a:ext>
            </a:extLst>
          </p:cNvPr>
          <p:cNvSpPr>
            <a:spLocks noGrp="1"/>
          </p:cNvSpPr>
          <p:nvPr>
            <p:ph idx="1"/>
          </p:nvPr>
        </p:nvSpPr>
        <p:spPr>
          <a:xfrm>
            <a:off x="654836" y="1821286"/>
            <a:ext cx="8077200" cy="4297363"/>
          </a:xfrm>
        </p:spPr>
        <p:txBody>
          <a:bodyPr/>
          <a:lstStyle/>
          <a:p>
            <a:pPr algn="just">
              <a:buFont typeface="Wingdings" panose="05000000000000000000" pitchFamily="2" charset="2"/>
              <a:buChar char="v"/>
            </a:pPr>
            <a:r>
              <a:rPr lang="es-CO" dirty="0"/>
              <a:t>Apoyar los procesos administrativos de los programas supérate intercolegiados y escuelas avaladas establecidos por el IDRD en el tiempo de duración de la pasantía.</a:t>
            </a:r>
          </a:p>
          <a:p>
            <a:endParaRPr lang="es-CO" dirty="0"/>
          </a:p>
        </p:txBody>
      </p:sp>
      <p:pic>
        <p:nvPicPr>
          <p:cNvPr id="4" name="Picture 4" descr="http://admdeportiva.udistrital.edu.co:8080/image/image_gallery?uuid=3e6a20b8-452d-4b17-a7d2-92c37f8d5521&amp;groupId=14192&amp;t=1403727714076">
            <a:extLst>
              <a:ext uri="{FF2B5EF4-FFF2-40B4-BE49-F238E27FC236}">
                <a16:creationId xmlns:a16="http://schemas.microsoft.com/office/drawing/2014/main" xmlns="" id="{1568A6F5-987D-4A54-9733-E5796D7D3470}"/>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187624" y="5639948"/>
            <a:ext cx="3505812" cy="957403"/>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www.idrd.gov.co/sitio/idrd/sites/default/files/imagenes/Logo%20nueva%20Alcaldi%CC%81a%20sin%20fondo-01_3.png">
            <a:extLst>
              <a:ext uri="{FF2B5EF4-FFF2-40B4-BE49-F238E27FC236}">
                <a16:creationId xmlns:a16="http://schemas.microsoft.com/office/drawing/2014/main" xmlns="" id="{30EDE4C4-7367-482E-A2CE-332B8DDE5314}"/>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372200" y="5418246"/>
            <a:ext cx="2037606" cy="13186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42580400"/>
      </p:ext>
    </p:extLst>
  </p:cSld>
  <p:clrMapOvr>
    <a:masterClrMapping/>
  </p:clrMapOvr>
  <p:transition spd="slow">
    <p:wipe dir="d"/>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553C8F30-AB1C-44FE-9809-2215D4CC2C72}"/>
              </a:ext>
            </a:extLst>
          </p:cNvPr>
          <p:cNvSpPr>
            <a:spLocks noGrp="1"/>
          </p:cNvSpPr>
          <p:nvPr>
            <p:ph type="title"/>
          </p:nvPr>
        </p:nvSpPr>
        <p:spPr/>
        <p:txBody>
          <a:bodyPr/>
          <a:lstStyle/>
          <a:p>
            <a:r>
              <a:rPr lang="es-CO" dirty="0"/>
              <a:t>OBJETIVOS ESPECIFICOS </a:t>
            </a:r>
          </a:p>
        </p:txBody>
      </p:sp>
      <p:sp>
        <p:nvSpPr>
          <p:cNvPr id="3" name="Marcador de contenido 2">
            <a:extLst>
              <a:ext uri="{FF2B5EF4-FFF2-40B4-BE49-F238E27FC236}">
                <a16:creationId xmlns:a16="http://schemas.microsoft.com/office/drawing/2014/main" xmlns="" id="{88DC9640-847A-415A-9704-3C90C7B59728}"/>
              </a:ext>
            </a:extLst>
          </p:cNvPr>
          <p:cNvSpPr>
            <a:spLocks noGrp="1"/>
          </p:cNvSpPr>
          <p:nvPr>
            <p:ph idx="1"/>
          </p:nvPr>
        </p:nvSpPr>
        <p:spPr>
          <a:xfrm>
            <a:off x="762000" y="1412632"/>
            <a:ext cx="7647806" cy="3600545"/>
          </a:xfrm>
        </p:spPr>
        <p:txBody>
          <a:bodyPr>
            <a:normAutofit fontScale="70000" lnSpcReduction="20000"/>
          </a:bodyPr>
          <a:lstStyle/>
          <a:p>
            <a:pPr lvl="0" algn="just"/>
            <a:r>
              <a:rPr lang="es-CO" dirty="0"/>
              <a:t>Contribuir al cumplimiento de las metas y funciones establecidas en los programas supérate intercolegiados y escuelas avaladas.</a:t>
            </a:r>
          </a:p>
          <a:p>
            <a:pPr lvl="0" algn="just"/>
            <a:r>
              <a:rPr lang="es-CO" dirty="0"/>
              <a:t>Apoyar la realización de veedurías y gestión de escenarios deportivos durante las competencias de la fase distrital de los juegos supérate intercolegiados.                                                                                                                                                                                                                                                                                                               </a:t>
            </a:r>
          </a:p>
          <a:p>
            <a:pPr lvl="0" algn="just"/>
            <a:r>
              <a:rPr lang="es-CO" dirty="0"/>
              <a:t>Identificar datos históricos acerca de las escuelas de formación deportiva que se avalaron en la ciudad de Bogotá D.C. entre los años 2010 al 2017. </a:t>
            </a:r>
          </a:p>
          <a:p>
            <a:pPr lvl="0" algn="just"/>
            <a:r>
              <a:rPr lang="es-CO" dirty="0"/>
              <a:t>Brindar asesorías e información a los usuarios con respecto a la obtención y conservación de los diferentes avales de las escuelas de formación</a:t>
            </a:r>
          </a:p>
          <a:p>
            <a:endParaRPr lang="es-CO" dirty="0"/>
          </a:p>
        </p:txBody>
      </p:sp>
      <p:pic>
        <p:nvPicPr>
          <p:cNvPr id="4" name="Picture 4" descr="http://admdeportiva.udistrital.edu.co:8080/image/image_gallery?uuid=3e6a20b8-452d-4b17-a7d2-92c37f8d5521&amp;groupId=14192&amp;t=1403727714076">
            <a:extLst>
              <a:ext uri="{FF2B5EF4-FFF2-40B4-BE49-F238E27FC236}">
                <a16:creationId xmlns:a16="http://schemas.microsoft.com/office/drawing/2014/main" xmlns="" id="{3FBD7CF3-535A-4644-9032-8135306C47AD}"/>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294788" y="5598855"/>
            <a:ext cx="3505812" cy="957403"/>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www.idrd.gov.co/sitio/idrd/sites/default/files/imagenes/Logo%20nueva%20Alcaldi%CC%81a%20sin%20fondo-01_3.png">
            <a:extLst>
              <a:ext uri="{FF2B5EF4-FFF2-40B4-BE49-F238E27FC236}">
                <a16:creationId xmlns:a16="http://schemas.microsoft.com/office/drawing/2014/main" xmlns="" id="{040F7D8C-46AD-48A1-A553-40F13D8D2484}"/>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372200" y="5418246"/>
            <a:ext cx="2037606" cy="13186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56619658"/>
      </p:ext>
    </p:extLst>
  </p:cSld>
  <p:clrMapOvr>
    <a:masterClrMapping/>
  </p:clrMapOvr>
  <p:transition spd="slow">
    <p:wipe dir="d"/>
  </p:transition>
</p:sld>
</file>

<file path=ppt/tags/tag1.xml><?xml version="1.0" encoding="utf-8"?>
<p:tagLst xmlns:a="http://schemas.openxmlformats.org/drawingml/2006/main" xmlns:r="http://schemas.openxmlformats.org/officeDocument/2006/relationships" xmlns:p="http://schemas.openxmlformats.org/presentationml/2006/main">
  <p:tag name="DVSECTIONID" val="yI2DOt6RzRcU51QxdhNewL"/>
</p:tagLst>
</file>

<file path=ppt/tags/tag2.xml><?xml version="1.0" encoding="utf-8"?>
<p:tagLst xmlns:a="http://schemas.openxmlformats.org/drawingml/2006/main" xmlns:r="http://schemas.openxmlformats.org/officeDocument/2006/relationships" xmlns:p="http://schemas.openxmlformats.org/presentationml/2006/main">
  <p:tag name="DVSHAPEID" val="HAGzTPKJNXuuOK4v20iPS7"/>
</p:tagLst>
</file>

<file path=ppt/tags/tag3.xml><?xml version="1.0" encoding="utf-8"?>
<p:tagLst xmlns:a="http://schemas.openxmlformats.org/drawingml/2006/main" xmlns:r="http://schemas.openxmlformats.org/officeDocument/2006/relationships" xmlns:p="http://schemas.openxmlformats.org/presentationml/2006/main">
  <p:tag name="DVSHAPEID" val="0uhWvCQomImT50qU5y4Znw"/>
</p:tagLst>
</file>

<file path=ppt/tags/tag4.xml><?xml version="1.0" encoding="utf-8"?>
<p:tagLst xmlns:a="http://schemas.openxmlformats.org/drawingml/2006/main" xmlns:r="http://schemas.openxmlformats.org/officeDocument/2006/relationships" xmlns:p="http://schemas.openxmlformats.org/presentationml/2006/main">
  <p:tag name="DVSECTIONID" val="QUq8QELArFIgadhH063fpq"/>
</p:tagLst>
</file>

<file path=ppt/tags/tag5.xml><?xml version="1.0" encoding="utf-8"?>
<p:tagLst xmlns:a="http://schemas.openxmlformats.org/drawingml/2006/main" xmlns:r="http://schemas.openxmlformats.org/officeDocument/2006/relationships" xmlns:p="http://schemas.openxmlformats.org/presentationml/2006/main">
  <p:tag name="DVSHAPEID" val="InkrlxYPS4jAzciXk8ToAM"/>
</p:tagLst>
</file>

<file path=ppt/tags/tag6.xml><?xml version="1.0" encoding="utf-8"?>
<p:tagLst xmlns:a="http://schemas.openxmlformats.org/drawingml/2006/main" xmlns:r="http://schemas.openxmlformats.org/officeDocument/2006/relationships" xmlns:p="http://schemas.openxmlformats.org/presentationml/2006/main">
  <p:tag name="DVSHAPEID" val="retnMj4SFfqbVIhVK0Rf83"/>
</p:tagLst>
</file>

<file path=ppt/tags/tag7.xml><?xml version="1.0" encoding="utf-8"?>
<p:tagLst xmlns:a="http://schemas.openxmlformats.org/drawingml/2006/main" xmlns:r="http://schemas.openxmlformats.org/officeDocument/2006/relationships" xmlns:p="http://schemas.openxmlformats.org/presentationml/2006/main">
  <p:tag name="DVSECTIONID" val="c48BxRTjzwKhAarpC8SPOi"/>
</p:tagLst>
</file>

<file path=ppt/tags/tag8.xml><?xml version="1.0" encoding="utf-8"?>
<p:tagLst xmlns:a="http://schemas.openxmlformats.org/drawingml/2006/main" xmlns:r="http://schemas.openxmlformats.org/officeDocument/2006/relationships" xmlns:p="http://schemas.openxmlformats.org/presentationml/2006/main">
  <p:tag name="DVSHAPEID" val="GFUQynbDZ7CnnKAa7cx9MM"/>
</p:tagLst>
</file>

<file path=ppt/theme/theme1.xml><?xml version="1.0" encoding="utf-8"?>
<a:theme xmlns:a="http://schemas.openxmlformats.org/drawingml/2006/main" name="Training">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18972BBC-2CBE-43F4-9CA2-3729834A9F4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Presentación de cursos</Template>
  <TotalTime>0</TotalTime>
  <Words>4126</Words>
  <Application>Microsoft Office PowerPoint</Application>
  <PresentationFormat>Presentación en pantalla (4:3)</PresentationFormat>
  <Paragraphs>1079</Paragraphs>
  <Slides>55</Slides>
  <Notes>5</Notes>
  <HiddenSlides>0</HiddenSlides>
  <MMClips>0</MMClips>
  <ScaleCrop>false</ScaleCrop>
  <HeadingPairs>
    <vt:vector size="6" baseType="variant">
      <vt:variant>
        <vt:lpstr>Fuentes usadas</vt:lpstr>
      </vt:variant>
      <vt:variant>
        <vt:i4>10</vt:i4>
      </vt:variant>
      <vt:variant>
        <vt:lpstr>Tema</vt:lpstr>
      </vt:variant>
      <vt:variant>
        <vt:i4>1</vt:i4>
      </vt:variant>
      <vt:variant>
        <vt:lpstr>Títulos de diapositiva</vt:lpstr>
      </vt:variant>
      <vt:variant>
        <vt:i4>55</vt:i4>
      </vt:variant>
    </vt:vector>
  </HeadingPairs>
  <TitlesOfParts>
    <vt:vector size="66" baseType="lpstr">
      <vt:lpstr>Aharoni</vt:lpstr>
      <vt:lpstr>arial</vt:lpstr>
      <vt:lpstr>arial</vt:lpstr>
      <vt:lpstr>Arial Black</vt:lpstr>
      <vt:lpstr>Arial Rounded MT Bold</vt:lpstr>
      <vt:lpstr>Calibri</vt:lpstr>
      <vt:lpstr>Georgia</vt:lpstr>
      <vt:lpstr>Symbol</vt:lpstr>
      <vt:lpstr>Times New Roman</vt:lpstr>
      <vt:lpstr>Wingdings</vt:lpstr>
      <vt:lpstr>Training</vt:lpstr>
      <vt:lpstr>Construcción de la memoria histórica de las escuelas deportivas en Bogotá y apoyo al programa “supérate intercolegiados” del idrd </vt:lpstr>
      <vt:lpstr>INTRODUCCION </vt:lpstr>
      <vt:lpstr>INSTITUTO DISTRITAL DE RECREACION Y DEPORTE</vt:lpstr>
      <vt:lpstr>INSTITUTO DISTRITAL DE RECREACION Y DEPORTE</vt:lpstr>
      <vt:lpstr>PLANTEAMIENTO DEL PROBLEMA</vt:lpstr>
      <vt:lpstr>PREGUNTA PROBLEMA</vt:lpstr>
      <vt:lpstr>JUSTIFICACION </vt:lpstr>
      <vt:lpstr>OBJETIVO GENERAL</vt:lpstr>
      <vt:lpstr>OBJETIVOS ESPECIFICOS </vt:lpstr>
      <vt:lpstr>METAS</vt:lpstr>
      <vt:lpstr>Presentación de PowerPoint</vt:lpstr>
      <vt:lpstr>CRONOGRAMA DE ACTIVIDADES</vt:lpstr>
      <vt:lpstr>Presentación de PowerPoint</vt:lpstr>
      <vt:lpstr>Presentación de PowerPoint</vt:lpstr>
      <vt:lpstr>CRONOGRAMA DE ACTIVIDADES REALIZADAS EN EL PROGRAMA SUPERATE INTERCOLEGIADOS</vt:lpstr>
      <vt:lpstr>Presentación de PowerPoint</vt:lpstr>
      <vt:lpstr>Presentación de PowerPoint</vt:lpstr>
      <vt:lpstr>ANEXOS APOYO JUEGOS SUPERATE</vt:lpstr>
      <vt:lpstr>ANEXOS APOYO JUEGOS SUPERATE</vt:lpstr>
      <vt:lpstr>ANEXOS APOYO JUEGOS SUPERATE</vt:lpstr>
      <vt:lpstr>ANEXOS APOYO JUEGOS SUPERATE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BIBLIOGRAFIA Y REFERENCIAS </vt:lpstr>
      <vt:lpstr>Presentación de PowerPoint</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2017-09-23T02:15:29Z</dcterms:created>
  <dcterms:modified xsi:type="dcterms:W3CDTF">2017-10-24T23:24:02Z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TC016745579991</vt:lpwstr>
  </property>
</Properties>
</file>