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70199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46609094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47022474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408303411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9809675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407381629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2/5/2023</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52997822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4869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03523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69165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E5059C3-6A89-4494-99FF-5A4D6FFD50EB}" type="datetimeFigureOut">
              <a:rPr lang="en-US" smtClean="0"/>
              <a:t>2/5/2023</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52227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2/5/2023</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65602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smtClean="0"/>
              <a:t>2/5/2023</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683236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1FAF3416-4057-4DAA-829D-4CA07428D088}" type="datetimeFigureOut">
              <a:rPr lang="en-US" smtClean="0"/>
              <a:t>2/5/2023</a:t>
            </a:fld>
            <a:endParaRPr lang="en-US" dirty="0"/>
          </a:p>
        </p:txBody>
      </p:sp>
      <p:sp>
        <p:nvSpPr>
          <p:cNvPr id="5" name="Footer Placeholder 3"/>
          <p:cNvSpPr>
            <a:spLocks noGrp="1"/>
          </p:cNvSpPr>
          <p:nvPr>
            <p:ph type="ftr" sz="quarter" idx="11"/>
          </p:nvPr>
        </p:nvSpPr>
        <p:spPr/>
        <p:txBody>
          <a:bodyPr/>
          <a:lstStyle/>
          <a:p>
            <a:r>
              <a:rPr lang="en-US"/>
              <a:t>
              </a:t>
            </a:r>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25429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21D9284-D300-4297-87F7-E791DCC15DB1}" type="datetimeFigureOut">
              <a:rPr lang="en-US" smtClean="0"/>
              <a:t>2/5/2023</a:t>
            </a:fld>
            <a:endParaRPr lang="en-US" dirty="0"/>
          </a:p>
        </p:txBody>
      </p:sp>
      <p:sp>
        <p:nvSpPr>
          <p:cNvPr id="5" name="Footer Placeholder 2"/>
          <p:cNvSpPr>
            <a:spLocks noGrp="1"/>
          </p:cNvSpPr>
          <p:nvPr>
            <p:ph type="ftr" sz="quarter" idx="11"/>
          </p:nvPr>
        </p:nvSpPr>
        <p:spPr/>
        <p:txBody>
          <a:bodyPr/>
          <a:lstStyle/>
          <a:p>
            <a:r>
              <a:rPr lang="en-US"/>
              <a:t>
              </a:t>
            </a:r>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5282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37D525BB-DA17-4BA0-B3C8-3AC3ABC827E6}" type="datetimeFigureOut">
              <a:rPr lang="en-US" smtClean="0"/>
              <a:t>2/5/2023</a:t>
            </a:fld>
            <a:endParaRPr lang="en-US" dirty="0"/>
          </a:p>
        </p:txBody>
      </p:sp>
      <p:sp>
        <p:nvSpPr>
          <p:cNvPr id="5" name="Footer Placeholder 5"/>
          <p:cNvSpPr>
            <a:spLocks noGrp="1"/>
          </p:cNvSpPr>
          <p:nvPr>
            <p:ph type="ftr" sz="quarter" idx="11"/>
          </p:nvPr>
        </p:nvSpPr>
        <p:spPr/>
        <p:txBody>
          <a:bodyPr/>
          <a:lstStyle/>
          <a:p>
            <a:r>
              <a:rPr lang="en-US"/>
              <a:t>
              </a:t>
            </a:r>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59441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16C4C9A-3960-41CF-A4E9-2A8FB932454B}" type="datetimeFigureOut">
              <a:rPr lang="en-US" smtClean="0"/>
              <a:t>2/5/2023</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17585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BC1C18-307B-4F68-A007-B5B542270E8D}" type="datetimeFigureOut">
              <a:rPr lang="en-US" smtClean="0"/>
              <a:t>2/5/2023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
              </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105880643"/>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97E6F9-C3F3-0EA6-40CB-28EADF86CE4D}"/>
              </a:ext>
            </a:extLst>
          </p:cNvPr>
          <p:cNvSpPr>
            <a:spLocks noGrp="1"/>
          </p:cNvSpPr>
          <p:nvPr>
            <p:ph type="ctrTitle"/>
          </p:nvPr>
        </p:nvSpPr>
        <p:spPr>
          <a:xfrm>
            <a:off x="1009933" y="1219200"/>
            <a:ext cx="8970680" cy="1684557"/>
          </a:xfrm>
        </p:spPr>
        <p:txBody>
          <a:bodyPr/>
          <a:lstStyle/>
          <a:p>
            <a:pPr algn="ctr"/>
            <a:r>
              <a:rPr lang="es-CO" sz="3600" dirty="0">
                <a:solidFill>
                  <a:schemeClr val="tx1"/>
                </a:solidFill>
              </a:rPr>
              <a:t>IMPACTO DE LAS PALOMAS SOBRE EL MEDIO AMBIENTE Y LA SALUD PUBLICA EN BOGOTÁ</a:t>
            </a:r>
          </a:p>
        </p:txBody>
      </p:sp>
      <p:sp>
        <p:nvSpPr>
          <p:cNvPr id="3" name="Subtítulo 2">
            <a:extLst>
              <a:ext uri="{FF2B5EF4-FFF2-40B4-BE49-F238E27FC236}">
                <a16:creationId xmlns:a16="http://schemas.microsoft.com/office/drawing/2014/main" id="{06A7B0E5-318A-2597-D344-E0BD1FF49D4E}"/>
              </a:ext>
            </a:extLst>
          </p:cNvPr>
          <p:cNvSpPr>
            <a:spLocks noGrp="1"/>
          </p:cNvSpPr>
          <p:nvPr>
            <p:ph type="subTitle" idx="1"/>
          </p:nvPr>
        </p:nvSpPr>
        <p:spPr>
          <a:xfrm>
            <a:off x="2432770" y="3479895"/>
            <a:ext cx="8825658" cy="861420"/>
          </a:xfrm>
        </p:spPr>
        <p:txBody>
          <a:bodyPr/>
          <a:lstStyle/>
          <a:p>
            <a:r>
              <a:rPr lang="es-CO" dirty="0"/>
              <a:t>estudiante: Danny MARCELL JIMENEZ MORENO</a:t>
            </a:r>
          </a:p>
          <a:p>
            <a:r>
              <a:rPr lang="es-CO" dirty="0"/>
              <a:t>Código: 20061140027</a:t>
            </a:r>
          </a:p>
        </p:txBody>
      </p:sp>
      <p:pic>
        <p:nvPicPr>
          <p:cNvPr id="1026" name="Picture 2" descr="UNIVERSIDAD DISTRITAL FRANCISCO JOSÉ DE CALDAS FACULTAD DE CIENCIAS Y  EDUCACIÓN PROYECTO CURRICULAR LICENCIATURA EN BIOLOGÍA">
            <a:extLst>
              <a:ext uri="{FF2B5EF4-FFF2-40B4-BE49-F238E27FC236}">
                <a16:creationId xmlns:a16="http://schemas.microsoft.com/office/drawing/2014/main" id="{EC817AD9-EE29-2670-8B6A-A1E9AF0DF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9130" y="3479895"/>
            <a:ext cx="2121246" cy="17335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Universidad Distrital Francisco José de Caldas - Licenciatura en Biología">
            <a:extLst>
              <a:ext uri="{FF2B5EF4-FFF2-40B4-BE49-F238E27FC236}">
                <a16:creationId xmlns:a16="http://schemas.microsoft.com/office/drawing/2014/main" id="{998FC74C-95B6-5A3B-D147-F1E414A8ED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112" y="3480989"/>
            <a:ext cx="1732456" cy="1732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872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254F07-B7B6-B661-E126-03E2263C99C6}"/>
              </a:ext>
            </a:extLst>
          </p:cNvPr>
          <p:cNvSpPr>
            <a:spLocks noGrp="1"/>
          </p:cNvSpPr>
          <p:nvPr>
            <p:ph type="title"/>
          </p:nvPr>
        </p:nvSpPr>
        <p:spPr>
          <a:xfrm>
            <a:off x="646111" y="452718"/>
            <a:ext cx="9404723" cy="838200"/>
          </a:xfrm>
        </p:spPr>
        <p:txBody>
          <a:bodyPr/>
          <a:lstStyle/>
          <a:p>
            <a:r>
              <a:rPr lang="es-CO" dirty="0"/>
              <a:t>INTRODUCCIÓN</a:t>
            </a:r>
          </a:p>
        </p:txBody>
      </p:sp>
      <p:sp>
        <p:nvSpPr>
          <p:cNvPr id="3" name="Marcador de contenido 2">
            <a:extLst>
              <a:ext uri="{FF2B5EF4-FFF2-40B4-BE49-F238E27FC236}">
                <a16:creationId xmlns:a16="http://schemas.microsoft.com/office/drawing/2014/main" id="{0407F83D-6121-59B7-F1CB-79E103E4DF41}"/>
              </a:ext>
            </a:extLst>
          </p:cNvPr>
          <p:cNvSpPr>
            <a:spLocks noGrp="1"/>
          </p:cNvSpPr>
          <p:nvPr>
            <p:ph idx="1"/>
          </p:nvPr>
        </p:nvSpPr>
        <p:spPr>
          <a:xfrm>
            <a:off x="645130" y="1515035"/>
            <a:ext cx="6212869" cy="4195481"/>
          </a:xfrm>
        </p:spPr>
        <p:txBody>
          <a:bodyPr/>
          <a:lstStyle/>
          <a:p>
            <a:pPr algn="just"/>
            <a:r>
              <a:rPr lang="es-ES" dirty="0"/>
              <a:t>Esta monografía se realizó mediante una consulta bibliográfica, con el objetivo principal explicar el impacto que ocasionan a la salud pública y el medio ambiente las palomas urbanas(Columba </a:t>
            </a:r>
            <a:r>
              <a:rPr lang="es-ES" dirty="0" err="1"/>
              <a:t>livia</a:t>
            </a:r>
            <a:r>
              <a:rPr lang="es-ES" dirty="0"/>
              <a:t>) en la ciudad de Bogotá, estas aves dependen de las personas, para que les proporcionen comida, agua, lugares de descanso y anidación. Estas aves anidan en los marcos de las ventanas, techos, unidades de aire acondicionado, semáforos, letreros comerciales y debajo de los puentes</a:t>
            </a:r>
            <a:endParaRPr lang="es-CO" dirty="0"/>
          </a:p>
        </p:txBody>
      </p:sp>
      <p:pic>
        <p:nvPicPr>
          <p:cNvPr id="9" name="Imagen 8">
            <a:extLst>
              <a:ext uri="{FF2B5EF4-FFF2-40B4-BE49-F238E27FC236}">
                <a16:creationId xmlns:a16="http://schemas.microsoft.com/office/drawing/2014/main" id="{A57CF58D-7F4C-B673-4D5C-73AF34934618}"/>
              </a:ext>
            </a:extLst>
          </p:cNvPr>
          <p:cNvPicPr>
            <a:picLocks noChangeAspect="1"/>
          </p:cNvPicPr>
          <p:nvPr/>
        </p:nvPicPr>
        <p:blipFill>
          <a:blip r:embed="rId2"/>
          <a:stretch>
            <a:fillRect/>
          </a:stretch>
        </p:blipFill>
        <p:spPr>
          <a:xfrm>
            <a:off x="7315200" y="1497104"/>
            <a:ext cx="3059798" cy="2115671"/>
          </a:xfrm>
          <a:prstGeom prst="rect">
            <a:avLst/>
          </a:prstGeom>
        </p:spPr>
      </p:pic>
      <p:pic>
        <p:nvPicPr>
          <p:cNvPr id="11" name="Imagen 10">
            <a:extLst>
              <a:ext uri="{FF2B5EF4-FFF2-40B4-BE49-F238E27FC236}">
                <a16:creationId xmlns:a16="http://schemas.microsoft.com/office/drawing/2014/main" id="{73DD0998-26CF-234A-4ECE-373EE666E442}"/>
              </a:ext>
            </a:extLst>
          </p:cNvPr>
          <p:cNvPicPr>
            <a:picLocks noChangeAspect="1"/>
          </p:cNvPicPr>
          <p:nvPr/>
        </p:nvPicPr>
        <p:blipFill>
          <a:blip r:embed="rId3"/>
          <a:stretch>
            <a:fillRect/>
          </a:stretch>
        </p:blipFill>
        <p:spPr>
          <a:xfrm>
            <a:off x="7330412" y="3767145"/>
            <a:ext cx="3044585" cy="1943371"/>
          </a:xfrm>
          <a:prstGeom prst="rect">
            <a:avLst/>
          </a:prstGeom>
        </p:spPr>
      </p:pic>
    </p:spTree>
    <p:extLst>
      <p:ext uri="{BB962C8B-B14F-4D97-AF65-F5344CB8AC3E}">
        <p14:creationId xmlns:p14="http://schemas.microsoft.com/office/powerpoint/2010/main" val="4035386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725760-9B76-D0AA-4DC6-DC47E2ECBC9D}"/>
              </a:ext>
            </a:extLst>
          </p:cNvPr>
          <p:cNvSpPr>
            <a:spLocks noGrp="1"/>
          </p:cNvSpPr>
          <p:nvPr>
            <p:ph type="title"/>
          </p:nvPr>
        </p:nvSpPr>
        <p:spPr>
          <a:xfrm>
            <a:off x="605119" y="452718"/>
            <a:ext cx="9445716" cy="811306"/>
          </a:xfrm>
        </p:spPr>
        <p:txBody>
          <a:bodyPr/>
          <a:lstStyle/>
          <a:p>
            <a:r>
              <a:rPr lang="es-CO" dirty="0"/>
              <a:t>PLANTEAMIENTO:</a:t>
            </a:r>
          </a:p>
        </p:txBody>
      </p:sp>
      <p:sp>
        <p:nvSpPr>
          <p:cNvPr id="3" name="Marcador de contenido 2">
            <a:extLst>
              <a:ext uri="{FF2B5EF4-FFF2-40B4-BE49-F238E27FC236}">
                <a16:creationId xmlns:a16="http://schemas.microsoft.com/office/drawing/2014/main" id="{664A9F64-5DBA-50D2-74E3-4116C3F50335}"/>
              </a:ext>
            </a:extLst>
          </p:cNvPr>
          <p:cNvSpPr>
            <a:spLocks noGrp="1"/>
          </p:cNvSpPr>
          <p:nvPr>
            <p:ph idx="1"/>
          </p:nvPr>
        </p:nvSpPr>
        <p:spPr>
          <a:xfrm>
            <a:off x="604138" y="1636059"/>
            <a:ext cx="5890792" cy="4195481"/>
          </a:xfrm>
        </p:spPr>
        <p:txBody>
          <a:bodyPr>
            <a:normAutofit lnSpcReduction="10000"/>
          </a:bodyPr>
          <a:lstStyle/>
          <a:p>
            <a:pPr algn="just"/>
            <a:r>
              <a:rPr lang="es-ES" dirty="0"/>
              <a:t>Las palomas domésticas (Columba </a:t>
            </a:r>
            <a:r>
              <a:rPr lang="es-ES" dirty="0" err="1"/>
              <a:t>livia</a:t>
            </a:r>
            <a:r>
              <a:rPr lang="es-ES" dirty="0"/>
              <a:t>) se encuentra dentro de la familia </a:t>
            </a:r>
            <a:r>
              <a:rPr lang="es-ES" dirty="0" err="1"/>
              <a:t>Columbidae</a:t>
            </a:r>
            <a:r>
              <a:rPr lang="es-ES" dirty="0"/>
              <a:t> con unas 369 especies y está distribuida a nivel mundial. Estas aves han prosperado adaptándose a la vida dentro y alrededor de nuestros edificios y han aprendido a posarse y reproducirse con mucho éxito en este entorno. Adicionalmente, evitar la propagación de enfermedades por parte de las palomas a los habitantes de la ciudad, teniendo presente que son más de 110 enfermedades zoonóticas que pueden transmitir al ser humano.</a:t>
            </a:r>
            <a:endParaRPr lang="es-CO" dirty="0"/>
          </a:p>
        </p:txBody>
      </p:sp>
      <p:pic>
        <p:nvPicPr>
          <p:cNvPr id="2050" name="Picture 2" descr="Vídeo: Vídeo: Las palomas discriminan espacio y tiempo">
            <a:extLst>
              <a:ext uri="{FF2B5EF4-FFF2-40B4-BE49-F238E27FC236}">
                <a16:creationId xmlns:a16="http://schemas.microsoft.com/office/drawing/2014/main" id="{81F65D39-34C4-326B-E426-F0F9F18A74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5917" y="1737821"/>
            <a:ext cx="3696531" cy="3382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802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9289C6-052D-4616-5417-4F26A29AEAC1}"/>
              </a:ext>
            </a:extLst>
          </p:cNvPr>
          <p:cNvSpPr>
            <a:spLocks noGrp="1"/>
          </p:cNvSpPr>
          <p:nvPr>
            <p:ph type="title"/>
          </p:nvPr>
        </p:nvSpPr>
        <p:spPr/>
        <p:txBody>
          <a:bodyPr/>
          <a:lstStyle/>
          <a:p>
            <a:r>
              <a:rPr lang="es-CO" dirty="0"/>
              <a:t>JUSTIFICACION:</a:t>
            </a:r>
          </a:p>
        </p:txBody>
      </p:sp>
      <p:sp>
        <p:nvSpPr>
          <p:cNvPr id="3" name="Marcador de contenido 2">
            <a:extLst>
              <a:ext uri="{FF2B5EF4-FFF2-40B4-BE49-F238E27FC236}">
                <a16:creationId xmlns:a16="http://schemas.microsoft.com/office/drawing/2014/main" id="{F8A8A549-E114-89FD-9886-F50906E8CA68}"/>
              </a:ext>
            </a:extLst>
          </p:cNvPr>
          <p:cNvSpPr>
            <a:spLocks noGrp="1"/>
          </p:cNvSpPr>
          <p:nvPr>
            <p:ph idx="1"/>
          </p:nvPr>
        </p:nvSpPr>
        <p:spPr>
          <a:xfrm>
            <a:off x="875201" y="1488142"/>
            <a:ext cx="4664987" cy="4195481"/>
          </a:xfrm>
        </p:spPr>
        <p:txBody>
          <a:bodyPr>
            <a:normAutofit fontScale="92500" lnSpcReduction="10000"/>
          </a:bodyPr>
          <a:lstStyle/>
          <a:p>
            <a:pPr algn="just"/>
            <a:r>
              <a:rPr lang="es-ES" dirty="0"/>
              <a:t>Las palomas urbanas (Columba </a:t>
            </a:r>
            <a:r>
              <a:rPr lang="es-ES" dirty="0" err="1"/>
              <a:t>livia</a:t>
            </a:r>
            <a:r>
              <a:rPr lang="es-ES" dirty="0"/>
              <a:t>) del orden columbiformes son aves ubicuas y se pueden encontrar en prácticamente todos los pueblos y ciudades del mundo. Estas aves son capaces de levantar techos sueltos, tejas y listones para entrar en los huecos del techo. Esto puede dañar significativamente la estructura al permitir la penetración del agua, proporcionando las condiciones ambientales ideales para el crecimiento y proliferación de hongos que pudren la madera</a:t>
            </a:r>
            <a:endParaRPr lang="es-CO" dirty="0"/>
          </a:p>
        </p:txBody>
      </p:sp>
      <p:pic>
        <p:nvPicPr>
          <p:cNvPr id="5" name="Imagen 4">
            <a:extLst>
              <a:ext uri="{FF2B5EF4-FFF2-40B4-BE49-F238E27FC236}">
                <a16:creationId xmlns:a16="http://schemas.microsoft.com/office/drawing/2014/main" id="{A8B186FB-3F08-3E2D-DE2B-E21C51E2F951}"/>
              </a:ext>
            </a:extLst>
          </p:cNvPr>
          <p:cNvPicPr>
            <a:picLocks noChangeAspect="1"/>
          </p:cNvPicPr>
          <p:nvPr/>
        </p:nvPicPr>
        <p:blipFill>
          <a:blip r:embed="rId2"/>
          <a:stretch>
            <a:fillRect/>
          </a:stretch>
        </p:blipFill>
        <p:spPr>
          <a:xfrm>
            <a:off x="5769278" y="1488142"/>
            <a:ext cx="5744377" cy="3931023"/>
          </a:xfrm>
          <a:prstGeom prst="rect">
            <a:avLst/>
          </a:prstGeom>
        </p:spPr>
      </p:pic>
    </p:spTree>
    <p:extLst>
      <p:ext uri="{BB962C8B-B14F-4D97-AF65-F5344CB8AC3E}">
        <p14:creationId xmlns:p14="http://schemas.microsoft.com/office/powerpoint/2010/main" val="1914880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7E177-18F2-5580-F673-D531558EF38A}"/>
              </a:ext>
            </a:extLst>
          </p:cNvPr>
          <p:cNvSpPr>
            <a:spLocks noGrp="1"/>
          </p:cNvSpPr>
          <p:nvPr>
            <p:ph type="title"/>
          </p:nvPr>
        </p:nvSpPr>
        <p:spPr/>
        <p:txBody>
          <a:bodyPr/>
          <a:lstStyle/>
          <a:p>
            <a:r>
              <a:rPr lang="es-CO" dirty="0"/>
              <a:t>Marco teórico</a:t>
            </a:r>
          </a:p>
        </p:txBody>
      </p:sp>
      <p:sp>
        <p:nvSpPr>
          <p:cNvPr id="3" name="Marcador de contenido 2">
            <a:extLst>
              <a:ext uri="{FF2B5EF4-FFF2-40B4-BE49-F238E27FC236}">
                <a16:creationId xmlns:a16="http://schemas.microsoft.com/office/drawing/2014/main" id="{6ACA9ABA-F305-26AF-55D8-B997CE0D6A14}"/>
              </a:ext>
            </a:extLst>
          </p:cNvPr>
          <p:cNvSpPr>
            <a:spLocks noGrp="1"/>
          </p:cNvSpPr>
          <p:nvPr>
            <p:ph idx="1"/>
          </p:nvPr>
        </p:nvSpPr>
        <p:spPr>
          <a:xfrm>
            <a:off x="646111" y="1483659"/>
            <a:ext cx="5122676" cy="4195481"/>
          </a:xfrm>
        </p:spPr>
        <p:txBody>
          <a:bodyPr/>
          <a:lstStyle/>
          <a:p>
            <a:pPr algn="just"/>
            <a:r>
              <a:rPr lang="es-ES" dirty="0"/>
              <a:t>las palomas pueden ser vectores de 110 enfermedades zoonóticas, pueden transmitir enfermedades a los humanos de diversas maneras, como a través de sus excrementos, el polvo contaminado que inhalamos al estar cerca de ellas o el contacto con sus plumas y carne. Algunas de las enfermedades que se han asociado con las palomas incluyen la salmonelosis, la histoplasmosis, la criptococosis y la enfermedad de Newcastle.</a:t>
            </a:r>
            <a:endParaRPr lang="es-CO" dirty="0"/>
          </a:p>
        </p:txBody>
      </p:sp>
      <p:pic>
        <p:nvPicPr>
          <p:cNvPr id="3074" name="Picture 2" descr="Paloma En Una Calle De La Ciudad Imagen de archivo - Imagen de calle ...">
            <a:extLst>
              <a:ext uri="{FF2B5EF4-FFF2-40B4-BE49-F238E27FC236}">
                <a16:creationId xmlns:a16="http://schemas.microsoft.com/office/drawing/2014/main" id="{683BB352-33A3-4D58-FD2D-366188B62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940" y="1606924"/>
            <a:ext cx="4204447" cy="3798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727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C1345D-E689-D84F-BA1D-41A37971944B}"/>
              </a:ext>
            </a:extLst>
          </p:cNvPr>
          <p:cNvSpPr>
            <a:spLocks noGrp="1"/>
          </p:cNvSpPr>
          <p:nvPr>
            <p:ph type="title"/>
          </p:nvPr>
        </p:nvSpPr>
        <p:spPr/>
        <p:txBody>
          <a:bodyPr/>
          <a:lstStyle/>
          <a:p>
            <a:r>
              <a:rPr lang="es-ES" dirty="0"/>
              <a:t>Insectos en nidos de palomas</a:t>
            </a:r>
            <a:endParaRPr lang="es-CO" dirty="0"/>
          </a:p>
        </p:txBody>
      </p:sp>
      <p:sp>
        <p:nvSpPr>
          <p:cNvPr id="3" name="Marcador de contenido 2">
            <a:extLst>
              <a:ext uri="{FF2B5EF4-FFF2-40B4-BE49-F238E27FC236}">
                <a16:creationId xmlns:a16="http://schemas.microsoft.com/office/drawing/2014/main" id="{1B95D446-A55B-A394-4F45-C17012A8DDFD}"/>
              </a:ext>
            </a:extLst>
          </p:cNvPr>
          <p:cNvSpPr>
            <a:spLocks noGrp="1"/>
          </p:cNvSpPr>
          <p:nvPr>
            <p:ph idx="1"/>
          </p:nvPr>
        </p:nvSpPr>
        <p:spPr>
          <a:xfrm>
            <a:off x="780582" y="1609165"/>
            <a:ext cx="11106617" cy="4195481"/>
          </a:xfrm>
        </p:spPr>
        <p:txBody>
          <a:bodyPr/>
          <a:lstStyle/>
          <a:p>
            <a:r>
              <a:rPr lang="es-CO" dirty="0"/>
              <a:t>Psócidos                                                  Los escarabajos araña</a:t>
            </a:r>
          </a:p>
          <a:p>
            <a:endParaRPr lang="es-CO" dirty="0"/>
          </a:p>
          <a:p>
            <a:endParaRPr lang="es-CO" dirty="0"/>
          </a:p>
          <a:p>
            <a:r>
              <a:rPr lang="es-CO" dirty="0"/>
              <a:t>Los escarabajos de alfombra               Los chinches de cama</a:t>
            </a:r>
          </a:p>
          <a:p>
            <a:endParaRPr lang="es-CO" dirty="0"/>
          </a:p>
          <a:p>
            <a:endParaRPr lang="es-CO" dirty="0"/>
          </a:p>
          <a:p>
            <a:endParaRPr lang="es-CO" dirty="0"/>
          </a:p>
          <a:p>
            <a:r>
              <a:rPr lang="es-CO" dirty="0"/>
              <a:t>Polillas de tela                                             Ácaros de pollo</a:t>
            </a:r>
          </a:p>
          <a:p>
            <a:pPr marL="0" indent="0">
              <a:buNone/>
            </a:pPr>
            <a:endParaRPr lang="es-CO" dirty="0"/>
          </a:p>
          <a:p>
            <a:pPr marL="0" indent="0">
              <a:buNone/>
            </a:pPr>
            <a:endParaRPr lang="es-CO" dirty="0"/>
          </a:p>
          <a:p>
            <a:endParaRPr lang="es-CO" dirty="0"/>
          </a:p>
        </p:txBody>
      </p:sp>
      <p:pic>
        <p:nvPicPr>
          <p:cNvPr id="5" name="Imagen 4">
            <a:extLst>
              <a:ext uri="{FF2B5EF4-FFF2-40B4-BE49-F238E27FC236}">
                <a16:creationId xmlns:a16="http://schemas.microsoft.com/office/drawing/2014/main" id="{A2DFA0DA-7A90-8F48-6C74-E0F07A5E83B4}"/>
              </a:ext>
            </a:extLst>
          </p:cNvPr>
          <p:cNvPicPr>
            <a:picLocks noChangeAspect="1"/>
          </p:cNvPicPr>
          <p:nvPr/>
        </p:nvPicPr>
        <p:blipFill>
          <a:blip r:embed="rId2"/>
          <a:stretch>
            <a:fillRect/>
          </a:stretch>
        </p:blipFill>
        <p:spPr>
          <a:xfrm>
            <a:off x="2553758" y="1711569"/>
            <a:ext cx="2167455" cy="816478"/>
          </a:xfrm>
          <a:prstGeom prst="rect">
            <a:avLst/>
          </a:prstGeom>
        </p:spPr>
      </p:pic>
      <p:pic>
        <p:nvPicPr>
          <p:cNvPr id="7" name="Imagen 6">
            <a:extLst>
              <a:ext uri="{FF2B5EF4-FFF2-40B4-BE49-F238E27FC236}">
                <a16:creationId xmlns:a16="http://schemas.microsoft.com/office/drawing/2014/main" id="{30AB98DD-0380-0088-DC89-11ECE9F28D39}"/>
              </a:ext>
            </a:extLst>
          </p:cNvPr>
          <p:cNvPicPr>
            <a:picLocks noChangeAspect="1"/>
          </p:cNvPicPr>
          <p:nvPr/>
        </p:nvPicPr>
        <p:blipFill>
          <a:blip r:embed="rId3"/>
          <a:stretch>
            <a:fillRect/>
          </a:stretch>
        </p:blipFill>
        <p:spPr>
          <a:xfrm>
            <a:off x="2553759" y="3429001"/>
            <a:ext cx="2270002" cy="900954"/>
          </a:xfrm>
          <a:prstGeom prst="rect">
            <a:avLst/>
          </a:prstGeom>
        </p:spPr>
      </p:pic>
      <p:pic>
        <p:nvPicPr>
          <p:cNvPr id="9" name="Imagen 8">
            <a:extLst>
              <a:ext uri="{FF2B5EF4-FFF2-40B4-BE49-F238E27FC236}">
                <a16:creationId xmlns:a16="http://schemas.microsoft.com/office/drawing/2014/main" id="{5CAAD4C4-4867-5414-2801-7F0E357C8506}"/>
              </a:ext>
            </a:extLst>
          </p:cNvPr>
          <p:cNvPicPr>
            <a:picLocks noChangeAspect="1"/>
          </p:cNvPicPr>
          <p:nvPr/>
        </p:nvPicPr>
        <p:blipFill>
          <a:blip r:embed="rId4"/>
          <a:stretch>
            <a:fillRect/>
          </a:stretch>
        </p:blipFill>
        <p:spPr>
          <a:xfrm>
            <a:off x="3162179" y="4692805"/>
            <a:ext cx="2785629" cy="995301"/>
          </a:xfrm>
          <a:prstGeom prst="rect">
            <a:avLst/>
          </a:prstGeom>
        </p:spPr>
      </p:pic>
      <p:pic>
        <p:nvPicPr>
          <p:cNvPr id="11" name="Imagen 10">
            <a:extLst>
              <a:ext uri="{FF2B5EF4-FFF2-40B4-BE49-F238E27FC236}">
                <a16:creationId xmlns:a16="http://schemas.microsoft.com/office/drawing/2014/main" id="{0D7B939D-ACAD-B60A-F274-51D8DFCD565E}"/>
              </a:ext>
            </a:extLst>
          </p:cNvPr>
          <p:cNvPicPr>
            <a:picLocks noChangeAspect="1"/>
          </p:cNvPicPr>
          <p:nvPr/>
        </p:nvPicPr>
        <p:blipFill>
          <a:blip r:embed="rId5"/>
          <a:stretch>
            <a:fillRect/>
          </a:stretch>
        </p:blipFill>
        <p:spPr>
          <a:xfrm>
            <a:off x="8776905" y="1683701"/>
            <a:ext cx="2313619" cy="1013894"/>
          </a:xfrm>
          <a:prstGeom prst="rect">
            <a:avLst/>
          </a:prstGeom>
        </p:spPr>
      </p:pic>
      <p:pic>
        <p:nvPicPr>
          <p:cNvPr id="13" name="Imagen 12">
            <a:extLst>
              <a:ext uri="{FF2B5EF4-FFF2-40B4-BE49-F238E27FC236}">
                <a16:creationId xmlns:a16="http://schemas.microsoft.com/office/drawing/2014/main" id="{E6314752-570C-B6E8-24ED-AA403C7A797B}"/>
              </a:ext>
            </a:extLst>
          </p:cNvPr>
          <p:cNvPicPr>
            <a:picLocks noChangeAspect="1"/>
          </p:cNvPicPr>
          <p:nvPr/>
        </p:nvPicPr>
        <p:blipFill>
          <a:blip r:embed="rId6"/>
          <a:stretch>
            <a:fillRect/>
          </a:stretch>
        </p:blipFill>
        <p:spPr>
          <a:xfrm>
            <a:off x="8776905" y="3009695"/>
            <a:ext cx="2313619" cy="932621"/>
          </a:xfrm>
          <a:prstGeom prst="rect">
            <a:avLst/>
          </a:prstGeom>
        </p:spPr>
      </p:pic>
      <p:pic>
        <p:nvPicPr>
          <p:cNvPr id="15" name="Imagen 14">
            <a:extLst>
              <a:ext uri="{FF2B5EF4-FFF2-40B4-BE49-F238E27FC236}">
                <a16:creationId xmlns:a16="http://schemas.microsoft.com/office/drawing/2014/main" id="{587273CC-9083-80C2-980F-0534B844FC15}"/>
              </a:ext>
            </a:extLst>
          </p:cNvPr>
          <p:cNvPicPr>
            <a:picLocks noChangeAspect="1"/>
          </p:cNvPicPr>
          <p:nvPr/>
        </p:nvPicPr>
        <p:blipFill>
          <a:blip r:embed="rId7"/>
          <a:stretch>
            <a:fillRect/>
          </a:stretch>
        </p:blipFill>
        <p:spPr>
          <a:xfrm>
            <a:off x="8514364" y="4692805"/>
            <a:ext cx="2576160" cy="1079202"/>
          </a:xfrm>
          <a:prstGeom prst="rect">
            <a:avLst/>
          </a:prstGeom>
        </p:spPr>
      </p:pic>
    </p:spTree>
    <p:extLst>
      <p:ext uri="{BB962C8B-B14F-4D97-AF65-F5344CB8AC3E}">
        <p14:creationId xmlns:p14="http://schemas.microsoft.com/office/powerpoint/2010/main" val="2725832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CBBE7D1-134A-B7FA-061F-9B841604429E}"/>
              </a:ext>
            </a:extLst>
          </p:cNvPr>
          <p:cNvSpPr>
            <a:spLocks noGrp="1"/>
          </p:cNvSpPr>
          <p:nvPr>
            <p:ph idx="1"/>
          </p:nvPr>
        </p:nvSpPr>
        <p:spPr>
          <a:xfrm>
            <a:off x="847817" y="681318"/>
            <a:ext cx="8946541" cy="5373876"/>
          </a:xfrm>
        </p:spPr>
        <p:txBody>
          <a:bodyPr>
            <a:normAutofit/>
          </a:bodyPr>
          <a:lstStyle/>
          <a:p>
            <a:r>
              <a:rPr lang="es-CO" dirty="0"/>
              <a:t>Pulgas </a:t>
            </a:r>
          </a:p>
          <a:p>
            <a:endParaRPr lang="es-CO" dirty="0"/>
          </a:p>
          <a:p>
            <a:endParaRPr lang="es-CO" dirty="0"/>
          </a:p>
          <a:p>
            <a:endParaRPr lang="es-CO" dirty="0"/>
          </a:p>
          <a:p>
            <a:r>
              <a:rPr lang="es-CO" dirty="0"/>
              <a:t>Garrapatas</a:t>
            </a:r>
          </a:p>
          <a:p>
            <a:endParaRPr lang="es-CO" dirty="0"/>
          </a:p>
          <a:p>
            <a:endParaRPr lang="es-CO" dirty="0"/>
          </a:p>
          <a:p>
            <a:r>
              <a:rPr lang="es-CO" dirty="0"/>
              <a:t>Fannia canicularis (Mosca Domestica Menor) </a:t>
            </a:r>
          </a:p>
        </p:txBody>
      </p:sp>
      <p:pic>
        <p:nvPicPr>
          <p:cNvPr id="5" name="Imagen 4">
            <a:extLst>
              <a:ext uri="{FF2B5EF4-FFF2-40B4-BE49-F238E27FC236}">
                <a16:creationId xmlns:a16="http://schemas.microsoft.com/office/drawing/2014/main" id="{189321BC-3A33-9154-B607-39138EA97795}"/>
              </a:ext>
            </a:extLst>
          </p:cNvPr>
          <p:cNvPicPr>
            <a:picLocks noChangeAspect="1"/>
          </p:cNvPicPr>
          <p:nvPr/>
        </p:nvPicPr>
        <p:blipFill>
          <a:blip r:embed="rId2"/>
          <a:stretch>
            <a:fillRect/>
          </a:stretch>
        </p:blipFill>
        <p:spPr>
          <a:xfrm>
            <a:off x="2199731" y="802806"/>
            <a:ext cx="3896269" cy="1352739"/>
          </a:xfrm>
          <a:prstGeom prst="rect">
            <a:avLst/>
          </a:prstGeom>
        </p:spPr>
      </p:pic>
      <p:pic>
        <p:nvPicPr>
          <p:cNvPr id="7" name="Imagen 6">
            <a:extLst>
              <a:ext uri="{FF2B5EF4-FFF2-40B4-BE49-F238E27FC236}">
                <a16:creationId xmlns:a16="http://schemas.microsoft.com/office/drawing/2014/main" id="{6951A4FD-F058-AAFB-46AB-899E3B3EC042}"/>
              </a:ext>
            </a:extLst>
          </p:cNvPr>
          <p:cNvPicPr>
            <a:picLocks noChangeAspect="1"/>
          </p:cNvPicPr>
          <p:nvPr/>
        </p:nvPicPr>
        <p:blipFill>
          <a:blip r:embed="rId3"/>
          <a:stretch>
            <a:fillRect/>
          </a:stretch>
        </p:blipFill>
        <p:spPr>
          <a:xfrm>
            <a:off x="2904564" y="2509060"/>
            <a:ext cx="1928158" cy="1280643"/>
          </a:xfrm>
          <a:prstGeom prst="rect">
            <a:avLst/>
          </a:prstGeom>
        </p:spPr>
      </p:pic>
      <p:pic>
        <p:nvPicPr>
          <p:cNvPr id="9" name="Imagen 8">
            <a:extLst>
              <a:ext uri="{FF2B5EF4-FFF2-40B4-BE49-F238E27FC236}">
                <a16:creationId xmlns:a16="http://schemas.microsoft.com/office/drawing/2014/main" id="{1D8CE23F-B55F-E383-A1B4-252D291E0A49}"/>
              </a:ext>
            </a:extLst>
          </p:cNvPr>
          <p:cNvPicPr>
            <a:picLocks noChangeAspect="1"/>
          </p:cNvPicPr>
          <p:nvPr/>
        </p:nvPicPr>
        <p:blipFill>
          <a:blip r:embed="rId4"/>
          <a:stretch>
            <a:fillRect/>
          </a:stretch>
        </p:blipFill>
        <p:spPr>
          <a:xfrm>
            <a:off x="2904564" y="4243184"/>
            <a:ext cx="3429479" cy="1352739"/>
          </a:xfrm>
          <a:prstGeom prst="rect">
            <a:avLst/>
          </a:prstGeom>
        </p:spPr>
      </p:pic>
      <p:pic>
        <p:nvPicPr>
          <p:cNvPr id="4098" name="Picture 2" descr="&quot;Prises de rues&quot;, les sans-abri s'emparent des clichés - Le Point">
            <a:extLst>
              <a:ext uri="{FF2B5EF4-FFF2-40B4-BE49-F238E27FC236}">
                <a16:creationId xmlns:a16="http://schemas.microsoft.com/office/drawing/2014/main" id="{5AA6B5CE-9DF5-3CBF-7231-90BC7600D0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3635" y="1479175"/>
            <a:ext cx="3302637" cy="3724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992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D80BE1-8BBB-B241-C334-77EAB7B6E844}"/>
              </a:ext>
            </a:extLst>
          </p:cNvPr>
          <p:cNvSpPr>
            <a:spLocks noGrp="1"/>
          </p:cNvSpPr>
          <p:nvPr>
            <p:ph type="title"/>
          </p:nvPr>
        </p:nvSpPr>
        <p:spPr/>
        <p:txBody>
          <a:bodyPr/>
          <a:lstStyle/>
          <a:p>
            <a:r>
              <a:rPr lang="es-CO" dirty="0"/>
              <a:t>AGENTES ZOONOTICOS </a:t>
            </a:r>
          </a:p>
        </p:txBody>
      </p:sp>
      <p:sp>
        <p:nvSpPr>
          <p:cNvPr id="3" name="Marcador de contenido 2">
            <a:extLst>
              <a:ext uri="{FF2B5EF4-FFF2-40B4-BE49-F238E27FC236}">
                <a16:creationId xmlns:a16="http://schemas.microsoft.com/office/drawing/2014/main" id="{E37285B0-878E-4E6A-8100-F7F4960B0DC6}"/>
              </a:ext>
            </a:extLst>
          </p:cNvPr>
          <p:cNvSpPr>
            <a:spLocks noGrp="1"/>
          </p:cNvSpPr>
          <p:nvPr>
            <p:ph idx="1"/>
          </p:nvPr>
        </p:nvSpPr>
        <p:spPr>
          <a:xfrm>
            <a:off x="646111" y="1609165"/>
            <a:ext cx="5449889" cy="4195481"/>
          </a:xfrm>
        </p:spPr>
        <p:txBody>
          <a:bodyPr>
            <a:normAutofit lnSpcReduction="10000"/>
          </a:bodyPr>
          <a:lstStyle/>
          <a:p>
            <a:pPr algn="just"/>
            <a:r>
              <a:rPr lang="es-ES" dirty="0"/>
              <a:t>Las zoonosis que transmiten las palomas son causadas por virus, bacterias, hongos y parásitos que pueden transmitirse naturalmente a los humanos.</a:t>
            </a:r>
          </a:p>
          <a:p>
            <a:pPr algn="just"/>
            <a:r>
              <a:rPr lang="es-ES" dirty="0"/>
              <a:t>Los patógenos mas comunes son</a:t>
            </a:r>
          </a:p>
          <a:p>
            <a:pPr algn="just"/>
            <a:r>
              <a:rPr lang="es-CO" dirty="0" err="1"/>
              <a:t>Escherichia</a:t>
            </a:r>
            <a:r>
              <a:rPr lang="es-CO" dirty="0"/>
              <a:t> </a:t>
            </a:r>
            <a:r>
              <a:rPr lang="es-CO" dirty="0" err="1"/>
              <a:t>coli</a:t>
            </a:r>
            <a:endParaRPr lang="es-ES" dirty="0"/>
          </a:p>
          <a:p>
            <a:pPr algn="just"/>
            <a:r>
              <a:rPr lang="es-CO" dirty="0"/>
              <a:t>Salmonella </a:t>
            </a:r>
            <a:r>
              <a:rPr lang="es-CO" dirty="0" err="1"/>
              <a:t>spp</a:t>
            </a:r>
            <a:endParaRPr lang="es-ES" dirty="0"/>
          </a:p>
          <a:p>
            <a:pPr algn="just"/>
            <a:r>
              <a:rPr lang="es-CO" dirty="0" err="1"/>
              <a:t>Cryptosporidiosis</a:t>
            </a:r>
            <a:r>
              <a:rPr lang="es-CO" dirty="0"/>
              <a:t> </a:t>
            </a:r>
            <a:endParaRPr lang="es-ES" dirty="0"/>
          </a:p>
          <a:p>
            <a:pPr algn="just"/>
            <a:r>
              <a:rPr lang="es-CO" dirty="0"/>
              <a:t>hongos Aspergillus</a:t>
            </a:r>
            <a:endParaRPr lang="es-ES" dirty="0"/>
          </a:p>
          <a:p>
            <a:pPr algn="just"/>
            <a:r>
              <a:rPr lang="es-CO" dirty="0" err="1"/>
              <a:t>Candida</a:t>
            </a:r>
            <a:r>
              <a:rPr lang="es-CO" dirty="0"/>
              <a:t> </a:t>
            </a:r>
            <a:r>
              <a:rPr lang="es-CO" dirty="0" err="1"/>
              <a:t>albicans</a:t>
            </a:r>
            <a:endParaRPr lang="es-CO" dirty="0"/>
          </a:p>
        </p:txBody>
      </p:sp>
      <p:pic>
        <p:nvPicPr>
          <p:cNvPr id="5122" name="Picture 2" descr="Resultado de imagen de patogenos">
            <a:extLst>
              <a:ext uri="{FF2B5EF4-FFF2-40B4-BE49-F238E27FC236}">
                <a16:creationId xmlns:a16="http://schemas.microsoft.com/office/drawing/2014/main" id="{49228640-6599-1089-BECE-4664D5BF24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7319" y="1714500"/>
            <a:ext cx="3442446" cy="171450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0ABF93D9-85AB-CAD6-05D8-FDDC662F66AD}"/>
              </a:ext>
            </a:extLst>
          </p:cNvPr>
          <p:cNvPicPr>
            <a:picLocks noChangeAspect="1"/>
          </p:cNvPicPr>
          <p:nvPr/>
        </p:nvPicPr>
        <p:blipFill>
          <a:blip r:embed="rId3"/>
          <a:stretch>
            <a:fillRect/>
          </a:stretch>
        </p:blipFill>
        <p:spPr>
          <a:xfrm>
            <a:off x="6777319" y="3706906"/>
            <a:ext cx="3442446" cy="2153782"/>
          </a:xfrm>
          <a:prstGeom prst="rect">
            <a:avLst/>
          </a:prstGeom>
        </p:spPr>
      </p:pic>
    </p:spTree>
    <p:extLst>
      <p:ext uri="{BB962C8B-B14F-4D97-AF65-F5344CB8AC3E}">
        <p14:creationId xmlns:p14="http://schemas.microsoft.com/office/powerpoint/2010/main" val="1409915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A9678A-5DE8-B976-5EA9-1D7CD15172B0}"/>
              </a:ext>
            </a:extLst>
          </p:cNvPr>
          <p:cNvSpPr>
            <a:spLocks noGrp="1"/>
          </p:cNvSpPr>
          <p:nvPr>
            <p:ph type="title"/>
          </p:nvPr>
        </p:nvSpPr>
        <p:spPr/>
        <p:txBody>
          <a:bodyPr/>
          <a:lstStyle/>
          <a:p>
            <a:r>
              <a:rPr lang="es-CO" dirty="0"/>
              <a:t>RESULTADOS</a:t>
            </a:r>
          </a:p>
        </p:txBody>
      </p:sp>
      <p:sp>
        <p:nvSpPr>
          <p:cNvPr id="3" name="Marcador de contenido 2">
            <a:extLst>
              <a:ext uri="{FF2B5EF4-FFF2-40B4-BE49-F238E27FC236}">
                <a16:creationId xmlns:a16="http://schemas.microsoft.com/office/drawing/2014/main" id="{40BC89B7-6AAD-50FA-39E8-AEC860384D26}"/>
              </a:ext>
            </a:extLst>
          </p:cNvPr>
          <p:cNvSpPr>
            <a:spLocks noGrp="1"/>
          </p:cNvSpPr>
          <p:nvPr>
            <p:ph idx="1"/>
          </p:nvPr>
        </p:nvSpPr>
        <p:spPr>
          <a:xfrm>
            <a:off x="875202" y="1730189"/>
            <a:ext cx="6332422" cy="4195481"/>
          </a:xfrm>
        </p:spPr>
        <p:txBody>
          <a:bodyPr/>
          <a:lstStyle/>
          <a:p>
            <a:pPr algn="just"/>
            <a:r>
              <a:rPr lang="es-ES" dirty="0"/>
              <a:t>En la observación directa se realizó un recorrido por la Plaza España en la Ciudad de Bogotá, localidad los Mártires, durante un tiempo de dos horas, en el cual se observaron los hábitos de las palomas y las fuentes de alimento disponibles para ellas. Además, se pudo constatar la falta de cultura ciudadana en la zona y la presencia de basureros a cielo abierto. Esta actividad se llevó a cabo con el objetivo de obtener información precisa y directa sobre el comportamiento de las palomas y el entorno en el que viven. </a:t>
            </a:r>
            <a:endParaRPr lang="es-CO" dirty="0"/>
          </a:p>
        </p:txBody>
      </p:sp>
    </p:spTree>
    <p:extLst>
      <p:ext uri="{BB962C8B-B14F-4D97-AF65-F5344CB8AC3E}">
        <p14:creationId xmlns:p14="http://schemas.microsoft.com/office/powerpoint/2010/main" val="39298577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Ion</Template>
  <TotalTime>343</TotalTime>
  <Words>524</Words>
  <Application>Microsoft Office PowerPoint</Application>
  <PresentationFormat>Panorámica</PresentationFormat>
  <Paragraphs>39</Paragraphs>
  <Slides>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Arial</vt:lpstr>
      <vt:lpstr>Century Gothic</vt:lpstr>
      <vt:lpstr>Wingdings 3</vt:lpstr>
      <vt:lpstr>Ion</vt:lpstr>
      <vt:lpstr>IMPACTO DE LAS PALOMAS SOBRE EL MEDIO AMBIENTE Y LA SALUD PUBLICA EN BOGOTÁ</vt:lpstr>
      <vt:lpstr>INTRODUCCIÓN</vt:lpstr>
      <vt:lpstr>PLANTEAMIENTO:</vt:lpstr>
      <vt:lpstr>JUSTIFICACION:</vt:lpstr>
      <vt:lpstr>Marco teórico</vt:lpstr>
      <vt:lpstr>Insectos en nidos de palomas</vt:lpstr>
      <vt:lpstr>Presentación de PowerPoint</vt:lpstr>
      <vt:lpstr>AGENTES ZOONOTICOS </vt:lpstr>
      <vt:lpstr>RESULTADOS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IMPACTO DE LAS PALOMAS SOBRE EL MEDIO AMBIENTE Y LA SALUD PUBLICA EN BOGOTÁ</dc:title>
  <dc:creator>Yair Alexander Jimenez Moreno</dc:creator>
  <cp:lastModifiedBy>Yair Alexander Jimenez Moreno</cp:lastModifiedBy>
  <cp:revision>11</cp:revision>
  <dcterms:created xsi:type="dcterms:W3CDTF">2023-02-05T16:11:57Z</dcterms:created>
  <dcterms:modified xsi:type="dcterms:W3CDTF">2023-02-06T01:51:05Z</dcterms:modified>
</cp:coreProperties>
</file>