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http://customooxmlschemas.google.com/">
      <go:slidesCustomData xmlns:go="http://customooxmlschemas.google.com/" r:id="rId28" roundtripDataSignature="AMtx7mibcoR6lEcWsQjiJCOj2dwJq91V9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customschemas.google.com/relationships/presentationmetadata" Target="metadata"/><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p:cSld name="Diapositiva de título">
    <p:spTree>
      <p:nvGrpSpPr>
        <p:cNvPr id="12" name="Shape 12"/>
        <p:cNvGrpSpPr/>
        <p:nvPr/>
      </p:nvGrpSpPr>
      <p:grpSpPr>
        <a:xfrm>
          <a:off x="0" y="0"/>
          <a:ext cx="0" cy="0"/>
          <a:chOff x="0" y="0"/>
          <a:chExt cx="0" cy="0"/>
        </a:xfrm>
      </p:grpSpPr>
      <p:sp>
        <p:nvSpPr>
          <p:cNvPr id="13" name="Google Shape;13;p24"/>
          <p:cNvSpPr txBox="1"/>
          <p:nvPr/>
        </p:nvSpPr>
        <p:spPr>
          <a:xfrm>
            <a:off x="1524000" y="1816636"/>
            <a:ext cx="9144000" cy="2387600"/>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4800"/>
              <a:buFont typeface="Calibri"/>
              <a:buNone/>
            </a:pPr>
            <a:r>
              <a:t/>
            </a:r>
            <a:endParaRPr b="0" i="0" sz="4800" u="none" cap="none" strike="noStrike">
              <a:solidFill>
                <a:schemeClr val="dk1"/>
              </a:solidFill>
              <a:latin typeface="Arial"/>
              <a:ea typeface="Arial"/>
              <a:cs typeface="Arial"/>
              <a:sym typeface="Arial"/>
            </a:endParaRPr>
          </a:p>
        </p:txBody>
      </p:sp>
      <p:sp>
        <p:nvSpPr>
          <p:cNvPr id="14" name="Google Shape;14;p24"/>
          <p:cNvSpPr txBox="1"/>
          <p:nvPr/>
        </p:nvSpPr>
        <p:spPr>
          <a:xfrm>
            <a:off x="1524000" y="4296311"/>
            <a:ext cx="9144000" cy="1655762"/>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p:txBody>
      </p:sp>
      <p:sp>
        <p:nvSpPr>
          <p:cNvPr id="15" name="Google Shape;15;p24"/>
          <p:cNvSpPr/>
          <p:nvPr/>
        </p:nvSpPr>
        <p:spPr>
          <a:xfrm>
            <a:off x="0" y="0"/>
            <a:ext cx="12192000" cy="1709159"/>
          </a:xfrm>
          <a:prstGeom prst="rect">
            <a:avLst/>
          </a:prstGeom>
          <a:solidFill>
            <a:srgbClr val="0070C0"/>
          </a:solidFill>
          <a:ln>
            <a:noFill/>
          </a:ln>
          <a:effectLst>
            <a:outerShdw blurRad="57150" rotWithShape="0" algn="ctr" dir="5400000" dist="19050">
              <a:srgbClr val="000000">
                <a:alpha val="6274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16" name="Google Shape;16;p24"/>
          <p:cNvPicPr preferRelativeResize="0"/>
          <p:nvPr/>
        </p:nvPicPr>
        <p:blipFill rotWithShape="1">
          <a:blip r:embed="rId2">
            <a:alphaModFix/>
          </a:blip>
          <a:srcRect b="0" l="0" r="0" t="0"/>
          <a:stretch/>
        </p:blipFill>
        <p:spPr>
          <a:xfrm>
            <a:off x="179461" y="-8878"/>
            <a:ext cx="1734796" cy="1649671"/>
          </a:xfrm>
          <a:prstGeom prst="rect">
            <a:avLst/>
          </a:prstGeom>
          <a:noFill/>
          <a:ln>
            <a:noFill/>
          </a:ln>
        </p:spPr>
      </p:pic>
      <p:sp>
        <p:nvSpPr>
          <p:cNvPr id="17" name="Google Shape;17;p24"/>
          <p:cNvSpPr/>
          <p:nvPr/>
        </p:nvSpPr>
        <p:spPr>
          <a:xfrm>
            <a:off x="1794617" y="129423"/>
            <a:ext cx="2726108" cy="497429"/>
          </a:xfrm>
          <a:prstGeom prst="rect">
            <a:avLst/>
          </a:prstGeom>
        </p:spPr>
        <p:txBody>
          <a:bodyPr>
            <a:prstTxWarp prst="textPlain"/>
          </a:bodyPr>
          <a:lstStyle/>
          <a:p>
            <a:pPr lvl="0" algn="l"/>
            <a:r>
              <a:rPr b="0" i="0">
                <a:ln>
                  <a:noFill/>
                </a:ln>
                <a:solidFill>
                  <a:srgbClr val="BBD6EE"/>
                </a:solidFill>
                <a:latin typeface="EB Garamond;700"/>
              </a:rPr>
              <a:t>Especialización</a:t>
            </a:r>
          </a:p>
        </p:txBody>
      </p:sp>
      <p:sp>
        <p:nvSpPr>
          <p:cNvPr id="18" name="Google Shape;18;p24"/>
          <p:cNvSpPr/>
          <p:nvPr/>
        </p:nvSpPr>
        <p:spPr>
          <a:xfrm>
            <a:off x="2203391" y="631291"/>
            <a:ext cx="3744000" cy="576000"/>
          </a:xfrm>
          <a:prstGeom prst="rect">
            <a:avLst/>
          </a:prstGeom>
        </p:spPr>
        <p:txBody>
          <a:bodyPr>
            <a:prstTxWarp prst="textPlain"/>
          </a:bodyPr>
          <a:lstStyle/>
          <a:p>
            <a:pPr lvl="0" algn="l"/>
            <a:r>
              <a:rPr b="0" i="0">
                <a:ln>
                  <a:noFill/>
                </a:ln>
                <a:solidFill>
                  <a:schemeClr val="dk1"/>
                </a:solidFill>
                <a:latin typeface="EB Garamond;700"/>
              </a:rPr>
              <a:t>En  Ingeniería de Software</a:t>
            </a:r>
          </a:p>
        </p:txBody>
      </p:sp>
      <p:cxnSp>
        <p:nvCxnSpPr>
          <p:cNvPr id="19" name="Google Shape;19;p24"/>
          <p:cNvCxnSpPr/>
          <p:nvPr/>
        </p:nvCxnSpPr>
        <p:spPr>
          <a:xfrm>
            <a:off x="3238856" y="1207291"/>
            <a:ext cx="8887626" cy="0"/>
          </a:xfrm>
          <a:prstGeom prst="straightConnector1">
            <a:avLst/>
          </a:prstGeom>
          <a:noFill/>
          <a:ln cap="flat" cmpd="sng" w="57150">
            <a:solidFill>
              <a:schemeClr val="dk1"/>
            </a:solidFill>
            <a:prstDash val="solid"/>
            <a:miter lim="800000"/>
            <a:headEnd len="sm" w="sm" type="none"/>
            <a:tailEnd len="sm" w="sm" type="none"/>
          </a:ln>
        </p:spPr>
      </p:cxnSp>
      <p:pic>
        <p:nvPicPr>
          <p:cNvPr id="20" name="Google Shape;20;p24"/>
          <p:cNvPicPr preferRelativeResize="0"/>
          <p:nvPr/>
        </p:nvPicPr>
        <p:blipFill rotWithShape="1">
          <a:blip r:embed="rId3">
            <a:alphaModFix/>
          </a:blip>
          <a:srcRect b="0" l="0" r="0" t="0"/>
          <a:stretch/>
        </p:blipFill>
        <p:spPr>
          <a:xfrm>
            <a:off x="8696526" y="3028569"/>
            <a:ext cx="3429956" cy="358353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texto vertical" type="vertTx">
  <p:cSld name="VERTICAL_TEXT">
    <p:spTree>
      <p:nvGrpSpPr>
        <p:cNvPr id="92" name="Shape 92"/>
        <p:cNvGrpSpPr/>
        <p:nvPr/>
      </p:nvGrpSpPr>
      <p:grpSpPr>
        <a:xfrm>
          <a:off x="0" y="0"/>
          <a:ext cx="0" cy="0"/>
          <a:chOff x="0" y="0"/>
          <a:chExt cx="0" cy="0"/>
        </a:xfrm>
      </p:grpSpPr>
      <p:sp>
        <p:nvSpPr>
          <p:cNvPr id="93" name="Google Shape;93;p33"/>
          <p:cNvSpPr txBox="1"/>
          <p:nvPr>
            <p:ph type="title"/>
          </p:nvPr>
        </p:nvSpPr>
        <p:spPr>
          <a:xfrm>
            <a:off x="838200" y="365125"/>
            <a:ext cx="10515600" cy="1325563"/>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4" name="Google Shape;94;p3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95" name="Google Shape;95;p33"/>
          <p:cNvSpPr txBox="1"/>
          <p:nvPr>
            <p:ph idx="10" type="dt"/>
          </p:nvPr>
        </p:nvSpPr>
        <p:spPr>
          <a:xfrm>
            <a:off x="838200" y="6356350"/>
            <a:ext cx="27432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6" name="Google Shape;96;p33"/>
          <p:cNvSpPr txBox="1"/>
          <p:nvPr>
            <p:ph idx="11" type="ftr"/>
          </p:nvPr>
        </p:nvSpPr>
        <p:spPr>
          <a:xfrm>
            <a:off x="4038600" y="6356350"/>
            <a:ext cx="4114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7" name="Google Shape;97;p33"/>
          <p:cNvSpPr txBox="1"/>
          <p:nvPr>
            <p:ph idx="12" type="sldNum"/>
          </p:nvPr>
        </p:nvSpPr>
        <p:spPr>
          <a:xfrm>
            <a:off x="8610600" y="6356350"/>
            <a:ext cx="27432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b="0" i="0" sz="1800" u="none" cap="none" strike="noStrike">
                <a:solidFill>
                  <a:schemeClr val="dk1"/>
                </a:solidFill>
                <a:latin typeface="Calibri"/>
                <a:ea typeface="Calibri"/>
                <a:cs typeface="Calibri"/>
                <a:sym typeface="Calibri"/>
              </a:defRPr>
            </a:lvl1pPr>
            <a:lvl2pPr indent="0" lvl="1" marL="0" marR="0" rtl="0" algn="l">
              <a:spcBef>
                <a:spcPts val="0"/>
              </a:spcBef>
              <a:buNone/>
              <a:defRPr b="0" i="0" sz="1800" u="none" cap="none" strike="noStrike">
                <a:solidFill>
                  <a:schemeClr val="dk1"/>
                </a:solidFill>
                <a:latin typeface="Calibri"/>
                <a:ea typeface="Calibri"/>
                <a:cs typeface="Calibri"/>
                <a:sym typeface="Calibri"/>
              </a:defRPr>
            </a:lvl2pPr>
            <a:lvl3pPr indent="0" lvl="2" marL="0" marR="0" rtl="0" algn="l">
              <a:spcBef>
                <a:spcPts val="0"/>
              </a:spcBef>
              <a:buNone/>
              <a:defRPr b="0" i="0" sz="1800" u="none" cap="none" strike="noStrike">
                <a:solidFill>
                  <a:schemeClr val="dk1"/>
                </a:solidFill>
                <a:latin typeface="Calibri"/>
                <a:ea typeface="Calibri"/>
                <a:cs typeface="Calibri"/>
                <a:sym typeface="Calibri"/>
              </a:defRPr>
            </a:lvl3pPr>
            <a:lvl4pPr indent="0" lvl="3" marL="0" marR="0" rtl="0" algn="l">
              <a:spcBef>
                <a:spcPts val="0"/>
              </a:spcBef>
              <a:buNone/>
              <a:defRPr b="0" i="0" sz="1800" u="none" cap="none" strike="noStrike">
                <a:solidFill>
                  <a:schemeClr val="dk1"/>
                </a:solidFill>
                <a:latin typeface="Calibri"/>
                <a:ea typeface="Calibri"/>
                <a:cs typeface="Calibri"/>
                <a:sym typeface="Calibri"/>
              </a:defRPr>
            </a:lvl4pPr>
            <a:lvl5pPr indent="0" lvl="4" marL="0" marR="0" rtl="0" algn="l">
              <a:spcBef>
                <a:spcPts val="0"/>
              </a:spcBef>
              <a:buNone/>
              <a:defRPr b="0" i="0" sz="1800" u="none" cap="none" strike="noStrike">
                <a:solidFill>
                  <a:schemeClr val="dk1"/>
                </a:solidFill>
                <a:latin typeface="Calibri"/>
                <a:ea typeface="Calibri"/>
                <a:cs typeface="Calibri"/>
                <a:sym typeface="Calibri"/>
              </a:defRPr>
            </a:lvl5pPr>
            <a:lvl6pPr indent="0" lvl="5" marL="0" marR="0" rtl="0" algn="l">
              <a:spcBef>
                <a:spcPts val="0"/>
              </a:spcBef>
              <a:buNone/>
              <a:defRPr b="0" i="0" sz="1800" u="none" cap="none" strike="noStrike">
                <a:solidFill>
                  <a:schemeClr val="dk1"/>
                </a:solidFill>
                <a:latin typeface="Calibri"/>
                <a:ea typeface="Calibri"/>
                <a:cs typeface="Calibri"/>
                <a:sym typeface="Calibri"/>
              </a:defRPr>
            </a:lvl6pPr>
            <a:lvl7pPr indent="0" lvl="6" marL="0" marR="0" rtl="0" algn="l">
              <a:spcBef>
                <a:spcPts val="0"/>
              </a:spcBef>
              <a:buNone/>
              <a:defRPr b="0" i="0" sz="1800" u="none" cap="none" strike="noStrike">
                <a:solidFill>
                  <a:schemeClr val="dk1"/>
                </a:solidFill>
                <a:latin typeface="Calibri"/>
                <a:ea typeface="Calibri"/>
                <a:cs typeface="Calibri"/>
                <a:sym typeface="Calibri"/>
              </a:defRPr>
            </a:lvl7pPr>
            <a:lvl8pPr indent="0" lvl="7" marL="0" marR="0" rtl="0" algn="l">
              <a:spcBef>
                <a:spcPts val="0"/>
              </a:spcBef>
              <a:buNone/>
              <a:defRPr b="0" i="0" sz="1800" u="none" cap="none" strike="noStrike">
                <a:solidFill>
                  <a:schemeClr val="dk1"/>
                </a:solidFill>
                <a:latin typeface="Calibri"/>
                <a:ea typeface="Calibri"/>
                <a:cs typeface="Calibri"/>
                <a:sym typeface="Calibri"/>
              </a:defRPr>
            </a:lvl8pPr>
            <a:lvl9pPr indent="0" lvl="8" marL="0" marR="0" rtl="0" algn="l">
              <a:spcBef>
                <a:spcPts val="0"/>
              </a:spcBef>
              <a:buNone/>
              <a:defRPr b="0" i="0" sz="1800" u="none" cap="none" strike="noStrike">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vertical y texto" type="vertTitleAndTx">
  <p:cSld name="VERTICAL_TITLE_AND_VERTICAL_TEXT">
    <p:spTree>
      <p:nvGrpSpPr>
        <p:cNvPr id="98" name="Shape 98"/>
        <p:cNvGrpSpPr/>
        <p:nvPr/>
      </p:nvGrpSpPr>
      <p:grpSpPr>
        <a:xfrm>
          <a:off x="0" y="0"/>
          <a:ext cx="0" cy="0"/>
          <a:chOff x="0" y="0"/>
          <a:chExt cx="0" cy="0"/>
        </a:xfrm>
      </p:grpSpPr>
      <p:sp>
        <p:nvSpPr>
          <p:cNvPr id="99" name="Google Shape;99;p34"/>
          <p:cNvSpPr txBox="1"/>
          <p:nvPr>
            <p:ph type="title"/>
          </p:nvPr>
        </p:nvSpPr>
        <p:spPr>
          <a:xfrm rot="5400000">
            <a:off x="7133431" y="1956594"/>
            <a:ext cx="5811838" cy="2628900"/>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00" name="Google Shape;100;p3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01" name="Google Shape;101;p34"/>
          <p:cNvSpPr txBox="1"/>
          <p:nvPr>
            <p:ph idx="10" type="dt"/>
          </p:nvPr>
        </p:nvSpPr>
        <p:spPr>
          <a:xfrm>
            <a:off x="838200" y="6356350"/>
            <a:ext cx="27432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2" name="Google Shape;102;p34"/>
          <p:cNvSpPr txBox="1"/>
          <p:nvPr>
            <p:ph idx="11" type="ftr"/>
          </p:nvPr>
        </p:nvSpPr>
        <p:spPr>
          <a:xfrm>
            <a:off x="4038600" y="6356350"/>
            <a:ext cx="4114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3" name="Google Shape;103;p34"/>
          <p:cNvSpPr txBox="1"/>
          <p:nvPr>
            <p:ph idx="12" type="sldNum"/>
          </p:nvPr>
        </p:nvSpPr>
        <p:spPr>
          <a:xfrm>
            <a:off x="8610600" y="6356350"/>
            <a:ext cx="27432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800">
                <a:solidFill>
                  <a:schemeClr val="dk1"/>
                </a:solidFill>
                <a:latin typeface="Calibri"/>
                <a:ea typeface="Calibri"/>
                <a:cs typeface="Calibri"/>
                <a:sym typeface="Calibri"/>
              </a:defRPr>
            </a:lvl1pPr>
            <a:lvl2pPr indent="0" lvl="1" marL="0" marR="0" rtl="0" algn="l">
              <a:spcBef>
                <a:spcPts val="0"/>
              </a:spcBef>
              <a:buNone/>
              <a:defRPr sz="1800">
                <a:solidFill>
                  <a:schemeClr val="dk1"/>
                </a:solidFill>
                <a:latin typeface="Calibri"/>
                <a:ea typeface="Calibri"/>
                <a:cs typeface="Calibri"/>
                <a:sym typeface="Calibri"/>
              </a:defRPr>
            </a:lvl2pPr>
            <a:lvl3pPr indent="0" lvl="2" marL="0" marR="0" rtl="0" algn="l">
              <a:spcBef>
                <a:spcPts val="0"/>
              </a:spcBef>
              <a:buNone/>
              <a:defRPr sz="1800">
                <a:solidFill>
                  <a:schemeClr val="dk1"/>
                </a:solidFill>
                <a:latin typeface="Calibri"/>
                <a:ea typeface="Calibri"/>
                <a:cs typeface="Calibri"/>
                <a:sym typeface="Calibri"/>
              </a:defRPr>
            </a:lvl3pPr>
            <a:lvl4pPr indent="0" lvl="3" marL="0" marR="0" rtl="0" algn="l">
              <a:spcBef>
                <a:spcPts val="0"/>
              </a:spcBef>
              <a:buNone/>
              <a:defRPr sz="1800">
                <a:solidFill>
                  <a:schemeClr val="dk1"/>
                </a:solidFill>
                <a:latin typeface="Calibri"/>
                <a:ea typeface="Calibri"/>
                <a:cs typeface="Calibri"/>
                <a:sym typeface="Calibri"/>
              </a:defRPr>
            </a:lvl4pPr>
            <a:lvl5pPr indent="0" lvl="4" marL="0" marR="0" rtl="0" algn="l">
              <a:spcBef>
                <a:spcPts val="0"/>
              </a:spcBef>
              <a:buNone/>
              <a:defRPr sz="1800">
                <a:solidFill>
                  <a:schemeClr val="dk1"/>
                </a:solidFill>
                <a:latin typeface="Calibri"/>
                <a:ea typeface="Calibri"/>
                <a:cs typeface="Calibri"/>
                <a:sym typeface="Calibri"/>
              </a:defRPr>
            </a:lvl5pPr>
            <a:lvl6pPr indent="0" lvl="5" marL="0" marR="0" rtl="0" algn="l">
              <a:spcBef>
                <a:spcPts val="0"/>
              </a:spcBef>
              <a:buNone/>
              <a:defRPr sz="1800">
                <a:solidFill>
                  <a:schemeClr val="dk1"/>
                </a:solidFill>
                <a:latin typeface="Calibri"/>
                <a:ea typeface="Calibri"/>
                <a:cs typeface="Calibri"/>
                <a:sym typeface="Calibri"/>
              </a:defRPr>
            </a:lvl6pPr>
            <a:lvl7pPr indent="0" lvl="6" marL="0" marR="0" rtl="0" algn="l">
              <a:spcBef>
                <a:spcPts val="0"/>
              </a:spcBef>
              <a:buNone/>
              <a:defRPr sz="1800">
                <a:solidFill>
                  <a:schemeClr val="dk1"/>
                </a:solidFill>
                <a:latin typeface="Calibri"/>
                <a:ea typeface="Calibri"/>
                <a:cs typeface="Calibri"/>
                <a:sym typeface="Calibri"/>
              </a:defRPr>
            </a:lvl7pPr>
            <a:lvl8pPr indent="0" lvl="7" marL="0" marR="0" rtl="0" algn="l">
              <a:spcBef>
                <a:spcPts val="0"/>
              </a:spcBef>
              <a:buNone/>
              <a:defRPr sz="1800">
                <a:solidFill>
                  <a:schemeClr val="dk1"/>
                </a:solidFill>
                <a:latin typeface="Calibri"/>
                <a:ea typeface="Calibri"/>
                <a:cs typeface="Calibri"/>
                <a:sym typeface="Calibri"/>
              </a:defRPr>
            </a:lvl8pPr>
            <a:lvl9pPr indent="0" lvl="8" marL="0" marR="0" rtl="0" algn="l">
              <a:spcBef>
                <a:spcPts val="0"/>
              </a:spcBef>
              <a:buNone/>
              <a:defRPr sz="18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p:cSld name="Título y objetos">
    <p:spTree>
      <p:nvGrpSpPr>
        <p:cNvPr id="21" name="Shape 21"/>
        <p:cNvGrpSpPr/>
        <p:nvPr/>
      </p:nvGrpSpPr>
      <p:grpSpPr>
        <a:xfrm>
          <a:off x="0" y="0"/>
          <a:ext cx="0" cy="0"/>
          <a:chOff x="0" y="0"/>
          <a:chExt cx="0" cy="0"/>
        </a:xfrm>
      </p:grpSpPr>
      <p:sp>
        <p:nvSpPr>
          <p:cNvPr id="22" name="Google Shape;22;p2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3" name="Google Shape;23;p25"/>
          <p:cNvSpPr/>
          <p:nvPr/>
        </p:nvSpPr>
        <p:spPr>
          <a:xfrm>
            <a:off x="0" y="0"/>
            <a:ext cx="12192000" cy="1709159"/>
          </a:xfrm>
          <a:prstGeom prst="rect">
            <a:avLst/>
          </a:prstGeom>
          <a:solidFill>
            <a:srgbClr val="0070C0"/>
          </a:solidFill>
          <a:ln>
            <a:noFill/>
          </a:ln>
          <a:effectLst>
            <a:outerShdw blurRad="57150" rotWithShape="0" algn="ctr" dir="5400000" dist="19050">
              <a:srgbClr val="000000">
                <a:alpha val="6274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24" name="Google Shape;24;p25"/>
          <p:cNvPicPr preferRelativeResize="0"/>
          <p:nvPr/>
        </p:nvPicPr>
        <p:blipFill rotWithShape="1">
          <a:blip r:embed="rId2">
            <a:alphaModFix/>
          </a:blip>
          <a:srcRect b="0" l="0" r="0" t="0"/>
          <a:stretch/>
        </p:blipFill>
        <p:spPr>
          <a:xfrm>
            <a:off x="179461" y="-8878"/>
            <a:ext cx="1734796" cy="1649671"/>
          </a:xfrm>
          <a:prstGeom prst="rect">
            <a:avLst/>
          </a:prstGeom>
          <a:noFill/>
          <a:ln>
            <a:noFill/>
          </a:ln>
        </p:spPr>
      </p:pic>
      <p:sp>
        <p:nvSpPr>
          <p:cNvPr id="25" name="Google Shape;25;p25"/>
          <p:cNvSpPr/>
          <p:nvPr/>
        </p:nvSpPr>
        <p:spPr>
          <a:xfrm>
            <a:off x="1794617" y="129423"/>
            <a:ext cx="2726108" cy="497429"/>
          </a:xfrm>
          <a:prstGeom prst="rect">
            <a:avLst/>
          </a:prstGeom>
        </p:spPr>
        <p:txBody>
          <a:bodyPr>
            <a:prstTxWarp prst="textPlain"/>
          </a:bodyPr>
          <a:lstStyle/>
          <a:p>
            <a:pPr lvl="0" algn="l"/>
            <a:r>
              <a:rPr b="0" i="0">
                <a:ln>
                  <a:noFill/>
                </a:ln>
                <a:solidFill>
                  <a:srgbClr val="BBD6EE"/>
                </a:solidFill>
                <a:latin typeface="EB Garamond;700"/>
              </a:rPr>
              <a:t>Especialización</a:t>
            </a:r>
          </a:p>
        </p:txBody>
      </p:sp>
      <p:sp>
        <p:nvSpPr>
          <p:cNvPr id="26" name="Google Shape;26;p25"/>
          <p:cNvSpPr/>
          <p:nvPr/>
        </p:nvSpPr>
        <p:spPr>
          <a:xfrm>
            <a:off x="2203391" y="631291"/>
            <a:ext cx="3744000" cy="576000"/>
          </a:xfrm>
          <a:prstGeom prst="rect">
            <a:avLst/>
          </a:prstGeom>
        </p:spPr>
        <p:txBody>
          <a:bodyPr>
            <a:prstTxWarp prst="textPlain"/>
          </a:bodyPr>
          <a:lstStyle/>
          <a:p>
            <a:pPr lvl="0" algn="l"/>
            <a:r>
              <a:rPr b="0" i="0">
                <a:ln>
                  <a:noFill/>
                </a:ln>
                <a:solidFill>
                  <a:schemeClr val="dk1"/>
                </a:solidFill>
                <a:latin typeface="EB Garamond;700"/>
              </a:rPr>
              <a:t>En  Ingeniería de Software</a:t>
            </a:r>
          </a:p>
        </p:txBody>
      </p:sp>
      <p:cxnSp>
        <p:nvCxnSpPr>
          <p:cNvPr id="27" name="Google Shape;27;p25"/>
          <p:cNvCxnSpPr/>
          <p:nvPr/>
        </p:nvCxnSpPr>
        <p:spPr>
          <a:xfrm>
            <a:off x="3238856" y="1207291"/>
            <a:ext cx="8887626" cy="0"/>
          </a:xfrm>
          <a:prstGeom prst="straightConnector1">
            <a:avLst/>
          </a:prstGeom>
          <a:noFill/>
          <a:ln cap="flat" cmpd="sng" w="57150">
            <a:solidFill>
              <a:schemeClr val="dk1"/>
            </a:solidFill>
            <a:prstDash val="solid"/>
            <a:miter lim="800000"/>
            <a:headEnd len="sm" w="sm" type="none"/>
            <a:tailEnd len="sm" w="sm" type="none"/>
          </a:ln>
        </p:spPr>
      </p:cxnSp>
      <p:pic>
        <p:nvPicPr>
          <p:cNvPr id="28" name="Google Shape;28;p25"/>
          <p:cNvPicPr preferRelativeResize="0"/>
          <p:nvPr/>
        </p:nvPicPr>
        <p:blipFill rotWithShape="1">
          <a:blip r:embed="rId3">
            <a:alphaModFix/>
          </a:blip>
          <a:srcRect b="0" l="0" r="0" t="0"/>
          <a:stretch/>
        </p:blipFill>
        <p:spPr>
          <a:xfrm>
            <a:off x="8696526" y="3028569"/>
            <a:ext cx="3429956" cy="3583536"/>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type="secHead">
  <p:cSld name="SECTION_HEADER">
    <p:spTree>
      <p:nvGrpSpPr>
        <p:cNvPr id="29" name="Shape 29"/>
        <p:cNvGrpSpPr/>
        <p:nvPr/>
      </p:nvGrpSpPr>
      <p:grpSpPr>
        <a:xfrm>
          <a:off x="0" y="0"/>
          <a:ext cx="0" cy="0"/>
          <a:chOff x="0" y="0"/>
          <a:chExt cx="0" cy="0"/>
        </a:xfrm>
      </p:grpSpPr>
      <p:sp>
        <p:nvSpPr>
          <p:cNvPr id="30" name="Google Shape;30;p2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Autofit/>
          </a:bodyPr>
          <a:lstStyle>
            <a:lvl1pPr lvl="0" marR="0" rtl="0" algn="l">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1" name="Google Shape;31;p2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9pPr>
          </a:lstStyle>
          <a:p/>
        </p:txBody>
      </p:sp>
      <p:sp>
        <p:nvSpPr>
          <p:cNvPr id="32" name="Google Shape;32;p26"/>
          <p:cNvSpPr/>
          <p:nvPr/>
        </p:nvSpPr>
        <p:spPr>
          <a:xfrm>
            <a:off x="0" y="0"/>
            <a:ext cx="12192000" cy="1709159"/>
          </a:xfrm>
          <a:prstGeom prst="rect">
            <a:avLst/>
          </a:prstGeom>
          <a:solidFill>
            <a:srgbClr val="0070C0"/>
          </a:solidFill>
          <a:ln>
            <a:noFill/>
          </a:ln>
          <a:effectLst>
            <a:outerShdw blurRad="57150" rotWithShape="0" algn="ctr" dir="5400000" dist="19050">
              <a:srgbClr val="000000">
                <a:alpha val="6274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33" name="Google Shape;33;p26"/>
          <p:cNvPicPr preferRelativeResize="0"/>
          <p:nvPr/>
        </p:nvPicPr>
        <p:blipFill rotWithShape="1">
          <a:blip r:embed="rId2">
            <a:alphaModFix/>
          </a:blip>
          <a:srcRect b="0" l="0" r="0" t="0"/>
          <a:stretch/>
        </p:blipFill>
        <p:spPr>
          <a:xfrm>
            <a:off x="179461" y="-8878"/>
            <a:ext cx="1734796" cy="1649671"/>
          </a:xfrm>
          <a:prstGeom prst="rect">
            <a:avLst/>
          </a:prstGeom>
          <a:noFill/>
          <a:ln>
            <a:noFill/>
          </a:ln>
        </p:spPr>
      </p:pic>
      <p:sp>
        <p:nvSpPr>
          <p:cNvPr id="34" name="Google Shape;34;p26"/>
          <p:cNvSpPr/>
          <p:nvPr/>
        </p:nvSpPr>
        <p:spPr>
          <a:xfrm>
            <a:off x="1794617" y="129423"/>
            <a:ext cx="2726108" cy="497429"/>
          </a:xfrm>
          <a:prstGeom prst="rect">
            <a:avLst/>
          </a:prstGeom>
        </p:spPr>
        <p:txBody>
          <a:bodyPr>
            <a:prstTxWarp prst="textPlain"/>
          </a:bodyPr>
          <a:lstStyle/>
          <a:p>
            <a:pPr lvl="0" algn="l"/>
            <a:r>
              <a:rPr b="0" i="0">
                <a:ln>
                  <a:noFill/>
                </a:ln>
                <a:solidFill>
                  <a:srgbClr val="BBD6EE"/>
                </a:solidFill>
                <a:latin typeface="EB Garamond;700"/>
              </a:rPr>
              <a:t>Especialización</a:t>
            </a:r>
          </a:p>
        </p:txBody>
      </p:sp>
      <p:sp>
        <p:nvSpPr>
          <p:cNvPr id="35" name="Google Shape;35;p26"/>
          <p:cNvSpPr/>
          <p:nvPr/>
        </p:nvSpPr>
        <p:spPr>
          <a:xfrm>
            <a:off x="2203391" y="631291"/>
            <a:ext cx="3744000" cy="576000"/>
          </a:xfrm>
          <a:prstGeom prst="rect">
            <a:avLst/>
          </a:prstGeom>
        </p:spPr>
        <p:txBody>
          <a:bodyPr>
            <a:prstTxWarp prst="textPlain"/>
          </a:bodyPr>
          <a:lstStyle/>
          <a:p>
            <a:pPr lvl="0" algn="l"/>
            <a:r>
              <a:rPr b="0" i="0">
                <a:ln>
                  <a:noFill/>
                </a:ln>
                <a:solidFill>
                  <a:schemeClr val="dk1"/>
                </a:solidFill>
                <a:latin typeface="EB Garamond;700"/>
              </a:rPr>
              <a:t>En  Ingeniería de Software</a:t>
            </a:r>
          </a:p>
        </p:txBody>
      </p:sp>
      <p:cxnSp>
        <p:nvCxnSpPr>
          <p:cNvPr id="36" name="Google Shape;36;p26"/>
          <p:cNvCxnSpPr/>
          <p:nvPr/>
        </p:nvCxnSpPr>
        <p:spPr>
          <a:xfrm>
            <a:off x="3238856" y="1207291"/>
            <a:ext cx="8887626" cy="0"/>
          </a:xfrm>
          <a:prstGeom prst="straightConnector1">
            <a:avLst/>
          </a:prstGeom>
          <a:noFill/>
          <a:ln cap="flat" cmpd="sng" w="57150">
            <a:solidFill>
              <a:schemeClr val="dk1"/>
            </a:solidFill>
            <a:prstDash val="solid"/>
            <a:miter lim="800000"/>
            <a:headEnd len="sm" w="sm" type="none"/>
            <a:tailEnd len="sm" w="sm" type="none"/>
          </a:ln>
        </p:spPr>
      </p:cxnSp>
      <p:pic>
        <p:nvPicPr>
          <p:cNvPr id="37" name="Google Shape;37;p26"/>
          <p:cNvPicPr preferRelativeResize="0"/>
          <p:nvPr/>
        </p:nvPicPr>
        <p:blipFill rotWithShape="1">
          <a:blip r:embed="rId3">
            <a:alphaModFix/>
          </a:blip>
          <a:srcRect b="0" l="0" r="0" t="0"/>
          <a:stretch/>
        </p:blipFill>
        <p:spPr>
          <a:xfrm>
            <a:off x="8696526" y="3028569"/>
            <a:ext cx="3429956" cy="358353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p:cSld name="Dos objetos">
    <p:spTree>
      <p:nvGrpSpPr>
        <p:cNvPr id="38" name="Shape 38"/>
        <p:cNvGrpSpPr/>
        <p:nvPr/>
      </p:nvGrpSpPr>
      <p:grpSpPr>
        <a:xfrm>
          <a:off x="0" y="0"/>
          <a:ext cx="0" cy="0"/>
          <a:chOff x="0" y="0"/>
          <a:chExt cx="0" cy="0"/>
        </a:xfrm>
      </p:grpSpPr>
      <p:sp>
        <p:nvSpPr>
          <p:cNvPr id="39" name="Google Shape;39;p2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0" name="Google Shape;40;p2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Google Shape;41;p27"/>
          <p:cNvSpPr/>
          <p:nvPr/>
        </p:nvSpPr>
        <p:spPr>
          <a:xfrm>
            <a:off x="0" y="0"/>
            <a:ext cx="12192000" cy="1709159"/>
          </a:xfrm>
          <a:prstGeom prst="rect">
            <a:avLst/>
          </a:prstGeom>
          <a:solidFill>
            <a:srgbClr val="0070C0"/>
          </a:solidFill>
          <a:ln>
            <a:noFill/>
          </a:ln>
          <a:effectLst>
            <a:outerShdw blurRad="57150" rotWithShape="0" algn="ctr" dir="5400000" dist="19050">
              <a:srgbClr val="000000">
                <a:alpha val="6274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42" name="Google Shape;42;p27"/>
          <p:cNvPicPr preferRelativeResize="0"/>
          <p:nvPr/>
        </p:nvPicPr>
        <p:blipFill rotWithShape="1">
          <a:blip r:embed="rId2">
            <a:alphaModFix/>
          </a:blip>
          <a:srcRect b="0" l="0" r="0" t="0"/>
          <a:stretch/>
        </p:blipFill>
        <p:spPr>
          <a:xfrm>
            <a:off x="179461" y="-8878"/>
            <a:ext cx="1734796" cy="1649671"/>
          </a:xfrm>
          <a:prstGeom prst="rect">
            <a:avLst/>
          </a:prstGeom>
          <a:noFill/>
          <a:ln>
            <a:noFill/>
          </a:ln>
        </p:spPr>
      </p:pic>
      <p:sp>
        <p:nvSpPr>
          <p:cNvPr id="43" name="Google Shape;43;p27"/>
          <p:cNvSpPr/>
          <p:nvPr/>
        </p:nvSpPr>
        <p:spPr>
          <a:xfrm>
            <a:off x="1794617" y="129423"/>
            <a:ext cx="2726108" cy="497429"/>
          </a:xfrm>
          <a:prstGeom prst="rect">
            <a:avLst/>
          </a:prstGeom>
        </p:spPr>
        <p:txBody>
          <a:bodyPr>
            <a:prstTxWarp prst="textPlain"/>
          </a:bodyPr>
          <a:lstStyle/>
          <a:p>
            <a:pPr lvl="0" algn="l"/>
            <a:r>
              <a:rPr b="0" i="0">
                <a:ln>
                  <a:noFill/>
                </a:ln>
                <a:solidFill>
                  <a:srgbClr val="BBD6EE"/>
                </a:solidFill>
                <a:latin typeface="EB Garamond;700"/>
              </a:rPr>
              <a:t>Especialización</a:t>
            </a:r>
          </a:p>
        </p:txBody>
      </p:sp>
      <p:sp>
        <p:nvSpPr>
          <p:cNvPr id="44" name="Google Shape;44;p27"/>
          <p:cNvSpPr/>
          <p:nvPr/>
        </p:nvSpPr>
        <p:spPr>
          <a:xfrm>
            <a:off x="2203391" y="631291"/>
            <a:ext cx="3744000" cy="576000"/>
          </a:xfrm>
          <a:prstGeom prst="rect">
            <a:avLst/>
          </a:prstGeom>
        </p:spPr>
        <p:txBody>
          <a:bodyPr>
            <a:prstTxWarp prst="textPlain"/>
          </a:bodyPr>
          <a:lstStyle/>
          <a:p>
            <a:pPr lvl="0" algn="l"/>
            <a:r>
              <a:rPr b="0" i="0">
                <a:ln>
                  <a:noFill/>
                </a:ln>
                <a:solidFill>
                  <a:schemeClr val="dk1"/>
                </a:solidFill>
                <a:latin typeface="EB Garamond;700"/>
              </a:rPr>
              <a:t>En  Ingeniería de Software</a:t>
            </a:r>
          </a:p>
        </p:txBody>
      </p:sp>
      <p:cxnSp>
        <p:nvCxnSpPr>
          <p:cNvPr id="45" name="Google Shape;45;p27"/>
          <p:cNvCxnSpPr/>
          <p:nvPr/>
        </p:nvCxnSpPr>
        <p:spPr>
          <a:xfrm>
            <a:off x="3238856" y="1207291"/>
            <a:ext cx="8887626" cy="0"/>
          </a:xfrm>
          <a:prstGeom prst="straightConnector1">
            <a:avLst/>
          </a:prstGeom>
          <a:noFill/>
          <a:ln cap="flat" cmpd="sng" w="57150">
            <a:solidFill>
              <a:schemeClr val="dk1"/>
            </a:solidFill>
            <a:prstDash val="solid"/>
            <a:miter lim="800000"/>
            <a:headEnd len="sm" w="sm" type="none"/>
            <a:tailEnd len="sm" w="sm" type="none"/>
          </a:ln>
        </p:spPr>
      </p:cxnSp>
      <p:pic>
        <p:nvPicPr>
          <p:cNvPr id="46" name="Google Shape;46;p27"/>
          <p:cNvPicPr preferRelativeResize="0"/>
          <p:nvPr/>
        </p:nvPicPr>
        <p:blipFill rotWithShape="1">
          <a:blip r:embed="rId3">
            <a:alphaModFix/>
          </a:blip>
          <a:srcRect b="0" l="0" r="0" t="0"/>
          <a:stretch/>
        </p:blipFill>
        <p:spPr>
          <a:xfrm>
            <a:off x="8696526" y="3028569"/>
            <a:ext cx="3429956" cy="358353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p:cSld name="Comparación">
    <p:spTree>
      <p:nvGrpSpPr>
        <p:cNvPr id="47" name="Shape 47"/>
        <p:cNvGrpSpPr/>
        <p:nvPr/>
      </p:nvGrpSpPr>
      <p:grpSpPr>
        <a:xfrm>
          <a:off x="0" y="0"/>
          <a:ext cx="0" cy="0"/>
          <a:chOff x="0" y="0"/>
          <a:chExt cx="0" cy="0"/>
        </a:xfrm>
      </p:grpSpPr>
      <p:sp>
        <p:nvSpPr>
          <p:cNvPr id="48" name="Google Shape;48;p2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Autofit/>
          </a:bodyPr>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49" name="Google Shape;49;p2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0" name="Google Shape;50;p2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Autofit/>
          </a:bodyPr>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51" name="Google Shape;51;p2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2" name="Google Shape;52;p28"/>
          <p:cNvSpPr/>
          <p:nvPr/>
        </p:nvSpPr>
        <p:spPr>
          <a:xfrm>
            <a:off x="0" y="0"/>
            <a:ext cx="12192000" cy="1709159"/>
          </a:xfrm>
          <a:prstGeom prst="rect">
            <a:avLst/>
          </a:prstGeom>
          <a:solidFill>
            <a:srgbClr val="0070C0"/>
          </a:solidFill>
          <a:ln>
            <a:noFill/>
          </a:ln>
          <a:effectLst>
            <a:outerShdw blurRad="57150" rotWithShape="0" algn="ctr" dir="5400000" dist="19050">
              <a:srgbClr val="000000">
                <a:alpha val="6274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53" name="Google Shape;53;p28"/>
          <p:cNvPicPr preferRelativeResize="0"/>
          <p:nvPr/>
        </p:nvPicPr>
        <p:blipFill rotWithShape="1">
          <a:blip r:embed="rId2">
            <a:alphaModFix/>
          </a:blip>
          <a:srcRect b="0" l="0" r="0" t="0"/>
          <a:stretch/>
        </p:blipFill>
        <p:spPr>
          <a:xfrm>
            <a:off x="179461" y="-8878"/>
            <a:ext cx="1734796" cy="1649671"/>
          </a:xfrm>
          <a:prstGeom prst="rect">
            <a:avLst/>
          </a:prstGeom>
          <a:noFill/>
          <a:ln>
            <a:noFill/>
          </a:ln>
        </p:spPr>
      </p:pic>
      <p:sp>
        <p:nvSpPr>
          <p:cNvPr id="54" name="Google Shape;54;p28"/>
          <p:cNvSpPr/>
          <p:nvPr/>
        </p:nvSpPr>
        <p:spPr>
          <a:xfrm>
            <a:off x="1794617" y="129423"/>
            <a:ext cx="2726108" cy="497429"/>
          </a:xfrm>
          <a:prstGeom prst="rect">
            <a:avLst/>
          </a:prstGeom>
        </p:spPr>
        <p:txBody>
          <a:bodyPr>
            <a:prstTxWarp prst="textPlain"/>
          </a:bodyPr>
          <a:lstStyle/>
          <a:p>
            <a:pPr lvl="0" algn="l"/>
            <a:r>
              <a:rPr b="0" i="0">
                <a:ln>
                  <a:noFill/>
                </a:ln>
                <a:solidFill>
                  <a:srgbClr val="BBD6EE"/>
                </a:solidFill>
                <a:latin typeface="EB Garamond;700"/>
              </a:rPr>
              <a:t>Especialización</a:t>
            </a:r>
          </a:p>
        </p:txBody>
      </p:sp>
      <p:sp>
        <p:nvSpPr>
          <p:cNvPr id="55" name="Google Shape;55;p28"/>
          <p:cNvSpPr/>
          <p:nvPr/>
        </p:nvSpPr>
        <p:spPr>
          <a:xfrm>
            <a:off x="2203391" y="631291"/>
            <a:ext cx="3744000" cy="576000"/>
          </a:xfrm>
          <a:prstGeom prst="rect">
            <a:avLst/>
          </a:prstGeom>
        </p:spPr>
        <p:txBody>
          <a:bodyPr>
            <a:prstTxWarp prst="textPlain"/>
          </a:bodyPr>
          <a:lstStyle/>
          <a:p>
            <a:pPr lvl="0" algn="l"/>
            <a:r>
              <a:rPr b="0" i="0">
                <a:ln>
                  <a:noFill/>
                </a:ln>
                <a:solidFill>
                  <a:schemeClr val="dk1"/>
                </a:solidFill>
                <a:latin typeface="EB Garamond;700"/>
              </a:rPr>
              <a:t>En  Ingeniería de Software</a:t>
            </a:r>
          </a:p>
        </p:txBody>
      </p:sp>
      <p:cxnSp>
        <p:nvCxnSpPr>
          <p:cNvPr id="56" name="Google Shape;56;p28"/>
          <p:cNvCxnSpPr/>
          <p:nvPr/>
        </p:nvCxnSpPr>
        <p:spPr>
          <a:xfrm>
            <a:off x="3238856" y="1207291"/>
            <a:ext cx="8887626" cy="0"/>
          </a:xfrm>
          <a:prstGeom prst="straightConnector1">
            <a:avLst/>
          </a:prstGeom>
          <a:noFill/>
          <a:ln cap="flat" cmpd="sng" w="57150">
            <a:solidFill>
              <a:schemeClr val="dk1"/>
            </a:solidFill>
            <a:prstDash val="solid"/>
            <a:miter lim="800000"/>
            <a:headEnd len="sm" w="sm" type="none"/>
            <a:tailEnd len="sm" w="sm" type="none"/>
          </a:ln>
        </p:spPr>
      </p:cxnSp>
      <p:pic>
        <p:nvPicPr>
          <p:cNvPr id="57" name="Google Shape;57;p28"/>
          <p:cNvPicPr preferRelativeResize="0"/>
          <p:nvPr/>
        </p:nvPicPr>
        <p:blipFill rotWithShape="1">
          <a:blip r:embed="rId3">
            <a:alphaModFix/>
          </a:blip>
          <a:srcRect b="0" l="0" r="0" t="0"/>
          <a:stretch/>
        </p:blipFill>
        <p:spPr>
          <a:xfrm>
            <a:off x="8696526" y="3028569"/>
            <a:ext cx="3429956" cy="3583536"/>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el título">
  <p:cSld name="Solo el título">
    <p:spTree>
      <p:nvGrpSpPr>
        <p:cNvPr id="58" name="Shape 58"/>
        <p:cNvGrpSpPr/>
        <p:nvPr/>
      </p:nvGrpSpPr>
      <p:grpSpPr>
        <a:xfrm>
          <a:off x="0" y="0"/>
          <a:ext cx="0" cy="0"/>
          <a:chOff x="0" y="0"/>
          <a:chExt cx="0" cy="0"/>
        </a:xfrm>
      </p:grpSpPr>
      <p:sp>
        <p:nvSpPr>
          <p:cNvPr id="59" name="Google Shape;59;p29"/>
          <p:cNvSpPr/>
          <p:nvPr/>
        </p:nvSpPr>
        <p:spPr>
          <a:xfrm>
            <a:off x="0" y="0"/>
            <a:ext cx="12192000" cy="1709159"/>
          </a:xfrm>
          <a:prstGeom prst="rect">
            <a:avLst/>
          </a:prstGeom>
          <a:solidFill>
            <a:srgbClr val="0070C0"/>
          </a:solidFill>
          <a:ln>
            <a:noFill/>
          </a:ln>
          <a:effectLst>
            <a:outerShdw blurRad="57150" rotWithShape="0" algn="ctr" dir="5400000" dist="19050">
              <a:srgbClr val="000000">
                <a:alpha val="6274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60" name="Google Shape;60;p29"/>
          <p:cNvPicPr preferRelativeResize="0"/>
          <p:nvPr/>
        </p:nvPicPr>
        <p:blipFill rotWithShape="1">
          <a:blip r:embed="rId2">
            <a:alphaModFix/>
          </a:blip>
          <a:srcRect b="0" l="0" r="0" t="0"/>
          <a:stretch/>
        </p:blipFill>
        <p:spPr>
          <a:xfrm>
            <a:off x="179461" y="-8878"/>
            <a:ext cx="1734796" cy="1649671"/>
          </a:xfrm>
          <a:prstGeom prst="rect">
            <a:avLst/>
          </a:prstGeom>
          <a:noFill/>
          <a:ln>
            <a:noFill/>
          </a:ln>
        </p:spPr>
      </p:pic>
      <p:sp>
        <p:nvSpPr>
          <p:cNvPr id="61" name="Google Shape;61;p29"/>
          <p:cNvSpPr/>
          <p:nvPr/>
        </p:nvSpPr>
        <p:spPr>
          <a:xfrm>
            <a:off x="1794617" y="129423"/>
            <a:ext cx="2726108" cy="497429"/>
          </a:xfrm>
          <a:prstGeom prst="rect">
            <a:avLst/>
          </a:prstGeom>
        </p:spPr>
        <p:txBody>
          <a:bodyPr>
            <a:prstTxWarp prst="textPlain"/>
          </a:bodyPr>
          <a:lstStyle/>
          <a:p>
            <a:pPr lvl="0" algn="l"/>
            <a:r>
              <a:rPr b="0" i="0">
                <a:ln>
                  <a:noFill/>
                </a:ln>
                <a:solidFill>
                  <a:srgbClr val="BBD6EE"/>
                </a:solidFill>
                <a:latin typeface="EB Garamond;700"/>
              </a:rPr>
              <a:t>Especialización</a:t>
            </a:r>
          </a:p>
        </p:txBody>
      </p:sp>
      <p:sp>
        <p:nvSpPr>
          <p:cNvPr id="62" name="Google Shape;62;p29"/>
          <p:cNvSpPr/>
          <p:nvPr/>
        </p:nvSpPr>
        <p:spPr>
          <a:xfrm>
            <a:off x="2203391" y="631291"/>
            <a:ext cx="3744000" cy="576000"/>
          </a:xfrm>
          <a:prstGeom prst="rect">
            <a:avLst/>
          </a:prstGeom>
        </p:spPr>
        <p:txBody>
          <a:bodyPr>
            <a:prstTxWarp prst="textPlain"/>
          </a:bodyPr>
          <a:lstStyle/>
          <a:p>
            <a:pPr lvl="0" algn="l"/>
            <a:r>
              <a:rPr b="0" i="0">
                <a:ln>
                  <a:noFill/>
                </a:ln>
                <a:solidFill>
                  <a:schemeClr val="dk1"/>
                </a:solidFill>
                <a:latin typeface="EB Garamond;700"/>
              </a:rPr>
              <a:t>En  Ingeniería de Software</a:t>
            </a:r>
          </a:p>
        </p:txBody>
      </p:sp>
      <p:cxnSp>
        <p:nvCxnSpPr>
          <p:cNvPr id="63" name="Google Shape;63;p29"/>
          <p:cNvCxnSpPr/>
          <p:nvPr/>
        </p:nvCxnSpPr>
        <p:spPr>
          <a:xfrm>
            <a:off x="3238856" y="1207291"/>
            <a:ext cx="8887626" cy="0"/>
          </a:xfrm>
          <a:prstGeom prst="straightConnector1">
            <a:avLst/>
          </a:prstGeom>
          <a:noFill/>
          <a:ln cap="flat" cmpd="sng" w="57150">
            <a:solidFill>
              <a:schemeClr val="dk1"/>
            </a:solidFill>
            <a:prstDash val="solid"/>
            <a:miter lim="800000"/>
            <a:headEnd len="sm" w="sm" type="none"/>
            <a:tailEnd len="sm" w="sm" type="none"/>
          </a:ln>
        </p:spPr>
      </p:cxnSp>
      <p:pic>
        <p:nvPicPr>
          <p:cNvPr id="64" name="Google Shape;64;p29"/>
          <p:cNvPicPr preferRelativeResize="0"/>
          <p:nvPr/>
        </p:nvPicPr>
        <p:blipFill rotWithShape="1">
          <a:blip r:embed="rId3">
            <a:alphaModFix/>
          </a:blip>
          <a:srcRect b="0" l="0" r="0" t="0"/>
          <a:stretch/>
        </p:blipFill>
        <p:spPr>
          <a:xfrm>
            <a:off x="8696526" y="3028569"/>
            <a:ext cx="3429956" cy="3583536"/>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blanco" type="blank">
  <p:cSld name="BLANK">
    <p:spTree>
      <p:nvGrpSpPr>
        <p:cNvPr id="65" name="Shape 65"/>
        <p:cNvGrpSpPr/>
        <p:nvPr/>
      </p:nvGrpSpPr>
      <p:grpSpPr>
        <a:xfrm>
          <a:off x="0" y="0"/>
          <a:ext cx="0" cy="0"/>
          <a:chOff x="0" y="0"/>
          <a:chExt cx="0" cy="0"/>
        </a:xfrm>
      </p:grpSpPr>
      <p:sp>
        <p:nvSpPr>
          <p:cNvPr id="66" name="Google Shape;66;p30"/>
          <p:cNvSpPr/>
          <p:nvPr/>
        </p:nvSpPr>
        <p:spPr>
          <a:xfrm>
            <a:off x="0" y="0"/>
            <a:ext cx="12192000" cy="1709159"/>
          </a:xfrm>
          <a:prstGeom prst="rect">
            <a:avLst/>
          </a:prstGeom>
          <a:solidFill>
            <a:srgbClr val="0070C0"/>
          </a:solidFill>
          <a:ln>
            <a:noFill/>
          </a:ln>
          <a:effectLst>
            <a:outerShdw blurRad="57150" rotWithShape="0" algn="ctr" dir="5400000" dist="19050">
              <a:srgbClr val="000000">
                <a:alpha val="6274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67" name="Google Shape;67;p30"/>
          <p:cNvPicPr preferRelativeResize="0"/>
          <p:nvPr/>
        </p:nvPicPr>
        <p:blipFill rotWithShape="1">
          <a:blip r:embed="rId2">
            <a:alphaModFix/>
          </a:blip>
          <a:srcRect b="0" l="0" r="0" t="0"/>
          <a:stretch/>
        </p:blipFill>
        <p:spPr>
          <a:xfrm>
            <a:off x="179461" y="-8878"/>
            <a:ext cx="1734796" cy="1649671"/>
          </a:xfrm>
          <a:prstGeom prst="rect">
            <a:avLst/>
          </a:prstGeom>
          <a:noFill/>
          <a:ln>
            <a:noFill/>
          </a:ln>
        </p:spPr>
      </p:pic>
      <p:sp>
        <p:nvSpPr>
          <p:cNvPr id="68" name="Google Shape;68;p30"/>
          <p:cNvSpPr/>
          <p:nvPr/>
        </p:nvSpPr>
        <p:spPr>
          <a:xfrm>
            <a:off x="1794617" y="129423"/>
            <a:ext cx="2726108" cy="497429"/>
          </a:xfrm>
          <a:prstGeom prst="rect">
            <a:avLst/>
          </a:prstGeom>
        </p:spPr>
        <p:txBody>
          <a:bodyPr>
            <a:prstTxWarp prst="textPlain"/>
          </a:bodyPr>
          <a:lstStyle/>
          <a:p>
            <a:pPr lvl="0" algn="l"/>
            <a:r>
              <a:rPr b="0" i="0">
                <a:ln>
                  <a:noFill/>
                </a:ln>
                <a:solidFill>
                  <a:srgbClr val="BBD6EE"/>
                </a:solidFill>
                <a:latin typeface="EB Garamond;700"/>
              </a:rPr>
              <a:t>Especialización</a:t>
            </a:r>
          </a:p>
        </p:txBody>
      </p:sp>
      <p:sp>
        <p:nvSpPr>
          <p:cNvPr id="69" name="Google Shape;69;p30"/>
          <p:cNvSpPr/>
          <p:nvPr/>
        </p:nvSpPr>
        <p:spPr>
          <a:xfrm>
            <a:off x="2203391" y="631291"/>
            <a:ext cx="3744000" cy="576000"/>
          </a:xfrm>
          <a:prstGeom prst="rect">
            <a:avLst/>
          </a:prstGeom>
        </p:spPr>
        <p:txBody>
          <a:bodyPr>
            <a:prstTxWarp prst="textPlain"/>
          </a:bodyPr>
          <a:lstStyle/>
          <a:p>
            <a:pPr lvl="0" algn="l"/>
            <a:r>
              <a:rPr b="0" i="0">
                <a:ln>
                  <a:noFill/>
                </a:ln>
                <a:solidFill>
                  <a:schemeClr val="dk1"/>
                </a:solidFill>
                <a:latin typeface="EB Garamond;700"/>
              </a:rPr>
              <a:t>En  Ingeniería de Software</a:t>
            </a:r>
          </a:p>
        </p:txBody>
      </p:sp>
      <p:cxnSp>
        <p:nvCxnSpPr>
          <p:cNvPr id="70" name="Google Shape;70;p30"/>
          <p:cNvCxnSpPr/>
          <p:nvPr/>
        </p:nvCxnSpPr>
        <p:spPr>
          <a:xfrm>
            <a:off x="3238856" y="1207291"/>
            <a:ext cx="8887626" cy="0"/>
          </a:xfrm>
          <a:prstGeom prst="straightConnector1">
            <a:avLst/>
          </a:prstGeom>
          <a:noFill/>
          <a:ln cap="flat" cmpd="sng" w="57150">
            <a:solidFill>
              <a:schemeClr val="dk1"/>
            </a:solidFill>
            <a:prstDash val="solid"/>
            <a:miter lim="800000"/>
            <a:headEnd len="sm" w="sm" type="none"/>
            <a:tailEnd len="sm" w="sm" type="none"/>
          </a:ln>
        </p:spPr>
      </p:cxnSp>
      <p:pic>
        <p:nvPicPr>
          <p:cNvPr id="71" name="Google Shape;71;p30"/>
          <p:cNvPicPr preferRelativeResize="0"/>
          <p:nvPr/>
        </p:nvPicPr>
        <p:blipFill rotWithShape="1">
          <a:blip r:embed="rId3">
            <a:alphaModFix/>
          </a:blip>
          <a:srcRect b="0" l="0" r="0" t="0"/>
          <a:stretch/>
        </p:blipFill>
        <p:spPr>
          <a:xfrm>
            <a:off x="8696526" y="3028569"/>
            <a:ext cx="3429956" cy="358353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type="objTx">
  <p:cSld name="OBJECT_WITH_CAPTION_TEXT">
    <p:spTree>
      <p:nvGrpSpPr>
        <p:cNvPr id="72" name="Shape 72"/>
        <p:cNvGrpSpPr/>
        <p:nvPr/>
      </p:nvGrpSpPr>
      <p:grpSpPr>
        <a:xfrm>
          <a:off x="0" y="0"/>
          <a:ext cx="0" cy="0"/>
          <a:chOff x="0" y="0"/>
          <a:chExt cx="0" cy="0"/>
        </a:xfrm>
      </p:grpSpPr>
      <p:sp>
        <p:nvSpPr>
          <p:cNvPr id="73" name="Google Shape;73;p3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Autofit/>
          </a:bodyPr>
          <a:lstStyle>
            <a:lvl1pPr lv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4" name="Google Shape;74;p3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Autofit/>
          </a:bodyPr>
          <a:lstStyle>
            <a:lvl1pPr indent="-431800" lvl="0" marL="457200" marR="0" rtl="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90000"/>
              </a:lnSpc>
              <a:spcBef>
                <a:spcPts val="5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75" name="Google Shape;75;p3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76" name="Google Shape;76;p31"/>
          <p:cNvSpPr/>
          <p:nvPr/>
        </p:nvSpPr>
        <p:spPr>
          <a:xfrm>
            <a:off x="0" y="0"/>
            <a:ext cx="12192000" cy="1709159"/>
          </a:xfrm>
          <a:prstGeom prst="rect">
            <a:avLst/>
          </a:prstGeom>
          <a:solidFill>
            <a:srgbClr val="0070C0"/>
          </a:solidFill>
          <a:ln>
            <a:noFill/>
          </a:ln>
          <a:effectLst>
            <a:outerShdw blurRad="57150" rotWithShape="0" algn="ctr" dir="5400000" dist="19050">
              <a:srgbClr val="000000">
                <a:alpha val="6274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77" name="Google Shape;77;p31"/>
          <p:cNvPicPr preferRelativeResize="0"/>
          <p:nvPr/>
        </p:nvPicPr>
        <p:blipFill rotWithShape="1">
          <a:blip r:embed="rId2">
            <a:alphaModFix/>
          </a:blip>
          <a:srcRect b="0" l="0" r="0" t="0"/>
          <a:stretch/>
        </p:blipFill>
        <p:spPr>
          <a:xfrm>
            <a:off x="179461" y="-8878"/>
            <a:ext cx="1734796" cy="1649671"/>
          </a:xfrm>
          <a:prstGeom prst="rect">
            <a:avLst/>
          </a:prstGeom>
          <a:noFill/>
          <a:ln>
            <a:noFill/>
          </a:ln>
        </p:spPr>
      </p:pic>
      <p:sp>
        <p:nvSpPr>
          <p:cNvPr id="78" name="Google Shape;78;p31"/>
          <p:cNvSpPr/>
          <p:nvPr/>
        </p:nvSpPr>
        <p:spPr>
          <a:xfrm>
            <a:off x="1794617" y="129423"/>
            <a:ext cx="2726108" cy="497429"/>
          </a:xfrm>
          <a:prstGeom prst="rect">
            <a:avLst/>
          </a:prstGeom>
        </p:spPr>
        <p:txBody>
          <a:bodyPr>
            <a:prstTxWarp prst="textPlain"/>
          </a:bodyPr>
          <a:lstStyle/>
          <a:p>
            <a:pPr lvl="0" algn="l"/>
            <a:r>
              <a:rPr b="0" i="0">
                <a:ln>
                  <a:noFill/>
                </a:ln>
                <a:solidFill>
                  <a:srgbClr val="BBD6EE"/>
                </a:solidFill>
                <a:latin typeface="EB Garamond;700"/>
              </a:rPr>
              <a:t>Especialización</a:t>
            </a:r>
          </a:p>
        </p:txBody>
      </p:sp>
      <p:sp>
        <p:nvSpPr>
          <p:cNvPr id="79" name="Google Shape;79;p31"/>
          <p:cNvSpPr/>
          <p:nvPr/>
        </p:nvSpPr>
        <p:spPr>
          <a:xfrm>
            <a:off x="2203391" y="631291"/>
            <a:ext cx="3744000" cy="576000"/>
          </a:xfrm>
          <a:prstGeom prst="rect">
            <a:avLst/>
          </a:prstGeom>
        </p:spPr>
        <p:txBody>
          <a:bodyPr>
            <a:prstTxWarp prst="textPlain"/>
          </a:bodyPr>
          <a:lstStyle/>
          <a:p>
            <a:pPr lvl="0" algn="l"/>
            <a:r>
              <a:rPr b="0" i="0">
                <a:ln>
                  <a:noFill/>
                </a:ln>
                <a:solidFill>
                  <a:schemeClr val="dk1"/>
                </a:solidFill>
                <a:latin typeface="EB Garamond;700"/>
              </a:rPr>
              <a:t>En  Ingeniería de Software</a:t>
            </a:r>
          </a:p>
        </p:txBody>
      </p:sp>
      <p:cxnSp>
        <p:nvCxnSpPr>
          <p:cNvPr id="80" name="Google Shape;80;p31"/>
          <p:cNvCxnSpPr/>
          <p:nvPr/>
        </p:nvCxnSpPr>
        <p:spPr>
          <a:xfrm>
            <a:off x="3238856" y="1207291"/>
            <a:ext cx="8887626" cy="0"/>
          </a:xfrm>
          <a:prstGeom prst="straightConnector1">
            <a:avLst/>
          </a:prstGeom>
          <a:noFill/>
          <a:ln cap="flat" cmpd="sng" w="57150">
            <a:solidFill>
              <a:schemeClr val="dk1"/>
            </a:solidFill>
            <a:prstDash val="solid"/>
            <a:miter lim="800000"/>
            <a:headEnd len="sm" w="sm" type="none"/>
            <a:tailEnd len="sm" w="sm" type="none"/>
          </a:ln>
        </p:spPr>
      </p:cxnSp>
      <p:pic>
        <p:nvPicPr>
          <p:cNvPr id="81" name="Google Shape;81;p31"/>
          <p:cNvPicPr preferRelativeResize="0"/>
          <p:nvPr/>
        </p:nvPicPr>
        <p:blipFill rotWithShape="1">
          <a:blip r:embed="rId3">
            <a:alphaModFix/>
          </a:blip>
          <a:srcRect b="0" l="0" r="0" t="0"/>
          <a:stretch/>
        </p:blipFill>
        <p:spPr>
          <a:xfrm>
            <a:off x="8696526" y="3028569"/>
            <a:ext cx="3429956" cy="3583536"/>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título" type="picTx">
  <p:cSld name="PICTURE_WITH_CAPTION_TEXT">
    <p:spTree>
      <p:nvGrpSpPr>
        <p:cNvPr id="82" name="Shape 82"/>
        <p:cNvGrpSpPr/>
        <p:nvPr/>
      </p:nvGrpSpPr>
      <p:grpSpPr>
        <a:xfrm>
          <a:off x="0" y="0"/>
          <a:ext cx="0" cy="0"/>
          <a:chOff x="0" y="0"/>
          <a:chExt cx="0" cy="0"/>
        </a:xfrm>
      </p:grpSpPr>
      <p:sp>
        <p:nvSpPr>
          <p:cNvPr id="83" name="Google Shape;83;p3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Autofit/>
          </a:bodyPr>
          <a:lstStyle>
            <a:lvl1pPr lv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4" name="Google Shape;84;p32"/>
          <p:cNvSpPr/>
          <p:nvPr>
            <p:ph idx="2" type="pic"/>
          </p:nvPr>
        </p:nvSpPr>
        <p:spPr>
          <a:xfrm>
            <a:off x="5183188" y="987425"/>
            <a:ext cx="6172200" cy="4873625"/>
          </a:xfrm>
          <a:prstGeom prst="rect">
            <a:avLst/>
          </a:prstGeom>
          <a:noFill/>
          <a:ln>
            <a:noFill/>
          </a:ln>
        </p:spPr>
      </p:sp>
      <p:sp>
        <p:nvSpPr>
          <p:cNvPr id="85" name="Google Shape;85;p3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86" name="Google Shape;86;p32"/>
          <p:cNvSpPr/>
          <p:nvPr/>
        </p:nvSpPr>
        <p:spPr>
          <a:xfrm>
            <a:off x="0" y="0"/>
            <a:ext cx="12192000" cy="1709159"/>
          </a:xfrm>
          <a:prstGeom prst="rect">
            <a:avLst/>
          </a:prstGeom>
          <a:solidFill>
            <a:srgbClr val="0070C0"/>
          </a:solidFill>
          <a:ln>
            <a:noFill/>
          </a:ln>
          <a:effectLst>
            <a:outerShdw blurRad="57150" rotWithShape="0" algn="ctr" dir="5400000" dist="19050">
              <a:srgbClr val="000000">
                <a:alpha val="6274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87" name="Google Shape;87;p32"/>
          <p:cNvPicPr preferRelativeResize="0"/>
          <p:nvPr/>
        </p:nvPicPr>
        <p:blipFill rotWithShape="1">
          <a:blip r:embed="rId2">
            <a:alphaModFix/>
          </a:blip>
          <a:srcRect b="0" l="0" r="0" t="0"/>
          <a:stretch/>
        </p:blipFill>
        <p:spPr>
          <a:xfrm>
            <a:off x="179461" y="-8878"/>
            <a:ext cx="1734796" cy="1649671"/>
          </a:xfrm>
          <a:prstGeom prst="rect">
            <a:avLst/>
          </a:prstGeom>
          <a:noFill/>
          <a:ln>
            <a:noFill/>
          </a:ln>
        </p:spPr>
      </p:pic>
      <p:sp>
        <p:nvSpPr>
          <p:cNvPr id="88" name="Google Shape;88;p32"/>
          <p:cNvSpPr/>
          <p:nvPr/>
        </p:nvSpPr>
        <p:spPr>
          <a:xfrm>
            <a:off x="1794617" y="129423"/>
            <a:ext cx="2726108" cy="497429"/>
          </a:xfrm>
          <a:prstGeom prst="rect">
            <a:avLst/>
          </a:prstGeom>
        </p:spPr>
        <p:txBody>
          <a:bodyPr>
            <a:prstTxWarp prst="textPlain"/>
          </a:bodyPr>
          <a:lstStyle/>
          <a:p>
            <a:pPr lvl="0" algn="l"/>
            <a:r>
              <a:rPr b="0" i="0">
                <a:ln>
                  <a:noFill/>
                </a:ln>
                <a:solidFill>
                  <a:srgbClr val="BBD6EE"/>
                </a:solidFill>
                <a:latin typeface="EB Garamond;700"/>
              </a:rPr>
              <a:t>Especialización</a:t>
            </a:r>
          </a:p>
        </p:txBody>
      </p:sp>
      <p:sp>
        <p:nvSpPr>
          <p:cNvPr id="89" name="Google Shape;89;p32"/>
          <p:cNvSpPr/>
          <p:nvPr/>
        </p:nvSpPr>
        <p:spPr>
          <a:xfrm>
            <a:off x="2203391" y="631291"/>
            <a:ext cx="3744000" cy="576000"/>
          </a:xfrm>
          <a:prstGeom prst="rect">
            <a:avLst/>
          </a:prstGeom>
        </p:spPr>
        <p:txBody>
          <a:bodyPr>
            <a:prstTxWarp prst="textPlain"/>
          </a:bodyPr>
          <a:lstStyle/>
          <a:p>
            <a:pPr lvl="0" algn="l"/>
            <a:r>
              <a:rPr b="0" i="0">
                <a:ln>
                  <a:noFill/>
                </a:ln>
                <a:solidFill>
                  <a:schemeClr val="dk1"/>
                </a:solidFill>
                <a:latin typeface="EB Garamond;700"/>
              </a:rPr>
              <a:t>En  Ingeniería de Software</a:t>
            </a:r>
          </a:p>
        </p:txBody>
      </p:sp>
      <p:cxnSp>
        <p:nvCxnSpPr>
          <p:cNvPr id="90" name="Google Shape;90;p32"/>
          <p:cNvCxnSpPr/>
          <p:nvPr/>
        </p:nvCxnSpPr>
        <p:spPr>
          <a:xfrm>
            <a:off x="3238856" y="1207291"/>
            <a:ext cx="8887626" cy="0"/>
          </a:xfrm>
          <a:prstGeom prst="straightConnector1">
            <a:avLst/>
          </a:prstGeom>
          <a:noFill/>
          <a:ln cap="flat" cmpd="sng" w="57150">
            <a:solidFill>
              <a:schemeClr val="dk1"/>
            </a:solidFill>
            <a:prstDash val="solid"/>
            <a:miter lim="800000"/>
            <a:headEnd len="sm" w="sm" type="none"/>
            <a:tailEnd len="sm" w="sm" type="none"/>
          </a:ln>
        </p:spPr>
      </p:cxnSp>
      <p:pic>
        <p:nvPicPr>
          <p:cNvPr id="91" name="Google Shape;91;p32"/>
          <p:cNvPicPr preferRelativeResize="0"/>
          <p:nvPr/>
        </p:nvPicPr>
        <p:blipFill rotWithShape="1">
          <a:blip r:embed="rId3">
            <a:alphaModFix/>
          </a:blip>
          <a:srcRect b="0" l="0" r="0" t="0"/>
          <a:stretch/>
        </p:blipFill>
        <p:spPr>
          <a:xfrm>
            <a:off x="8696526" y="3028569"/>
            <a:ext cx="3429956" cy="358353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1.png"/><Relationship Id="rId2" Type="http://schemas.openxmlformats.org/officeDocument/2006/relationships/image" Target="../media/image5.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4" Type="http://schemas.openxmlformats.org/officeDocument/2006/relationships/theme" Target="../theme/theme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3"/>
          <p:cNvSpPr/>
          <p:nvPr/>
        </p:nvSpPr>
        <p:spPr>
          <a:xfrm>
            <a:off x="0" y="0"/>
            <a:ext cx="12192000" cy="1709159"/>
          </a:xfrm>
          <a:prstGeom prst="rect">
            <a:avLst/>
          </a:prstGeom>
          <a:solidFill>
            <a:srgbClr val="0070C0"/>
          </a:solidFill>
          <a:ln>
            <a:noFill/>
          </a:ln>
          <a:effectLst>
            <a:outerShdw blurRad="57150" rotWithShape="0" algn="ctr" dir="5400000" dist="19050">
              <a:srgbClr val="000000">
                <a:alpha val="6274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7" name="Google Shape;7;p23"/>
          <p:cNvPicPr preferRelativeResize="0"/>
          <p:nvPr/>
        </p:nvPicPr>
        <p:blipFill rotWithShape="1">
          <a:blip r:embed="rId1">
            <a:alphaModFix/>
          </a:blip>
          <a:srcRect b="0" l="0" r="0" t="0"/>
          <a:stretch/>
        </p:blipFill>
        <p:spPr>
          <a:xfrm>
            <a:off x="179461" y="-8878"/>
            <a:ext cx="1734796" cy="1649671"/>
          </a:xfrm>
          <a:prstGeom prst="rect">
            <a:avLst/>
          </a:prstGeom>
          <a:noFill/>
          <a:ln>
            <a:noFill/>
          </a:ln>
        </p:spPr>
      </p:pic>
      <p:sp>
        <p:nvSpPr>
          <p:cNvPr id="8" name="Google Shape;8;p23"/>
          <p:cNvSpPr/>
          <p:nvPr/>
        </p:nvSpPr>
        <p:spPr>
          <a:xfrm>
            <a:off x="1794617" y="129423"/>
            <a:ext cx="2726108" cy="497429"/>
          </a:xfrm>
          <a:prstGeom prst="rect">
            <a:avLst/>
          </a:prstGeom>
        </p:spPr>
        <p:txBody>
          <a:bodyPr>
            <a:prstTxWarp prst="textPlain"/>
          </a:bodyPr>
          <a:lstStyle/>
          <a:p>
            <a:pPr lvl="0" algn="l"/>
            <a:r>
              <a:rPr b="0" i="0">
                <a:ln>
                  <a:noFill/>
                </a:ln>
                <a:solidFill>
                  <a:srgbClr val="BBD6EE"/>
                </a:solidFill>
                <a:latin typeface="EB Garamond;700"/>
              </a:rPr>
              <a:t>Especialización</a:t>
            </a:r>
          </a:p>
        </p:txBody>
      </p:sp>
      <p:sp>
        <p:nvSpPr>
          <p:cNvPr id="9" name="Google Shape;9;p23"/>
          <p:cNvSpPr/>
          <p:nvPr/>
        </p:nvSpPr>
        <p:spPr>
          <a:xfrm>
            <a:off x="2203391" y="631291"/>
            <a:ext cx="3744000" cy="576000"/>
          </a:xfrm>
          <a:prstGeom prst="rect">
            <a:avLst/>
          </a:prstGeom>
        </p:spPr>
        <p:txBody>
          <a:bodyPr>
            <a:prstTxWarp prst="textPlain"/>
          </a:bodyPr>
          <a:lstStyle/>
          <a:p>
            <a:pPr lvl="0" algn="l"/>
            <a:r>
              <a:rPr b="0" i="0">
                <a:ln>
                  <a:noFill/>
                </a:ln>
                <a:solidFill>
                  <a:schemeClr val="dk1"/>
                </a:solidFill>
                <a:latin typeface="EB Garamond;700"/>
              </a:rPr>
              <a:t>En  Ingeniería de Software</a:t>
            </a:r>
          </a:p>
        </p:txBody>
      </p:sp>
      <p:cxnSp>
        <p:nvCxnSpPr>
          <p:cNvPr id="10" name="Google Shape;10;p23"/>
          <p:cNvCxnSpPr/>
          <p:nvPr/>
        </p:nvCxnSpPr>
        <p:spPr>
          <a:xfrm>
            <a:off x="3238856" y="1207291"/>
            <a:ext cx="8887626" cy="0"/>
          </a:xfrm>
          <a:prstGeom prst="straightConnector1">
            <a:avLst/>
          </a:prstGeom>
          <a:noFill/>
          <a:ln cap="flat" cmpd="sng" w="57150">
            <a:solidFill>
              <a:schemeClr val="dk1"/>
            </a:solidFill>
            <a:prstDash val="solid"/>
            <a:miter lim="800000"/>
            <a:headEnd len="sm" w="sm" type="none"/>
            <a:tailEnd len="sm" w="sm" type="none"/>
          </a:ln>
        </p:spPr>
      </p:cxnSp>
      <p:pic>
        <p:nvPicPr>
          <p:cNvPr id="11" name="Google Shape;11;p23"/>
          <p:cNvPicPr preferRelativeResize="0"/>
          <p:nvPr/>
        </p:nvPicPr>
        <p:blipFill rotWithShape="1">
          <a:blip r:embed="rId2">
            <a:alphaModFix/>
          </a:blip>
          <a:srcRect b="0" l="0" r="0" t="0"/>
          <a:stretch/>
        </p:blipFill>
        <p:spPr>
          <a:xfrm>
            <a:off x="8696526" y="3028569"/>
            <a:ext cx="3429956" cy="3583536"/>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s://csharp.com.es/"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
          <p:cNvSpPr txBox="1"/>
          <p:nvPr>
            <p:ph idx="1" type="subTitle"/>
          </p:nvPr>
        </p:nvSpPr>
        <p:spPr>
          <a:xfrm>
            <a:off x="1222049" y="4134013"/>
            <a:ext cx="9144000" cy="165576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2800"/>
              <a:buFont typeface="Arial"/>
              <a:buNone/>
            </a:pPr>
            <a:r>
              <a:rPr b="0" i="0" lang="es-CO" sz="2800" u="none" cap="none" strike="noStrike">
                <a:solidFill>
                  <a:srgbClr val="2F5496"/>
                </a:solidFill>
                <a:latin typeface="Arial"/>
                <a:ea typeface="Arial"/>
                <a:cs typeface="Arial"/>
                <a:sym typeface="Arial"/>
              </a:rPr>
              <a:t>PRESENTA     : Aguiar M. Jhon, Pérez E. Cristhian</a:t>
            </a:r>
            <a:endParaRPr/>
          </a:p>
          <a:p>
            <a:pPr indent="0" lvl="0" marL="0" marR="0" rtl="0" algn="l">
              <a:lnSpc>
                <a:spcPct val="90000"/>
              </a:lnSpc>
              <a:spcBef>
                <a:spcPts val="1000"/>
              </a:spcBef>
              <a:spcAft>
                <a:spcPts val="0"/>
              </a:spcAft>
              <a:buClr>
                <a:srgbClr val="2F5496"/>
              </a:buClr>
              <a:buSzPts val="2800"/>
              <a:buFont typeface="Arial"/>
              <a:buNone/>
            </a:pPr>
            <a:r>
              <a:rPr b="0" i="0" lang="es-CO" sz="2800" u="none" cap="none" strike="noStrike">
                <a:solidFill>
                  <a:srgbClr val="2F5496"/>
                </a:solidFill>
                <a:latin typeface="Arial"/>
                <a:ea typeface="Arial"/>
                <a:cs typeface="Arial"/>
                <a:sym typeface="Arial"/>
              </a:rPr>
              <a:t>DIRECTOR(A): Romero V. Oswaldo</a:t>
            </a:r>
            <a:endParaRPr/>
          </a:p>
          <a:p>
            <a:pPr indent="0" lvl="0" marL="0" marR="0" rtl="0" algn="l">
              <a:lnSpc>
                <a:spcPct val="90000"/>
              </a:lnSpc>
              <a:spcBef>
                <a:spcPts val="1000"/>
              </a:spcBef>
              <a:spcAft>
                <a:spcPts val="0"/>
              </a:spcAft>
              <a:buClr>
                <a:srgbClr val="2F5496"/>
              </a:buClr>
              <a:buSzPts val="2800"/>
              <a:buFont typeface="Arial"/>
              <a:buNone/>
            </a:pPr>
            <a:r>
              <a:rPr b="0" i="0" lang="es-CO" sz="2800" u="none" cap="none" strike="noStrike">
                <a:solidFill>
                  <a:srgbClr val="2F5496"/>
                </a:solidFill>
                <a:latin typeface="Arial"/>
                <a:ea typeface="Arial"/>
                <a:cs typeface="Arial"/>
                <a:sym typeface="Arial"/>
              </a:rPr>
              <a:t>REVISOR(A)   : Londoño P. Jhon</a:t>
            </a:r>
            <a:endParaRPr/>
          </a:p>
        </p:txBody>
      </p:sp>
      <p:sp>
        <p:nvSpPr>
          <p:cNvPr id="109" name="Google Shape;109;p1"/>
          <p:cNvSpPr txBox="1"/>
          <p:nvPr/>
        </p:nvSpPr>
        <p:spPr>
          <a:xfrm>
            <a:off x="726393" y="2016807"/>
            <a:ext cx="10135312" cy="181588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s-CO" sz="2800" u="none" cap="none" strike="noStrike">
                <a:solidFill>
                  <a:srgbClr val="002060"/>
                </a:solidFill>
                <a:latin typeface="Arial"/>
                <a:ea typeface="Arial"/>
                <a:cs typeface="Arial"/>
                <a:sym typeface="Arial"/>
              </a:rPr>
              <a:t>Prototipo funcional de gamificación para la enseñanza de geografía en estudiantes de zonas rurales. Caso de estudio Grado 5A de la Institución Educativa departamental San Gabriel, municipio de Viotá Cundinamarca.</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0"/>
          <p:cNvSpPr txBox="1"/>
          <p:nvPr/>
        </p:nvSpPr>
        <p:spPr>
          <a:xfrm>
            <a:off x="726393" y="2719659"/>
            <a:ext cx="10015671" cy="39195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2800"/>
              <a:buFont typeface="Arial"/>
              <a:buNone/>
            </a:pPr>
            <a:r>
              <a:rPr b="0" i="0" lang="es-CO" sz="2800" u="none" cap="none" strike="noStrike">
                <a:solidFill>
                  <a:srgbClr val="2F5496"/>
                </a:solidFill>
                <a:latin typeface="Arial"/>
                <a:ea typeface="Arial"/>
                <a:cs typeface="Arial"/>
                <a:sym typeface="Arial"/>
              </a:rPr>
              <a:t>CONTEXTUALIZACIÓN COGNITIVA</a:t>
            </a:r>
            <a:endParaRPr/>
          </a:p>
        </p:txBody>
      </p:sp>
      <p:sp>
        <p:nvSpPr>
          <p:cNvPr id="189" name="Google Shape;189;p10"/>
          <p:cNvSpPr txBox="1"/>
          <p:nvPr/>
        </p:nvSpPr>
        <p:spPr>
          <a:xfrm>
            <a:off x="726393" y="2016807"/>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DESARROLLO</a:t>
            </a:r>
            <a:endParaRPr/>
          </a:p>
        </p:txBody>
      </p:sp>
      <p:cxnSp>
        <p:nvCxnSpPr>
          <p:cNvPr id="190" name="Google Shape;190;p10"/>
          <p:cNvCxnSpPr/>
          <p:nvPr/>
        </p:nvCxnSpPr>
        <p:spPr>
          <a:xfrm flipH="1" rot="10800000">
            <a:off x="7685590" y="2607009"/>
            <a:ext cx="3056474" cy="13526"/>
          </a:xfrm>
          <a:prstGeom prst="straightConnector1">
            <a:avLst/>
          </a:prstGeom>
          <a:noFill/>
          <a:ln cap="flat" cmpd="dbl" w="22225">
            <a:solidFill>
              <a:schemeClr val="dk1"/>
            </a:solidFill>
            <a:prstDash val="solid"/>
            <a:miter lim="800000"/>
            <a:headEnd len="sm" w="sm" type="none"/>
            <a:tailEnd len="sm" w="sm" type="none"/>
          </a:ln>
        </p:spPr>
      </p:cxnSp>
      <p:cxnSp>
        <p:nvCxnSpPr>
          <p:cNvPr id="191" name="Google Shape;191;p10"/>
          <p:cNvCxnSpPr/>
          <p:nvPr/>
        </p:nvCxnSpPr>
        <p:spPr>
          <a:xfrm flipH="1">
            <a:off x="7685590" y="2677683"/>
            <a:ext cx="3056475" cy="47010"/>
          </a:xfrm>
          <a:prstGeom prst="straightConnector1">
            <a:avLst/>
          </a:prstGeom>
          <a:noFill/>
          <a:ln cap="flat" cmpd="dbl" w="22225">
            <a:solidFill>
              <a:schemeClr val="dk1"/>
            </a:solidFill>
            <a:prstDash val="solid"/>
            <a:miter lim="800000"/>
            <a:headEnd len="sm" w="sm" type="none"/>
            <a:tailEnd len="sm" w="sm" type="none"/>
          </a:ln>
        </p:spPr>
      </p:cxnSp>
      <p:sp>
        <p:nvSpPr>
          <p:cNvPr id="192" name="Google Shape;192;p10"/>
          <p:cNvSpPr txBox="1"/>
          <p:nvPr/>
        </p:nvSpPr>
        <p:spPr>
          <a:xfrm>
            <a:off x="726393" y="3314895"/>
            <a:ext cx="8350500" cy="3324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2F5496"/>
              </a:buClr>
              <a:buSzPts val="1400"/>
              <a:buFont typeface="Arial"/>
              <a:buNone/>
            </a:pPr>
            <a:r>
              <a:rPr b="0" i="0" lang="es-CO" sz="1400" u="none" cap="none" strike="noStrike">
                <a:solidFill>
                  <a:srgbClr val="2F5496"/>
                </a:solidFill>
                <a:latin typeface="Arial"/>
                <a:ea typeface="Arial"/>
                <a:cs typeface="Arial"/>
                <a:sym typeface="Arial"/>
              </a:rPr>
              <a:t>Anteriormente se menciona que el presente trabajo busca </a:t>
            </a:r>
            <a:r>
              <a:rPr lang="es-CO">
                <a:solidFill>
                  <a:srgbClr val="2F5496"/>
                </a:solidFill>
              </a:rPr>
              <a:t>mostrar</a:t>
            </a:r>
            <a:r>
              <a:rPr b="0" i="0" lang="es-CO" sz="1400" u="none" cap="none" strike="noStrike">
                <a:solidFill>
                  <a:srgbClr val="2F5496"/>
                </a:solidFill>
                <a:latin typeface="Arial"/>
                <a:ea typeface="Arial"/>
                <a:cs typeface="Arial"/>
                <a:sym typeface="Arial"/>
              </a:rPr>
              <a:t> las diferentes técnicas</a:t>
            </a:r>
            <a:endParaRPr/>
          </a:p>
          <a:p>
            <a:pPr indent="0" lvl="0" marL="0" marR="0" rtl="0" algn="l">
              <a:spcBef>
                <a:spcPts val="0"/>
              </a:spcBef>
              <a:spcAft>
                <a:spcPts val="0"/>
              </a:spcAft>
              <a:buClr>
                <a:srgbClr val="2F5496"/>
              </a:buClr>
              <a:buSzPts val="1400"/>
              <a:buFont typeface="Arial"/>
              <a:buNone/>
            </a:pPr>
            <a:r>
              <a:rPr b="0" i="0" lang="es-CO" sz="1400" u="none" cap="none" strike="noStrike">
                <a:solidFill>
                  <a:srgbClr val="2F5496"/>
                </a:solidFill>
                <a:latin typeface="Arial"/>
                <a:ea typeface="Arial"/>
                <a:cs typeface="Arial"/>
                <a:sym typeface="Arial"/>
              </a:rPr>
              <a:t>y metodologías que pueden influir en los comportamientos de aprendizaje de las personas, utilizando la mecánica de los videojuegos y así podamos hablar de la gamificación. Esta investigación permitirá adquirir conocimientos para generar una herramienta lúdica que busca ayudar en el día a día de los estudiantes de la Institución Educativa Departamental San Gabriel del municipio de Viotá Cundinamarca en la materia de geografía.</a:t>
            </a:r>
            <a:endParaRPr/>
          </a:p>
          <a:p>
            <a:pPr indent="0" lvl="0" marL="0" marR="0" rtl="0" algn="l">
              <a:spcBef>
                <a:spcPts val="0"/>
              </a:spcBef>
              <a:spcAft>
                <a:spcPts val="0"/>
              </a:spcAft>
              <a:buClr>
                <a:schemeClr val="dk1"/>
              </a:buClr>
              <a:buSzPts val="1400"/>
              <a:buFont typeface="Calibri"/>
              <a:buNone/>
            </a:pPr>
            <a:r>
              <a:t/>
            </a:r>
            <a:endParaRPr b="0" i="0" sz="1400" u="none" cap="none" strike="noStrike">
              <a:solidFill>
                <a:srgbClr val="2F5496"/>
              </a:solidFill>
              <a:latin typeface="Arial"/>
              <a:ea typeface="Arial"/>
              <a:cs typeface="Arial"/>
              <a:sym typeface="Arial"/>
            </a:endParaRPr>
          </a:p>
          <a:p>
            <a:pPr indent="0" lvl="0" marL="0" marR="0" rtl="0" algn="l">
              <a:spcBef>
                <a:spcPts val="0"/>
              </a:spcBef>
              <a:spcAft>
                <a:spcPts val="0"/>
              </a:spcAft>
              <a:buClr>
                <a:srgbClr val="2F5496"/>
              </a:buClr>
              <a:buSzPts val="1400"/>
              <a:buFont typeface="Arial"/>
              <a:buNone/>
            </a:pPr>
            <a:r>
              <a:rPr b="0" i="0" lang="es-CO" sz="1400" u="none" cap="none" strike="noStrike">
                <a:solidFill>
                  <a:srgbClr val="2F5496"/>
                </a:solidFill>
                <a:latin typeface="Arial"/>
                <a:ea typeface="Arial"/>
                <a:cs typeface="Arial"/>
                <a:sym typeface="Arial"/>
              </a:rPr>
              <a:t>El proyecto se centra en encontrar un flujo entre los 8 componentes identificados, por</a:t>
            </a:r>
            <a:endParaRPr/>
          </a:p>
          <a:p>
            <a:pPr indent="0" lvl="0" marL="0" marR="0" rtl="0" algn="l">
              <a:spcBef>
                <a:spcPts val="0"/>
              </a:spcBef>
              <a:spcAft>
                <a:spcPts val="0"/>
              </a:spcAft>
              <a:buClr>
                <a:srgbClr val="2F5496"/>
              </a:buClr>
              <a:buSzPts val="1400"/>
              <a:buFont typeface="Arial"/>
              <a:buNone/>
            </a:pPr>
            <a:r>
              <a:rPr b="0" i="0" lang="es-CO" sz="1400" u="none" cap="none" strike="noStrike">
                <a:solidFill>
                  <a:srgbClr val="2F5496"/>
                </a:solidFill>
                <a:latin typeface="Arial"/>
                <a:ea typeface="Arial"/>
                <a:cs typeface="Arial"/>
                <a:sym typeface="Arial"/>
              </a:rPr>
              <a:t>ejemplo fomentar la concentración del estudiante, ceñir unos objetivos claros que sean</a:t>
            </a:r>
            <a:endParaRPr/>
          </a:p>
          <a:p>
            <a:pPr indent="0" lvl="0" marL="0" marR="0" rtl="0" algn="l">
              <a:spcBef>
                <a:spcPts val="0"/>
              </a:spcBef>
              <a:spcAft>
                <a:spcPts val="0"/>
              </a:spcAft>
              <a:buClr>
                <a:srgbClr val="2F5496"/>
              </a:buClr>
              <a:buSzPts val="1400"/>
              <a:buFont typeface="Arial"/>
              <a:buNone/>
            </a:pPr>
            <a:r>
              <a:rPr b="0" i="0" lang="es-CO" sz="1400" u="none" cap="none" strike="noStrike">
                <a:solidFill>
                  <a:srgbClr val="2F5496"/>
                </a:solidFill>
                <a:latin typeface="Arial"/>
                <a:ea typeface="Arial"/>
                <a:cs typeface="Arial"/>
                <a:sym typeface="Arial"/>
              </a:rPr>
              <a:t>capaces de atrapar al usuario dentro del tema en cuestión, dar una retroalimentación, el</a:t>
            </a:r>
            <a:endParaRPr/>
          </a:p>
          <a:p>
            <a:pPr indent="0" lvl="0" marL="0" marR="0" rtl="0" algn="l">
              <a:spcBef>
                <a:spcPts val="0"/>
              </a:spcBef>
              <a:spcAft>
                <a:spcPts val="0"/>
              </a:spcAft>
              <a:buClr>
                <a:srgbClr val="2F5496"/>
              </a:buClr>
              <a:buSzPts val="1400"/>
              <a:buFont typeface="Arial"/>
              <a:buNone/>
            </a:pPr>
            <a:r>
              <a:rPr b="0" i="0" lang="es-CO" sz="1400" u="none" cap="none" strike="noStrike">
                <a:solidFill>
                  <a:srgbClr val="2F5496"/>
                </a:solidFill>
                <a:latin typeface="Arial"/>
                <a:ea typeface="Arial"/>
                <a:cs typeface="Arial"/>
                <a:sym typeface="Arial"/>
              </a:rPr>
              <a:t>sistema debería ser capaz de mostrar al estudiante en que fallo y motivar a mejorar en sus falencias, las demás características involucran la pérdida de la conciencia del estudiante en el estar aprendiendo, una vez dominadas estas técnicas las mismas se implementarán dentro de un prototipo funcional que contará con la ingeniería y arquitectura más viable</a:t>
            </a:r>
            <a:endParaRPr/>
          </a:p>
          <a:p>
            <a:pPr indent="0" lvl="0" marL="0" marR="0" rtl="0" algn="l">
              <a:spcBef>
                <a:spcPts val="0"/>
              </a:spcBef>
              <a:spcAft>
                <a:spcPts val="0"/>
              </a:spcAft>
              <a:buClr>
                <a:srgbClr val="2F5496"/>
              </a:buClr>
              <a:buSzPts val="1400"/>
              <a:buFont typeface="Arial"/>
              <a:buNone/>
            </a:pPr>
            <a:r>
              <a:rPr b="0" i="0" lang="es-CO" sz="1400" u="none" cap="none" strike="noStrike">
                <a:solidFill>
                  <a:srgbClr val="2F5496"/>
                </a:solidFill>
                <a:latin typeface="Arial"/>
                <a:ea typeface="Arial"/>
                <a:cs typeface="Arial"/>
                <a:sym typeface="Arial"/>
              </a:rPr>
              <a:t>para su desarrollo.</a:t>
            </a:r>
            <a:endParaRPr b="0" i="0" sz="1400" u="none" cap="none" strike="noStrike">
              <a:solidFill>
                <a:srgbClr val="2F5496"/>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11"/>
          <p:cNvSpPr txBox="1"/>
          <p:nvPr/>
        </p:nvSpPr>
        <p:spPr>
          <a:xfrm>
            <a:off x="827061" y="2781841"/>
            <a:ext cx="9144000" cy="60372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2800"/>
              <a:buFont typeface="Arial"/>
              <a:buNone/>
            </a:pPr>
            <a:r>
              <a:rPr b="0" i="0" lang="es-CO" sz="2800" u="none" cap="none" strike="noStrike">
                <a:solidFill>
                  <a:srgbClr val="2F5496"/>
                </a:solidFill>
                <a:latin typeface="Arial"/>
                <a:ea typeface="Arial"/>
                <a:cs typeface="Arial"/>
                <a:sym typeface="Arial"/>
              </a:rPr>
              <a:t>RESULTADOS OBTENIDOS</a:t>
            </a:r>
            <a:endParaRPr/>
          </a:p>
          <a:p>
            <a:pPr indent="0" lvl="0" marL="0" marR="0" rtl="0" algn="l">
              <a:lnSpc>
                <a:spcPct val="90000"/>
              </a:lnSpc>
              <a:spcBef>
                <a:spcPts val="1000"/>
              </a:spcBef>
              <a:spcAft>
                <a:spcPts val="0"/>
              </a:spcAft>
              <a:buClr>
                <a:schemeClr val="dk1"/>
              </a:buClr>
              <a:buSzPts val="2800"/>
              <a:buFont typeface="Arial"/>
              <a:buNone/>
            </a:pPr>
            <a:r>
              <a:t/>
            </a:r>
            <a:endParaRPr b="0" i="0" sz="2800" u="none" cap="none" strike="noStrike">
              <a:solidFill>
                <a:srgbClr val="2F5496"/>
              </a:solidFill>
              <a:latin typeface="Arial"/>
              <a:ea typeface="Arial"/>
              <a:cs typeface="Arial"/>
              <a:sym typeface="Arial"/>
            </a:endParaRPr>
          </a:p>
        </p:txBody>
      </p:sp>
      <p:sp>
        <p:nvSpPr>
          <p:cNvPr id="198" name="Google Shape;198;p11"/>
          <p:cNvSpPr txBox="1"/>
          <p:nvPr/>
        </p:nvSpPr>
        <p:spPr>
          <a:xfrm>
            <a:off x="726393" y="2016807"/>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DESARROLLO</a:t>
            </a:r>
            <a:endParaRPr/>
          </a:p>
        </p:txBody>
      </p:sp>
      <p:cxnSp>
        <p:nvCxnSpPr>
          <p:cNvPr id="199" name="Google Shape;199;p11"/>
          <p:cNvCxnSpPr/>
          <p:nvPr/>
        </p:nvCxnSpPr>
        <p:spPr>
          <a:xfrm flipH="1" rot="10800000">
            <a:off x="7685590" y="2607009"/>
            <a:ext cx="3056474" cy="13526"/>
          </a:xfrm>
          <a:prstGeom prst="straightConnector1">
            <a:avLst/>
          </a:prstGeom>
          <a:noFill/>
          <a:ln cap="flat" cmpd="dbl" w="22225">
            <a:solidFill>
              <a:schemeClr val="dk1"/>
            </a:solidFill>
            <a:prstDash val="solid"/>
            <a:miter lim="800000"/>
            <a:headEnd len="sm" w="sm" type="none"/>
            <a:tailEnd len="sm" w="sm" type="none"/>
          </a:ln>
        </p:spPr>
      </p:cxnSp>
      <p:cxnSp>
        <p:nvCxnSpPr>
          <p:cNvPr id="200" name="Google Shape;200;p11"/>
          <p:cNvCxnSpPr/>
          <p:nvPr/>
        </p:nvCxnSpPr>
        <p:spPr>
          <a:xfrm flipH="1">
            <a:off x="7685590" y="2677683"/>
            <a:ext cx="3056475" cy="47010"/>
          </a:xfrm>
          <a:prstGeom prst="straightConnector1">
            <a:avLst/>
          </a:prstGeom>
          <a:noFill/>
          <a:ln cap="flat" cmpd="dbl" w="22225">
            <a:solidFill>
              <a:schemeClr val="dk1"/>
            </a:solidFill>
            <a:prstDash val="solid"/>
            <a:miter lim="800000"/>
            <a:headEnd len="sm" w="sm" type="none"/>
            <a:tailEnd len="sm" w="sm" type="none"/>
          </a:ln>
        </p:spPr>
      </p:cxnSp>
      <p:sp>
        <p:nvSpPr>
          <p:cNvPr id="201" name="Google Shape;201;p11"/>
          <p:cNvSpPr txBox="1"/>
          <p:nvPr/>
        </p:nvSpPr>
        <p:spPr>
          <a:xfrm>
            <a:off x="827061" y="3472432"/>
            <a:ext cx="5565350" cy="18158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2F5496"/>
              </a:buClr>
              <a:buSzPts val="1400"/>
              <a:buFont typeface="Arial"/>
              <a:buNone/>
            </a:pPr>
            <a:r>
              <a:rPr b="0" i="0" lang="es-CO" sz="1400" u="none" cap="none" strike="noStrike">
                <a:solidFill>
                  <a:srgbClr val="2F5496"/>
                </a:solidFill>
                <a:latin typeface="Arial"/>
                <a:ea typeface="Arial"/>
                <a:cs typeface="Arial"/>
                <a:sym typeface="Arial"/>
              </a:rPr>
              <a:t>Para el desarrollo del presente capítulo se resaltan los resultados obtenidos durante el proceso de investigación del proyecto donde este conllevo a realizarse planteamiento de la información relevante que contiene la plataforma móvil, adicional el resultado de planeación de los procesos a gamificar todo lo anterior con el propósito de validar los resultados obtenidos durante el desarrollo de software utilizando marcos de referencia como lo DevOps y Scrum.</a:t>
            </a:r>
            <a:endParaRPr b="0" i="0" sz="1400" u="none" cap="none" strike="noStrike">
              <a:solidFill>
                <a:srgbClr val="2F5496"/>
              </a:solidFill>
              <a:latin typeface="Arial"/>
              <a:ea typeface="Arial"/>
              <a:cs typeface="Arial"/>
              <a:sym typeface="Arial"/>
            </a:endParaRPr>
          </a:p>
        </p:txBody>
      </p:sp>
      <p:pic>
        <p:nvPicPr>
          <p:cNvPr id="202" name="Google Shape;202;p11"/>
          <p:cNvPicPr preferRelativeResize="0"/>
          <p:nvPr/>
        </p:nvPicPr>
        <p:blipFill rotWithShape="1">
          <a:blip r:embed="rId3">
            <a:alphaModFix/>
          </a:blip>
          <a:srcRect b="0" l="0" r="0" t="0"/>
          <a:stretch/>
        </p:blipFill>
        <p:spPr>
          <a:xfrm>
            <a:off x="7128280" y="3109705"/>
            <a:ext cx="1700943" cy="3129161"/>
          </a:xfrm>
          <a:prstGeom prst="rect">
            <a:avLst/>
          </a:prstGeom>
          <a:noFill/>
          <a:ln>
            <a:noFill/>
          </a:ln>
          <a:effectLst>
            <a:outerShdw blurRad="292100" rotWithShape="0" algn="tl" dir="2700000" dist="139700">
              <a:srgbClr val="333333">
                <a:alpha val="64705"/>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12"/>
          <p:cNvSpPr txBox="1"/>
          <p:nvPr/>
        </p:nvSpPr>
        <p:spPr>
          <a:xfrm>
            <a:off x="827061" y="2781841"/>
            <a:ext cx="9144000" cy="60372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2800"/>
              <a:buFont typeface="Arial"/>
              <a:buNone/>
            </a:pPr>
            <a:r>
              <a:rPr b="0" i="0" lang="es-CO" sz="2500" u="none" cap="none" strike="noStrike">
                <a:solidFill>
                  <a:srgbClr val="2F5496"/>
                </a:solidFill>
                <a:latin typeface="Arial"/>
                <a:ea typeface="Arial"/>
                <a:cs typeface="Arial"/>
                <a:sym typeface="Arial"/>
              </a:rPr>
              <a:t>RESULTADOS OBTENIDOS</a:t>
            </a:r>
            <a:endParaRPr sz="1100"/>
          </a:p>
          <a:p>
            <a:pPr indent="0" lvl="0" marL="0" marR="0" rtl="0" algn="l">
              <a:lnSpc>
                <a:spcPct val="90000"/>
              </a:lnSpc>
              <a:spcBef>
                <a:spcPts val="1000"/>
              </a:spcBef>
              <a:spcAft>
                <a:spcPts val="0"/>
              </a:spcAft>
              <a:buClr>
                <a:schemeClr val="dk1"/>
              </a:buClr>
              <a:buSzPts val="2800"/>
              <a:buFont typeface="Arial"/>
              <a:buNone/>
            </a:pPr>
            <a:r>
              <a:t/>
            </a:r>
            <a:endParaRPr b="0" i="0" sz="2800" u="none" cap="none" strike="noStrike">
              <a:solidFill>
                <a:srgbClr val="2F5496"/>
              </a:solidFill>
              <a:latin typeface="Arial"/>
              <a:ea typeface="Arial"/>
              <a:cs typeface="Arial"/>
              <a:sym typeface="Arial"/>
            </a:endParaRPr>
          </a:p>
        </p:txBody>
      </p:sp>
      <p:sp>
        <p:nvSpPr>
          <p:cNvPr id="208" name="Google Shape;208;p12"/>
          <p:cNvSpPr txBox="1"/>
          <p:nvPr/>
        </p:nvSpPr>
        <p:spPr>
          <a:xfrm>
            <a:off x="726393" y="2016807"/>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DESARROLLO</a:t>
            </a:r>
            <a:endParaRPr/>
          </a:p>
        </p:txBody>
      </p:sp>
      <p:cxnSp>
        <p:nvCxnSpPr>
          <p:cNvPr id="209" name="Google Shape;209;p12"/>
          <p:cNvCxnSpPr/>
          <p:nvPr/>
        </p:nvCxnSpPr>
        <p:spPr>
          <a:xfrm flipH="1" rot="10800000">
            <a:off x="7685590" y="2607009"/>
            <a:ext cx="3056474" cy="13526"/>
          </a:xfrm>
          <a:prstGeom prst="straightConnector1">
            <a:avLst/>
          </a:prstGeom>
          <a:noFill/>
          <a:ln cap="flat" cmpd="dbl" w="22225">
            <a:solidFill>
              <a:schemeClr val="dk1"/>
            </a:solidFill>
            <a:prstDash val="solid"/>
            <a:miter lim="800000"/>
            <a:headEnd len="sm" w="sm" type="none"/>
            <a:tailEnd len="sm" w="sm" type="none"/>
          </a:ln>
        </p:spPr>
      </p:cxnSp>
      <p:cxnSp>
        <p:nvCxnSpPr>
          <p:cNvPr id="210" name="Google Shape;210;p12"/>
          <p:cNvCxnSpPr/>
          <p:nvPr/>
        </p:nvCxnSpPr>
        <p:spPr>
          <a:xfrm flipH="1">
            <a:off x="7685590" y="2677683"/>
            <a:ext cx="3056475" cy="47010"/>
          </a:xfrm>
          <a:prstGeom prst="straightConnector1">
            <a:avLst/>
          </a:prstGeom>
          <a:noFill/>
          <a:ln cap="flat" cmpd="dbl" w="22225">
            <a:solidFill>
              <a:schemeClr val="dk1"/>
            </a:solidFill>
            <a:prstDash val="solid"/>
            <a:miter lim="800000"/>
            <a:headEnd len="sm" w="sm" type="none"/>
            <a:tailEnd len="sm" w="sm" type="none"/>
          </a:ln>
        </p:spPr>
      </p:cxnSp>
      <p:pic>
        <p:nvPicPr>
          <p:cNvPr id="211" name="Google Shape;211;p12"/>
          <p:cNvPicPr preferRelativeResize="0"/>
          <p:nvPr/>
        </p:nvPicPr>
        <p:blipFill>
          <a:blip r:embed="rId3">
            <a:alphaModFix/>
          </a:blip>
          <a:stretch>
            <a:fillRect/>
          </a:stretch>
        </p:blipFill>
        <p:spPr>
          <a:xfrm>
            <a:off x="827050" y="3191725"/>
            <a:ext cx="6609499" cy="35622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13"/>
          <p:cNvSpPr txBox="1"/>
          <p:nvPr/>
        </p:nvSpPr>
        <p:spPr>
          <a:xfrm>
            <a:off x="827062" y="2781841"/>
            <a:ext cx="4768396" cy="60372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2800"/>
              <a:buFont typeface="Arial"/>
              <a:buNone/>
            </a:pPr>
            <a:r>
              <a:rPr b="0" i="0" lang="es-CO" sz="2800" u="none" cap="none" strike="noStrike">
                <a:solidFill>
                  <a:srgbClr val="2F5496"/>
                </a:solidFill>
                <a:latin typeface="Arial"/>
                <a:ea typeface="Arial"/>
                <a:cs typeface="Arial"/>
                <a:sym typeface="Arial"/>
              </a:rPr>
              <a:t>RESULTADOS OBTENIDOS</a:t>
            </a:r>
            <a:endParaRPr/>
          </a:p>
          <a:p>
            <a:pPr indent="0" lvl="0" marL="0" marR="0" rtl="0" algn="l">
              <a:lnSpc>
                <a:spcPct val="90000"/>
              </a:lnSpc>
              <a:spcBef>
                <a:spcPts val="1000"/>
              </a:spcBef>
              <a:spcAft>
                <a:spcPts val="0"/>
              </a:spcAft>
              <a:buClr>
                <a:schemeClr val="dk1"/>
              </a:buClr>
              <a:buSzPts val="2800"/>
              <a:buFont typeface="Arial"/>
              <a:buNone/>
            </a:pPr>
            <a:r>
              <a:t/>
            </a:r>
            <a:endParaRPr b="0" i="0" sz="2800" u="none" cap="none" strike="noStrike">
              <a:solidFill>
                <a:srgbClr val="2F5496"/>
              </a:solidFill>
              <a:latin typeface="Arial"/>
              <a:ea typeface="Arial"/>
              <a:cs typeface="Arial"/>
              <a:sym typeface="Arial"/>
            </a:endParaRPr>
          </a:p>
        </p:txBody>
      </p:sp>
      <p:sp>
        <p:nvSpPr>
          <p:cNvPr id="217" name="Google Shape;217;p13"/>
          <p:cNvSpPr txBox="1"/>
          <p:nvPr/>
        </p:nvSpPr>
        <p:spPr>
          <a:xfrm>
            <a:off x="726393" y="2016807"/>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DESARROLLO</a:t>
            </a:r>
            <a:endParaRPr/>
          </a:p>
        </p:txBody>
      </p:sp>
      <p:cxnSp>
        <p:nvCxnSpPr>
          <p:cNvPr id="218" name="Google Shape;218;p13"/>
          <p:cNvCxnSpPr/>
          <p:nvPr/>
        </p:nvCxnSpPr>
        <p:spPr>
          <a:xfrm flipH="1" rot="10800000">
            <a:off x="7685590" y="2607009"/>
            <a:ext cx="3056474" cy="13526"/>
          </a:xfrm>
          <a:prstGeom prst="straightConnector1">
            <a:avLst/>
          </a:prstGeom>
          <a:noFill/>
          <a:ln cap="flat" cmpd="dbl" w="22225">
            <a:solidFill>
              <a:schemeClr val="dk1"/>
            </a:solidFill>
            <a:prstDash val="solid"/>
            <a:miter lim="800000"/>
            <a:headEnd len="sm" w="sm" type="none"/>
            <a:tailEnd len="sm" w="sm" type="none"/>
          </a:ln>
        </p:spPr>
      </p:cxnSp>
      <p:cxnSp>
        <p:nvCxnSpPr>
          <p:cNvPr id="219" name="Google Shape;219;p13"/>
          <p:cNvCxnSpPr/>
          <p:nvPr/>
        </p:nvCxnSpPr>
        <p:spPr>
          <a:xfrm flipH="1">
            <a:off x="7685590" y="2677683"/>
            <a:ext cx="3056475" cy="47010"/>
          </a:xfrm>
          <a:prstGeom prst="straightConnector1">
            <a:avLst/>
          </a:prstGeom>
          <a:noFill/>
          <a:ln cap="flat" cmpd="dbl" w="22225">
            <a:solidFill>
              <a:schemeClr val="dk1"/>
            </a:solidFill>
            <a:prstDash val="solid"/>
            <a:miter lim="800000"/>
            <a:headEnd len="sm" w="sm" type="none"/>
            <a:tailEnd len="sm" w="sm" type="none"/>
          </a:ln>
        </p:spPr>
      </p:cxnSp>
      <p:sp>
        <p:nvSpPr>
          <p:cNvPr id="220" name="Google Shape;220;p13"/>
          <p:cNvSpPr txBox="1"/>
          <p:nvPr/>
        </p:nvSpPr>
        <p:spPr>
          <a:xfrm>
            <a:off x="775026" y="3680425"/>
            <a:ext cx="6225900" cy="2893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2F5496"/>
              </a:buClr>
              <a:buSzPts val="1400"/>
              <a:buFont typeface="Arial"/>
              <a:buNone/>
            </a:pPr>
            <a:r>
              <a:rPr b="0" i="0" lang="es-CO" sz="1400" u="none" cap="none" strike="noStrike">
                <a:solidFill>
                  <a:srgbClr val="2F5496"/>
                </a:solidFill>
                <a:latin typeface="Arial"/>
                <a:ea typeface="Arial"/>
                <a:cs typeface="Arial"/>
                <a:sym typeface="Arial"/>
              </a:rPr>
              <a:t>Inicio de Lección, se realiza una representación </a:t>
            </a:r>
            <a:r>
              <a:rPr lang="es-CO">
                <a:solidFill>
                  <a:srgbClr val="2F5496"/>
                </a:solidFill>
              </a:rPr>
              <a:t>gráfica</a:t>
            </a:r>
            <a:r>
              <a:rPr b="0" i="0" lang="es-CO" sz="1400" u="none" cap="none" strike="noStrike">
                <a:solidFill>
                  <a:srgbClr val="2F5496"/>
                </a:solidFill>
                <a:latin typeface="Arial"/>
                <a:ea typeface="Arial"/>
                <a:cs typeface="Arial"/>
                <a:sym typeface="Arial"/>
              </a:rPr>
              <a:t> del mapa de Colombia haciendo referencia que el estudiante ha seleccionado distribución geográfica,</a:t>
            </a:r>
            <a:endParaRPr/>
          </a:p>
          <a:p>
            <a:pPr indent="0" lvl="0" marL="0" marR="0" rtl="0" algn="l">
              <a:spcBef>
                <a:spcPts val="0"/>
              </a:spcBef>
              <a:spcAft>
                <a:spcPts val="0"/>
              </a:spcAft>
              <a:buClr>
                <a:srgbClr val="2F5496"/>
              </a:buClr>
              <a:buSzPts val="1400"/>
              <a:buFont typeface="Arial"/>
              <a:buNone/>
            </a:pPr>
            <a:r>
              <a:rPr b="0" i="0" lang="es-CO" sz="1400" u="none" cap="none" strike="noStrike">
                <a:solidFill>
                  <a:srgbClr val="2F5496"/>
                </a:solidFill>
                <a:latin typeface="Arial"/>
                <a:ea typeface="Arial"/>
                <a:cs typeface="Arial"/>
                <a:sym typeface="Arial"/>
              </a:rPr>
              <a:t>donde le permitirá al estudiante iniciar la lección y así mismo aprender sobre la temática y así buscar mejorar las habilidades sobre el tema de geografía.</a:t>
            </a:r>
            <a:endParaRPr/>
          </a:p>
          <a:p>
            <a:pPr indent="0" lvl="0" marL="0" marR="0" rtl="0" algn="l">
              <a:spcBef>
                <a:spcPts val="0"/>
              </a:spcBef>
              <a:spcAft>
                <a:spcPts val="0"/>
              </a:spcAft>
              <a:buClr>
                <a:srgbClr val="2F5496"/>
              </a:buClr>
              <a:buSzPts val="1400"/>
              <a:buFont typeface="Arial"/>
              <a:buNone/>
            </a:pPr>
            <a:r>
              <a:rPr b="0" i="0" lang="es-CO" sz="1400" u="none" cap="none" strike="noStrike">
                <a:solidFill>
                  <a:srgbClr val="2F5496"/>
                </a:solidFill>
                <a:latin typeface="Arial"/>
                <a:ea typeface="Arial"/>
                <a:cs typeface="Arial"/>
                <a:sym typeface="Arial"/>
              </a:rPr>
              <a:t>da clic en el botón de iniciar, se </a:t>
            </a:r>
            <a:r>
              <a:rPr lang="es-CO">
                <a:solidFill>
                  <a:srgbClr val="2F5496"/>
                </a:solidFill>
              </a:rPr>
              <a:t>realizará</a:t>
            </a:r>
            <a:r>
              <a:rPr b="0" i="0" lang="es-CO" sz="1400" u="none" cap="none" strike="noStrike">
                <a:solidFill>
                  <a:srgbClr val="2F5496"/>
                </a:solidFill>
                <a:latin typeface="Arial"/>
                <a:ea typeface="Arial"/>
                <a:cs typeface="Arial"/>
                <a:sym typeface="Arial"/>
              </a:rPr>
              <a:t> la presentación de diez preguntas de manera aleatoria para que el estudiante comience el proceso de aprendizaje sobre una temática. Estudio de la Lección, permitirá aprender por medio de la plataforma.</a:t>
            </a:r>
            <a:endParaRPr/>
          </a:p>
          <a:p>
            <a:pPr indent="0" lvl="0" marL="0" marR="0" rtl="0" algn="l">
              <a:spcBef>
                <a:spcPts val="0"/>
              </a:spcBef>
              <a:spcAft>
                <a:spcPts val="0"/>
              </a:spcAft>
              <a:buClr>
                <a:schemeClr val="dk1"/>
              </a:buClr>
              <a:buSzPts val="1400"/>
              <a:buFont typeface="Calibri"/>
              <a:buNone/>
            </a:pPr>
            <a:r>
              <a:t/>
            </a:r>
            <a:endParaRPr b="0" i="0" sz="1400" u="none" cap="none" strike="noStrike">
              <a:solidFill>
                <a:srgbClr val="2F5496"/>
              </a:solidFill>
              <a:latin typeface="Arial"/>
              <a:ea typeface="Arial"/>
              <a:cs typeface="Arial"/>
              <a:sym typeface="Arial"/>
            </a:endParaRPr>
          </a:p>
          <a:p>
            <a:pPr indent="0" lvl="0" marL="0" marR="0" rtl="0" algn="l">
              <a:spcBef>
                <a:spcPts val="0"/>
              </a:spcBef>
              <a:spcAft>
                <a:spcPts val="0"/>
              </a:spcAft>
              <a:buClr>
                <a:srgbClr val="2F5496"/>
              </a:buClr>
              <a:buSzPts val="1400"/>
              <a:buFont typeface="Arial"/>
              <a:buNone/>
            </a:pPr>
            <a:r>
              <a:rPr b="0" i="0" lang="es-CO" sz="1400" u="none" cap="none" strike="noStrike">
                <a:solidFill>
                  <a:srgbClr val="2F5496"/>
                </a:solidFill>
                <a:latin typeface="Arial"/>
                <a:ea typeface="Arial"/>
                <a:cs typeface="Arial"/>
                <a:sym typeface="Arial"/>
              </a:rPr>
              <a:t>Una vez finalizada la lección teniendo un porcentaje de aciertos designados en la aplicación se le presenta al estudiante las felicitaciones por participar durante el proceso de aprendizaje y se le presenta el botón de finalizar.</a:t>
            </a:r>
            <a:endParaRPr/>
          </a:p>
        </p:txBody>
      </p:sp>
      <p:pic>
        <p:nvPicPr>
          <p:cNvPr id="221" name="Google Shape;221;p13"/>
          <p:cNvPicPr preferRelativeResize="0"/>
          <p:nvPr/>
        </p:nvPicPr>
        <p:blipFill rotWithShape="1">
          <a:blip r:embed="rId3">
            <a:alphaModFix/>
          </a:blip>
          <a:srcRect b="0" l="0" r="0" t="0"/>
          <a:stretch/>
        </p:blipFill>
        <p:spPr>
          <a:xfrm>
            <a:off x="7399120" y="3050978"/>
            <a:ext cx="1684263" cy="333159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4"/>
          <p:cNvSpPr txBox="1"/>
          <p:nvPr/>
        </p:nvSpPr>
        <p:spPr>
          <a:xfrm>
            <a:off x="918258" y="2441698"/>
            <a:ext cx="10547349" cy="62313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2800"/>
              <a:buFont typeface="Arial"/>
              <a:buNone/>
            </a:pPr>
            <a:r>
              <a:rPr b="0" i="0" lang="es-CO" sz="2800" u="none" cap="none" strike="noStrike">
                <a:solidFill>
                  <a:srgbClr val="2F5496"/>
                </a:solidFill>
                <a:latin typeface="Arial"/>
                <a:ea typeface="Arial"/>
                <a:cs typeface="Arial"/>
                <a:sym typeface="Arial"/>
              </a:rPr>
              <a:t>DISCUSIÓN</a:t>
            </a:r>
            <a:endParaRPr/>
          </a:p>
        </p:txBody>
      </p:sp>
      <p:sp>
        <p:nvSpPr>
          <p:cNvPr id="227" name="Google Shape;227;p14"/>
          <p:cNvSpPr txBox="1"/>
          <p:nvPr/>
        </p:nvSpPr>
        <p:spPr>
          <a:xfrm>
            <a:off x="726393" y="2016807"/>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DESARROLLO</a:t>
            </a:r>
            <a:endParaRPr/>
          </a:p>
        </p:txBody>
      </p:sp>
      <p:cxnSp>
        <p:nvCxnSpPr>
          <p:cNvPr id="228" name="Google Shape;228;p14"/>
          <p:cNvCxnSpPr/>
          <p:nvPr/>
        </p:nvCxnSpPr>
        <p:spPr>
          <a:xfrm flipH="1" rot="10800000">
            <a:off x="7685590" y="2607009"/>
            <a:ext cx="3056474" cy="13526"/>
          </a:xfrm>
          <a:prstGeom prst="straightConnector1">
            <a:avLst/>
          </a:prstGeom>
          <a:noFill/>
          <a:ln cap="flat" cmpd="dbl" w="22225">
            <a:solidFill>
              <a:schemeClr val="dk1"/>
            </a:solidFill>
            <a:prstDash val="solid"/>
            <a:miter lim="800000"/>
            <a:headEnd len="sm" w="sm" type="none"/>
            <a:tailEnd len="sm" w="sm" type="none"/>
          </a:ln>
        </p:spPr>
      </p:cxnSp>
      <p:cxnSp>
        <p:nvCxnSpPr>
          <p:cNvPr id="229" name="Google Shape;229;p14"/>
          <p:cNvCxnSpPr/>
          <p:nvPr/>
        </p:nvCxnSpPr>
        <p:spPr>
          <a:xfrm flipH="1">
            <a:off x="7685590" y="2677683"/>
            <a:ext cx="3056475" cy="47010"/>
          </a:xfrm>
          <a:prstGeom prst="straightConnector1">
            <a:avLst/>
          </a:prstGeom>
          <a:noFill/>
          <a:ln cap="flat" cmpd="dbl" w="22225">
            <a:solidFill>
              <a:schemeClr val="dk1"/>
            </a:solidFill>
            <a:prstDash val="solid"/>
            <a:miter lim="800000"/>
            <a:headEnd len="sm" w="sm" type="none"/>
            <a:tailEnd len="sm" w="sm" type="none"/>
          </a:ln>
        </p:spPr>
      </p:cxnSp>
      <p:pic>
        <p:nvPicPr>
          <p:cNvPr id="230" name="Google Shape;230;p14"/>
          <p:cNvPicPr preferRelativeResize="0"/>
          <p:nvPr/>
        </p:nvPicPr>
        <p:blipFill rotWithShape="1">
          <a:blip r:embed="rId3">
            <a:alphaModFix/>
          </a:blip>
          <a:srcRect b="0" l="0" r="0" t="0"/>
          <a:stretch/>
        </p:blipFill>
        <p:spPr>
          <a:xfrm>
            <a:off x="1638125" y="2824925"/>
            <a:ext cx="7475549" cy="39305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15"/>
          <p:cNvSpPr txBox="1"/>
          <p:nvPr/>
        </p:nvSpPr>
        <p:spPr>
          <a:xfrm>
            <a:off x="726393" y="2799637"/>
            <a:ext cx="9144000" cy="165576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2800"/>
              <a:buFont typeface="Arial"/>
              <a:buNone/>
            </a:pPr>
            <a:r>
              <a:rPr b="0" i="0" lang="es-CO" sz="2800" u="none" cap="none" strike="noStrike">
                <a:solidFill>
                  <a:srgbClr val="2F5496"/>
                </a:solidFill>
                <a:latin typeface="Arial"/>
                <a:ea typeface="Arial"/>
                <a:cs typeface="Arial"/>
                <a:sym typeface="Arial"/>
              </a:rPr>
              <a:t>CONCLUSIONES</a:t>
            </a:r>
            <a:endParaRPr/>
          </a:p>
        </p:txBody>
      </p:sp>
      <p:sp>
        <p:nvSpPr>
          <p:cNvPr id="236" name="Google Shape;236;p15"/>
          <p:cNvSpPr txBox="1"/>
          <p:nvPr/>
        </p:nvSpPr>
        <p:spPr>
          <a:xfrm>
            <a:off x="726393" y="2016807"/>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CIERRE DE LA INVESTIGACIÓN</a:t>
            </a:r>
            <a:endParaRPr/>
          </a:p>
        </p:txBody>
      </p:sp>
      <p:cxnSp>
        <p:nvCxnSpPr>
          <p:cNvPr id="237" name="Google Shape;237;p15"/>
          <p:cNvCxnSpPr/>
          <p:nvPr/>
        </p:nvCxnSpPr>
        <p:spPr>
          <a:xfrm>
            <a:off x="3939611" y="2606467"/>
            <a:ext cx="6802453" cy="542"/>
          </a:xfrm>
          <a:prstGeom prst="straightConnector1">
            <a:avLst/>
          </a:prstGeom>
          <a:noFill/>
          <a:ln cap="flat" cmpd="dbl" w="22225">
            <a:solidFill>
              <a:schemeClr val="dk1"/>
            </a:solidFill>
            <a:prstDash val="solid"/>
            <a:miter lim="800000"/>
            <a:headEnd len="sm" w="sm" type="none"/>
            <a:tailEnd len="sm" w="sm" type="none"/>
          </a:ln>
        </p:spPr>
      </p:cxnSp>
      <p:cxnSp>
        <p:nvCxnSpPr>
          <p:cNvPr id="238" name="Google Shape;238;p15"/>
          <p:cNvCxnSpPr/>
          <p:nvPr/>
        </p:nvCxnSpPr>
        <p:spPr>
          <a:xfrm>
            <a:off x="3912545" y="2681953"/>
            <a:ext cx="6802453" cy="542"/>
          </a:xfrm>
          <a:prstGeom prst="straightConnector1">
            <a:avLst/>
          </a:prstGeom>
          <a:noFill/>
          <a:ln cap="flat" cmpd="dbl" w="22225">
            <a:solidFill>
              <a:schemeClr val="dk1"/>
            </a:solidFill>
            <a:prstDash val="solid"/>
            <a:miter lim="800000"/>
            <a:headEnd len="sm" w="sm" type="none"/>
            <a:tailEnd len="sm" w="sm" type="none"/>
          </a:ln>
        </p:spPr>
      </p:cxnSp>
      <p:sp>
        <p:nvSpPr>
          <p:cNvPr id="239" name="Google Shape;239;p15"/>
          <p:cNvSpPr txBox="1"/>
          <p:nvPr/>
        </p:nvSpPr>
        <p:spPr>
          <a:xfrm>
            <a:off x="726400" y="3510175"/>
            <a:ext cx="8101200" cy="27822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1600"/>
              <a:buFont typeface="Arial"/>
              <a:buNone/>
            </a:pPr>
            <a:r>
              <a:rPr b="0" i="0" lang="es-CO" sz="1600" u="none" cap="none" strike="noStrike">
                <a:solidFill>
                  <a:srgbClr val="2F5496"/>
                </a:solidFill>
                <a:latin typeface="Arial"/>
                <a:ea typeface="Arial"/>
                <a:cs typeface="Arial"/>
                <a:sym typeface="Arial"/>
              </a:rPr>
              <a:t>Utilizar información relacionada sobre técnicas y métodos de desarrollo de videojuegos, consultando múltiples fuentes que permitan recopilar datos, estadísticas y como poder orientar la información obtenida hacia modelos educativos.</a:t>
            </a:r>
            <a:endParaRPr/>
          </a:p>
          <a:p>
            <a:pPr indent="0" lvl="0" marL="0" marR="0" rtl="0" algn="l">
              <a:lnSpc>
                <a:spcPct val="90000"/>
              </a:lnSpc>
              <a:spcBef>
                <a:spcPts val="1000"/>
              </a:spcBef>
              <a:spcAft>
                <a:spcPts val="0"/>
              </a:spcAft>
              <a:buClr>
                <a:srgbClr val="2F5496"/>
              </a:buClr>
              <a:buSzPts val="1600"/>
              <a:buFont typeface="Arial"/>
              <a:buNone/>
            </a:pPr>
            <a:r>
              <a:rPr b="0" i="0" lang="es-CO" sz="1600" u="none" cap="none" strike="noStrike">
                <a:solidFill>
                  <a:srgbClr val="2F5496"/>
                </a:solidFill>
                <a:latin typeface="Arial"/>
                <a:ea typeface="Arial"/>
                <a:cs typeface="Arial"/>
                <a:sym typeface="Arial"/>
              </a:rPr>
              <a:t>Generar modelos educativos que utilicen técnicas y métodos de desarrollo de videojuegos, combinando el contenido curricular de la institución para generar material de estudio relevante para el estudiante.</a:t>
            </a:r>
            <a:endParaRPr/>
          </a:p>
          <a:p>
            <a:pPr indent="0" lvl="0" marL="0" marR="0" rtl="0" algn="l">
              <a:lnSpc>
                <a:spcPct val="90000"/>
              </a:lnSpc>
              <a:spcBef>
                <a:spcPts val="1000"/>
              </a:spcBef>
              <a:spcAft>
                <a:spcPts val="0"/>
              </a:spcAft>
              <a:buClr>
                <a:srgbClr val="2F5496"/>
              </a:buClr>
              <a:buSzPts val="1600"/>
              <a:buFont typeface="Arial"/>
              <a:buNone/>
            </a:pPr>
            <a:r>
              <a:rPr b="0" i="0" lang="es-CO" sz="1600" u="none" cap="none" strike="noStrike">
                <a:solidFill>
                  <a:srgbClr val="2F5496"/>
                </a:solidFill>
                <a:latin typeface="Arial"/>
                <a:ea typeface="Arial"/>
                <a:cs typeface="Arial"/>
                <a:sym typeface="Arial"/>
              </a:rPr>
              <a:t>Proponer por medio de los modelos educativos presentados una plataforma informática educativa, utilizando las técnicas, métodos y modelos propuestos para el desarrollo de la herramienta.</a:t>
            </a:r>
            <a:endParaRPr b="0" i="0" sz="1600" u="none" cap="none" strike="noStrike">
              <a:solidFill>
                <a:srgbClr val="2F5496"/>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16"/>
          <p:cNvSpPr txBox="1"/>
          <p:nvPr/>
        </p:nvSpPr>
        <p:spPr>
          <a:xfrm>
            <a:off x="726393" y="3196669"/>
            <a:ext cx="9144000" cy="226456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2800"/>
              <a:buFont typeface="Arial"/>
              <a:buNone/>
            </a:pPr>
            <a:r>
              <a:rPr b="0" i="0" lang="es-CO" sz="2800" u="none" cap="none" strike="noStrike">
                <a:solidFill>
                  <a:srgbClr val="2F5496"/>
                </a:solidFill>
                <a:latin typeface="Arial"/>
                <a:ea typeface="Arial"/>
                <a:cs typeface="Arial"/>
                <a:sym typeface="Arial"/>
              </a:rPr>
              <a:t>APORTES ORIGINALES</a:t>
            </a:r>
            <a:endParaRPr/>
          </a:p>
        </p:txBody>
      </p:sp>
      <p:sp>
        <p:nvSpPr>
          <p:cNvPr id="245" name="Google Shape;245;p16"/>
          <p:cNvSpPr txBox="1"/>
          <p:nvPr/>
        </p:nvSpPr>
        <p:spPr>
          <a:xfrm>
            <a:off x="726393" y="2016807"/>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CIERRE DE LA INVESTIGACIÓN</a:t>
            </a:r>
            <a:endParaRPr/>
          </a:p>
        </p:txBody>
      </p:sp>
      <p:cxnSp>
        <p:nvCxnSpPr>
          <p:cNvPr id="246" name="Google Shape;246;p16"/>
          <p:cNvCxnSpPr/>
          <p:nvPr/>
        </p:nvCxnSpPr>
        <p:spPr>
          <a:xfrm>
            <a:off x="3939611" y="2606467"/>
            <a:ext cx="6802453" cy="542"/>
          </a:xfrm>
          <a:prstGeom prst="straightConnector1">
            <a:avLst/>
          </a:prstGeom>
          <a:noFill/>
          <a:ln cap="flat" cmpd="dbl" w="22225">
            <a:solidFill>
              <a:schemeClr val="dk1"/>
            </a:solidFill>
            <a:prstDash val="solid"/>
            <a:miter lim="800000"/>
            <a:headEnd len="sm" w="sm" type="none"/>
            <a:tailEnd len="sm" w="sm" type="none"/>
          </a:ln>
        </p:spPr>
      </p:cxnSp>
      <p:cxnSp>
        <p:nvCxnSpPr>
          <p:cNvPr id="247" name="Google Shape;247;p16"/>
          <p:cNvCxnSpPr/>
          <p:nvPr/>
        </p:nvCxnSpPr>
        <p:spPr>
          <a:xfrm>
            <a:off x="3912545" y="2681953"/>
            <a:ext cx="6802453" cy="542"/>
          </a:xfrm>
          <a:prstGeom prst="straightConnector1">
            <a:avLst/>
          </a:prstGeom>
          <a:noFill/>
          <a:ln cap="flat" cmpd="dbl" w="22225">
            <a:solidFill>
              <a:schemeClr val="dk1"/>
            </a:solidFill>
            <a:prstDash val="solid"/>
            <a:miter lim="800000"/>
            <a:headEnd len="sm" w="sm" type="none"/>
            <a:tailEnd len="sm" w="sm" type="none"/>
          </a:ln>
        </p:spPr>
      </p:cxnSp>
      <p:sp>
        <p:nvSpPr>
          <p:cNvPr id="248" name="Google Shape;248;p16"/>
          <p:cNvSpPr txBox="1"/>
          <p:nvPr/>
        </p:nvSpPr>
        <p:spPr>
          <a:xfrm>
            <a:off x="726400" y="4021900"/>
            <a:ext cx="8439300" cy="19065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1600"/>
              <a:buFont typeface="Arial"/>
              <a:buNone/>
            </a:pPr>
            <a:r>
              <a:rPr b="0" i="0" lang="es-CO" sz="1600" u="none" cap="none" strike="noStrike">
                <a:solidFill>
                  <a:srgbClr val="2F5496"/>
                </a:solidFill>
                <a:latin typeface="Arial"/>
                <a:ea typeface="Arial"/>
                <a:cs typeface="Arial"/>
                <a:sym typeface="Arial"/>
              </a:rPr>
              <a:t>Se establece un modelo basado en la puntuación y tomando como base las técnicas de Incentivación dinámica las cuales son recompensas , status , logros y competencias el cual consta de 30 preguntas del área de geografía en los temas de distribución geográfica, regiones de Colombia , sectores económicos y regiones económicas , el modelo permite almacenar el resultado obtenido por los estudiantes y almacenarlo con el fin de crear una competencia entre estudiantes y generar la motivación del estudiante.</a:t>
            </a:r>
            <a:endParaRPr b="0" i="0" sz="1600" u="none" cap="none" strike="noStrike">
              <a:solidFill>
                <a:srgbClr val="2F5496"/>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17"/>
          <p:cNvSpPr txBox="1"/>
          <p:nvPr/>
        </p:nvSpPr>
        <p:spPr>
          <a:xfrm>
            <a:off x="550224" y="4340680"/>
            <a:ext cx="9144000" cy="165576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1600"/>
              <a:buFont typeface="Arial"/>
              <a:buNone/>
            </a:pPr>
            <a:r>
              <a:rPr b="0" i="0" lang="es-CO" sz="1600" u="none" cap="none" strike="noStrike">
                <a:solidFill>
                  <a:srgbClr val="2F5496"/>
                </a:solidFill>
                <a:latin typeface="Arial"/>
                <a:ea typeface="Arial"/>
                <a:cs typeface="Arial"/>
                <a:sym typeface="Arial"/>
              </a:rPr>
              <a:t>Con el desarrollo del anterior proyecto “Prototipo funcional de gamificación para la enseñanza de geografía en estudiantes de zonas rurales. Caso de estudio Grado 5A de la Institución Educativa departamental San Gabriel, municipio de Viotá Cundinamarca.” se ha tenido información esencial para </a:t>
            </a:r>
            <a:r>
              <a:rPr lang="es-CO" sz="1600">
                <a:solidFill>
                  <a:srgbClr val="2F5496"/>
                </a:solidFill>
              </a:rPr>
              <a:t>llevarlo</a:t>
            </a:r>
            <a:r>
              <a:rPr b="0" i="0" lang="es-CO" sz="1600" u="none" cap="none" strike="noStrike">
                <a:solidFill>
                  <a:srgbClr val="2F5496"/>
                </a:solidFill>
                <a:latin typeface="Arial"/>
                <a:ea typeface="Arial"/>
                <a:cs typeface="Arial"/>
                <a:sym typeface="Arial"/>
              </a:rPr>
              <a:t> a cabo, sin embargo, se abre la brecha para realizar nuevos estudios relacionados, donde se pretende realizar ampliar la brecha estudiantil, para que más cursos o grados puedan acceder a información sobre la geografía, aun así buscar la manera de llegar a personas con bajos recursos económicos que les permita aprender usando herramientas de tecnología.</a:t>
            </a:r>
            <a:endParaRPr b="0" i="0" sz="1600" u="none" cap="none" strike="noStrike">
              <a:solidFill>
                <a:srgbClr val="2F5496"/>
              </a:solidFill>
              <a:latin typeface="Arial"/>
              <a:ea typeface="Arial"/>
              <a:cs typeface="Arial"/>
              <a:sym typeface="Arial"/>
            </a:endParaRPr>
          </a:p>
        </p:txBody>
      </p:sp>
      <p:sp>
        <p:nvSpPr>
          <p:cNvPr id="254" name="Google Shape;254;p17"/>
          <p:cNvSpPr txBox="1"/>
          <p:nvPr/>
        </p:nvSpPr>
        <p:spPr>
          <a:xfrm>
            <a:off x="726393" y="2016807"/>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CIERRE DE LA INVESTIGACIÓN</a:t>
            </a:r>
            <a:endParaRPr/>
          </a:p>
        </p:txBody>
      </p:sp>
      <p:cxnSp>
        <p:nvCxnSpPr>
          <p:cNvPr id="255" name="Google Shape;255;p17"/>
          <p:cNvCxnSpPr/>
          <p:nvPr/>
        </p:nvCxnSpPr>
        <p:spPr>
          <a:xfrm>
            <a:off x="3939611" y="2606467"/>
            <a:ext cx="6802453" cy="542"/>
          </a:xfrm>
          <a:prstGeom prst="straightConnector1">
            <a:avLst/>
          </a:prstGeom>
          <a:noFill/>
          <a:ln cap="flat" cmpd="dbl" w="22225">
            <a:solidFill>
              <a:schemeClr val="dk1"/>
            </a:solidFill>
            <a:prstDash val="solid"/>
            <a:miter lim="800000"/>
            <a:headEnd len="sm" w="sm" type="none"/>
            <a:tailEnd len="sm" w="sm" type="none"/>
          </a:ln>
        </p:spPr>
      </p:cxnSp>
      <p:cxnSp>
        <p:nvCxnSpPr>
          <p:cNvPr id="256" name="Google Shape;256;p17"/>
          <p:cNvCxnSpPr/>
          <p:nvPr/>
        </p:nvCxnSpPr>
        <p:spPr>
          <a:xfrm>
            <a:off x="3912545" y="2681953"/>
            <a:ext cx="6802453" cy="542"/>
          </a:xfrm>
          <a:prstGeom prst="straightConnector1">
            <a:avLst/>
          </a:prstGeom>
          <a:noFill/>
          <a:ln cap="flat" cmpd="dbl" w="22225">
            <a:solidFill>
              <a:schemeClr val="dk1"/>
            </a:solidFill>
            <a:prstDash val="solid"/>
            <a:miter lim="800000"/>
            <a:headEnd len="sm" w="sm" type="none"/>
            <a:tailEnd len="sm" w="sm" type="none"/>
          </a:ln>
        </p:spPr>
      </p:cxnSp>
      <p:sp>
        <p:nvSpPr>
          <p:cNvPr id="257" name="Google Shape;257;p17"/>
          <p:cNvSpPr txBox="1"/>
          <p:nvPr/>
        </p:nvSpPr>
        <p:spPr>
          <a:xfrm>
            <a:off x="550224" y="3303599"/>
            <a:ext cx="9144000" cy="165576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2800"/>
              <a:buFont typeface="Arial"/>
              <a:buNone/>
            </a:pPr>
            <a:r>
              <a:rPr b="0" i="0" lang="es-CO" sz="2800" u="none" cap="none" strike="noStrike">
                <a:solidFill>
                  <a:srgbClr val="2F5496"/>
                </a:solidFill>
                <a:latin typeface="Arial"/>
                <a:ea typeface="Arial"/>
                <a:cs typeface="Arial"/>
                <a:sym typeface="Arial"/>
              </a:rPr>
              <a:t>TRABAJOS FUTUROS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18"/>
          <p:cNvSpPr txBox="1"/>
          <p:nvPr/>
        </p:nvSpPr>
        <p:spPr>
          <a:xfrm>
            <a:off x="550224" y="3894991"/>
            <a:ext cx="9144000" cy="165576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1600"/>
              <a:buFont typeface="Arial"/>
              <a:buNone/>
            </a:pPr>
            <a:r>
              <a:rPr b="0" i="0" lang="es-CO" sz="1600" u="none" cap="none" strike="noStrike">
                <a:solidFill>
                  <a:srgbClr val="2F5496"/>
                </a:solidFill>
                <a:latin typeface="Arial"/>
                <a:ea typeface="Arial"/>
                <a:cs typeface="Arial"/>
                <a:sym typeface="Arial"/>
              </a:rPr>
              <a:t>Además de ampliar las temáticas con las que cuenta la aplicación permite ampliar el rango de investigación sobre procesos de calidad y al mismo tiempo apoyar entes gubernamentales para aprovechar de manera eficiente los recursos naturales y el aprendizaje sobre la agronomía como fuente de generación económica del país. Esto permite generar una cadena de valor con cambios constantes brindando beneficios en sectores económicos sin dejar a un lado los participantes para que puedan aprender por medio de tecnologías de la información y la comunicación TIC.</a:t>
            </a:r>
            <a:endParaRPr b="0" i="0" sz="1600" u="none" cap="none" strike="noStrike">
              <a:solidFill>
                <a:srgbClr val="2F5496"/>
              </a:solidFill>
              <a:latin typeface="Arial"/>
              <a:ea typeface="Arial"/>
              <a:cs typeface="Arial"/>
              <a:sym typeface="Arial"/>
            </a:endParaRPr>
          </a:p>
        </p:txBody>
      </p:sp>
      <p:sp>
        <p:nvSpPr>
          <p:cNvPr id="263" name="Google Shape;263;p18"/>
          <p:cNvSpPr txBox="1"/>
          <p:nvPr/>
        </p:nvSpPr>
        <p:spPr>
          <a:xfrm>
            <a:off x="726393" y="2016807"/>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CIERRE DE LA INVESTIGACIÓN</a:t>
            </a:r>
            <a:endParaRPr/>
          </a:p>
        </p:txBody>
      </p:sp>
      <p:cxnSp>
        <p:nvCxnSpPr>
          <p:cNvPr id="264" name="Google Shape;264;p18"/>
          <p:cNvCxnSpPr/>
          <p:nvPr/>
        </p:nvCxnSpPr>
        <p:spPr>
          <a:xfrm>
            <a:off x="3939611" y="2606467"/>
            <a:ext cx="6802453" cy="542"/>
          </a:xfrm>
          <a:prstGeom prst="straightConnector1">
            <a:avLst/>
          </a:prstGeom>
          <a:noFill/>
          <a:ln cap="flat" cmpd="dbl" w="22225">
            <a:solidFill>
              <a:schemeClr val="dk1"/>
            </a:solidFill>
            <a:prstDash val="solid"/>
            <a:miter lim="800000"/>
            <a:headEnd len="sm" w="sm" type="none"/>
            <a:tailEnd len="sm" w="sm" type="none"/>
          </a:ln>
        </p:spPr>
      </p:cxnSp>
      <p:cxnSp>
        <p:nvCxnSpPr>
          <p:cNvPr id="265" name="Google Shape;265;p18"/>
          <p:cNvCxnSpPr/>
          <p:nvPr/>
        </p:nvCxnSpPr>
        <p:spPr>
          <a:xfrm>
            <a:off x="3912545" y="2681953"/>
            <a:ext cx="6802453" cy="542"/>
          </a:xfrm>
          <a:prstGeom prst="straightConnector1">
            <a:avLst/>
          </a:prstGeom>
          <a:noFill/>
          <a:ln cap="flat" cmpd="dbl" w="22225">
            <a:solidFill>
              <a:schemeClr val="dk1"/>
            </a:solidFill>
            <a:prstDash val="solid"/>
            <a:miter lim="800000"/>
            <a:headEnd len="sm" w="sm" type="none"/>
            <a:tailEnd len="sm" w="sm" type="none"/>
          </a:ln>
        </p:spPr>
      </p:cxnSp>
      <p:sp>
        <p:nvSpPr>
          <p:cNvPr id="266" name="Google Shape;266;p18"/>
          <p:cNvSpPr txBox="1"/>
          <p:nvPr/>
        </p:nvSpPr>
        <p:spPr>
          <a:xfrm>
            <a:off x="550225" y="3303600"/>
            <a:ext cx="8589600" cy="26118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2800"/>
              <a:buFont typeface="Arial"/>
              <a:buNone/>
            </a:pPr>
            <a:r>
              <a:rPr b="0" i="0" lang="es-CO" sz="2800" u="none" cap="none" strike="noStrike">
                <a:solidFill>
                  <a:srgbClr val="2F5496"/>
                </a:solidFill>
                <a:latin typeface="Arial"/>
                <a:ea typeface="Arial"/>
                <a:cs typeface="Arial"/>
                <a:sym typeface="Arial"/>
              </a:rPr>
              <a:t>TRABAJOS FUTUROS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19"/>
          <p:cNvSpPr txBox="1"/>
          <p:nvPr/>
        </p:nvSpPr>
        <p:spPr>
          <a:xfrm>
            <a:off x="785116" y="2758779"/>
            <a:ext cx="9818568" cy="3600075"/>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rgbClr val="2F5496"/>
              </a:buClr>
              <a:buSzPts val="2800"/>
              <a:buFont typeface="Arial"/>
              <a:buChar char="•"/>
            </a:pPr>
            <a:r>
              <a:rPr b="0" i="0" lang="es-CO" sz="2800" u="none" cap="none" strike="noStrike">
                <a:solidFill>
                  <a:srgbClr val="2F5496"/>
                </a:solidFill>
                <a:latin typeface="Arial"/>
                <a:ea typeface="Arial"/>
                <a:cs typeface="Arial"/>
                <a:sym typeface="Arial"/>
              </a:rPr>
              <a:t>. </a:t>
            </a:r>
            <a:r>
              <a:rPr b="0" i="0" lang="es-CO" sz="1400" u="none" cap="none" strike="noStrike">
                <a:solidFill>
                  <a:srgbClr val="2F5496"/>
                </a:solidFill>
                <a:latin typeface="Arial"/>
                <a:ea typeface="Arial"/>
                <a:cs typeface="Arial"/>
                <a:sym typeface="Arial"/>
              </a:rPr>
              <a:t>McGee, M. G. (1979). Human spatial abilities: Psychometric studies and environ-mental, genetic, hormonal, and neurological influences. Psychological Bulletin, 86(5), 889–918. Disponible en https://doi.org/10.1037/0033-2909.86.5.889</a:t>
            </a:r>
            <a:endParaRPr/>
          </a:p>
          <a:p>
            <a:pPr indent="-228600" lvl="0" marL="228600" marR="0" rtl="0" algn="l">
              <a:lnSpc>
                <a:spcPct val="90000"/>
              </a:lnSpc>
              <a:spcBef>
                <a:spcPts val="1000"/>
              </a:spcBef>
              <a:spcAft>
                <a:spcPts val="0"/>
              </a:spcAft>
              <a:buClr>
                <a:srgbClr val="2F5496"/>
              </a:buClr>
              <a:buSzPts val="1400"/>
              <a:buFont typeface="Arial"/>
              <a:buChar char="•"/>
            </a:pPr>
            <a:r>
              <a:rPr b="0" i="0" lang="es-CO" sz="1400" u="none" cap="none" strike="noStrike">
                <a:solidFill>
                  <a:srgbClr val="2F5496"/>
                </a:solidFill>
                <a:latin typeface="Arial"/>
                <a:ea typeface="Arial"/>
                <a:cs typeface="Arial"/>
                <a:sym typeface="Arial"/>
              </a:rPr>
              <a:t>[2] Ferran Teixes, “Gamificación: Fundamentos y aplicaciones”. Editorial UOC. Septiembre de 2014</a:t>
            </a:r>
            <a:endParaRPr/>
          </a:p>
          <a:p>
            <a:pPr indent="-228600" lvl="0" marL="228600" marR="0" rtl="0" algn="l">
              <a:lnSpc>
                <a:spcPct val="90000"/>
              </a:lnSpc>
              <a:spcBef>
                <a:spcPts val="1000"/>
              </a:spcBef>
              <a:spcAft>
                <a:spcPts val="0"/>
              </a:spcAft>
              <a:buClr>
                <a:srgbClr val="2F5496"/>
              </a:buClr>
              <a:buSzPts val="1400"/>
              <a:buFont typeface="Arial"/>
              <a:buChar char="•"/>
            </a:pPr>
            <a:r>
              <a:rPr b="0" i="0" lang="es-CO" sz="1400" u="none" cap="none" strike="noStrike">
                <a:solidFill>
                  <a:srgbClr val="2F5496"/>
                </a:solidFill>
                <a:latin typeface="Arial"/>
                <a:ea typeface="Arial"/>
                <a:cs typeface="Arial"/>
                <a:sym typeface="Arial"/>
              </a:rPr>
              <a:t>[3] Cepeda-Ladino, Julio-Cesar. “Participación de la comunidad internacional en la construcción de Laboratorios de Paz en Colombia: El caso de Viotá, Cundinamarca”. Re-vista CS. 10.18046/recs.i19.2165 . February 2016</a:t>
            </a:r>
            <a:endParaRPr/>
          </a:p>
          <a:p>
            <a:pPr indent="-228600" lvl="0" marL="228600" marR="0" rtl="0" algn="l">
              <a:lnSpc>
                <a:spcPct val="90000"/>
              </a:lnSpc>
              <a:spcBef>
                <a:spcPts val="1000"/>
              </a:spcBef>
              <a:spcAft>
                <a:spcPts val="0"/>
              </a:spcAft>
              <a:buClr>
                <a:srgbClr val="2F5496"/>
              </a:buClr>
              <a:buSzPts val="1400"/>
              <a:buFont typeface="Arial"/>
              <a:buChar char="•"/>
            </a:pPr>
            <a:r>
              <a:rPr b="0" i="0" lang="es-CO" sz="1400" u="none" cap="none" strike="noStrike">
                <a:solidFill>
                  <a:srgbClr val="2F5496"/>
                </a:solidFill>
                <a:latin typeface="Arial"/>
                <a:ea typeface="Arial"/>
                <a:cs typeface="Arial"/>
                <a:sym typeface="Arial"/>
              </a:rPr>
              <a:t>[4] Pedro Herrero, “La industria del videojuego facturó en 2020, en todo el mundo, más que el cine y los deportes juntos en EEUU” meristation, 26 de diciembre de 2020.</a:t>
            </a:r>
            <a:endParaRPr/>
          </a:p>
          <a:p>
            <a:pPr indent="-228600" lvl="0" marL="228600" marR="0" rtl="0" algn="l">
              <a:lnSpc>
                <a:spcPct val="90000"/>
              </a:lnSpc>
              <a:spcBef>
                <a:spcPts val="1000"/>
              </a:spcBef>
              <a:spcAft>
                <a:spcPts val="0"/>
              </a:spcAft>
              <a:buClr>
                <a:srgbClr val="2F5496"/>
              </a:buClr>
              <a:buSzPts val="1400"/>
              <a:buFont typeface="Arial"/>
              <a:buChar char="•"/>
            </a:pPr>
            <a:r>
              <a:rPr b="0" i="0" lang="es-CO" sz="1400" u="none" cap="none" strike="noStrike">
                <a:solidFill>
                  <a:srgbClr val="2F5496"/>
                </a:solidFill>
                <a:latin typeface="Arial"/>
                <a:ea typeface="Arial"/>
                <a:cs typeface="Arial"/>
                <a:sym typeface="Arial"/>
              </a:rPr>
              <a:t>[5] C. R. Snyder , Shane J. Lopez, .Oxford Handbook of Positive Psychology”, cap 8. “Flow Theory and Research”, edición no. 2, pp. 195-204, 2011.</a:t>
            </a:r>
            <a:endParaRPr/>
          </a:p>
          <a:p>
            <a:pPr indent="-228600" lvl="0" marL="228600" marR="0" rtl="0" algn="l">
              <a:lnSpc>
                <a:spcPct val="90000"/>
              </a:lnSpc>
              <a:spcBef>
                <a:spcPts val="1000"/>
              </a:spcBef>
              <a:spcAft>
                <a:spcPts val="0"/>
              </a:spcAft>
              <a:buClr>
                <a:srgbClr val="2F5496"/>
              </a:buClr>
              <a:buSzPts val="1400"/>
              <a:buFont typeface="Arial"/>
              <a:buChar char="•"/>
            </a:pPr>
            <a:r>
              <a:rPr b="0" i="0" lang="es-CO" sz="1400" u="none" cap="none" strike="noStrike">
                <a:solidFill>
                  <a:srgbClr val="2F5496"/>
                </a:solidFill>
                <a:latin typeface="Arial"/>
                <a:ea typeface="Arial"/>
                <a:cs typeface="Arial"/>
                <a:sym typeface="Arial"/>
              </a:rPr>
              <a:t>[6] J. Hamari, J. Koivisto and H. Sarsa, ”Does Gamification Work? – A Literature Review of Empirical Studies on Gamification,”2014 47th Hawaii International Conference on System Sciences, 2014, pp. 3025-3034, doi: 10.1109/HICSS.2014.377.</a:t>
            </a:r>
            <a:endParaRPr/>
          </a:p>
        </p:txBody>
      </p:sp>
      <p:sp>
        <p:nvSpPr>
          <p:cNvPr id="272" name="Google Shape;272;p19"/>
          <p:cNvSpPr txBox="1"/>
          <p:nvPr/>
        </p:nvSpPr>
        <p:spPr>
          <a:xfrm>
            <a:off x="726393" y="2016807"/>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BIBLIOGRAFÍA</a:t>
            </a:r>
            <a:endParaRPr/>
          </a:p>
        </p:txBody>
      </p:sp>
      <p:cxnSp>
        <p:nvCxnSpPr>
          <p:cNvPr id="273" name="Google Shape;273;p19"/>
          <p:cNvCxnSpPr/>
          <p:nvPr/>
        </p:nvCxnSpPr>
        <p:spPr>
          <a:xfrm>
            <a:off x="7407797" y="2592729"/>
            <a:ext cx="3334270" cy="0"/>
          </a:xfrm>
          <a:prstGeom prst="straightConnector1">
            <a:avLst/>
          </a:prstGeom>
          <a:noFill/>
          <a:ln cap="flat" cmpd="dbl" w="22225">
            <a:solidFill>
              <a:schemeClr val="dk1"/>
            </a:solidFill>
            <a:prstDash val="solid"/>
            <a:miter lim="800000"/>
            <a:headEnd len="sm" w="sm" type="none"/>
            <a:tailEnd len="sm" w="sm" type="none"/>
          </a:ln>
        </p:spPr>
      </p:cxnSp>
      <p:cxnSp>
        <p:nvCxnSpPr>
          <p:cNvPr id="274" name="Google Shape;274;p19"/>
          <p:cNvCxnSpPr/>
          <p:nvPr/>
        </p:nvCxnSpPr>
        <p:spPr>
          <a:xfrm>
            <a:off x="7398147" y="2664104"/>
            <a:ext cx="3334270" cy="0"/>
          </a:xfrm>
          <a:prstGeom prst="straightConnector1">
            <a:avLst/>
          </a:prstGeom>
          <a:noFill/>
          <a:ln cap="flat" cmpd="dbl" w="22225">
            <a:solidFill>
              <a:schemeClr val="dk1"/>
            </a:solidFill>
            <a:prstDash val="solid"/>
            <a:miter lim="800000"/>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
          <p:cNvSpPr txBox="1"/>
          <p:nvPr/>
        </p:nvSpPr>
        <p:spPr>
          <a:xfrm>
            <a:off x="726393" y="3510170"/>
            <a:ext cx="9144000" cy="165576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1600"/>
              <a:buFont typeface="Arial"/>
              <a:buNone/>
            </a:pPr>
            <a:r>
              <a:rPr b="0" i="0" lang="es-CO" sz="1600" u="none" cap="none" strike="noStrike">
                <a:solidFill>
                  <a:srgbClr val="2F5496"/>
                </a:solidFill>
                <a:latin typeface="Arial"/>
                <a:ea typeface="Arial"/>
                <a:cs typeface="Arial"/>
                <a:sym typeface="Arial"/>
              </a:rPr>
              <a:t>Los estudiantes de la Institución Educativa Departamental San Gabriel de la vereda San Gabriel de Viotá Cundinamarca están atravesando varios retos para poder llevar a cabo su proceso de aprendizaje en su día a día, ya que no realizan desplazamiento físico a las aulas para recibir la clases necesarias y obtener mayor conocimientos en diferentes áreas, estos retos son generados por el difícil acceso a internet, inestabilidad en el servicio y sobre todo el acceso a una computadora para tomar clases por medio de plataformas brindadas por las instituciones educativas.</a:t>
            </a:r>
            <a:endParaRPr b="0" i="0" sz="1600" u="none" cap="none" strike="noStrike">
              <a:solidFill>
                <a:srgbClr val="2F5496"/>
              </a:solidFill>
              <a:latin typeface="Arial"/>
              <a:ea typeface="Arial"/>
              <a:cs typeface="Arial"/>
              <a:sym typeface="Arial"/>
            </a:endParaRPr>
          </a:p>
        </p:txBody>
      </p:sp>
      <p:sp>
        <p:nvSpPr>
          <p:cNvPr id="115" name="Google Shape;115;p2"/>
          <p:cNvSpPr txBox="1"/>
          <p:nvPr/>
        </p:nvSpPr>
        <p:spPr>
          <a:xfrm>
            <a:off x="726393" y="2016807"/>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ESTUDIO DEL PROBLEMA</a:t>
            </a:r>
            <a:endParaRPr/>
          </a:p>
        </p:txBody>
      </p:sp>
      <p:cxnSp>
        <p:nvCxnSpPr>
          <p:cNvPr id="116" name="Google Shape;116;p2"/>
          <p:cNvCxnSpPr/>
          <p:nvPr/>
        </p:nvCxnSpPr>
        <p:spPr>
          <a:xfrm flipH="1" rot="10800000">
            <a:off x="4948015" y="2572284"/>
            <a:ext cx="5794049" cy="51275"/>
          </a:xfrm>
          <a:prstGeom prst="straightConnector1">
            <a:avLst/>
          </a:prstGeom>
          <a:noFill/>
          <a:ln cap="flat" cmpd="dbl" w="22225">
            <a:solidFill>
              <a:schemeClr val="dk1"/>
            </a:solidFill>
            <a:prstDash val="solid"/>
            <a:miter lim="800000"/>
            <a:headEnd len="sm" w="sm" type="none"/>
            <a:tailEnd len="sm" w="sm" type="none"/>
          </a:ln>
        </p:spPr>
      </p:cxnSp>
      <p:cxnSp>
        <p:nvCxnSpPr>
          <p:cNvPr id="117" name="Google Shape;117;p2"/>
          <p:cNvCxnSpPr/>
          <p:nvPr/>
        </p:nvCxnSpPr>
        <p:spPr>
          <a:xfrm flipH="1" rot="10800000">
            <a:off x="4948014" y="2641740"/>
            <a:ext cx="5794049" cy="51275"/>
          </a:xfrm>
          <a:prstGeom prst="straightConnector1">
            <a:avLst/>
          </a:prstGeom>
          <a:noFill/>
          <a:ln cap="flat" cmpd="dbl" w="22225">
            <a:solidFill>
              <a:schemeClr val="dk1"/>
            </a:solidFill>
            <a:prstDash val="solid"/>
            <a:miter lim="800000"/>
            <a:headEnd len="sm" w="sm" type="none"/>
            <a:tailEnd len="sm" w="sm" type="none"/>
          </a:ln>
        </p:spPr>
      </p:cxnSp>
      <p:sp>
        <p:nvSpPr>
          <p:cNvPr id="118" name="Google Shape;118;p2"/>
          <p:cNvSpPr txBox="1"/>
          <p:nvPr/>
        </p:nvSpPr>
        <p:spPr>
          <a:xfrm>
            <a:off x="726400" y="2943275"/>
            <a:ext cx="4610400" cy="3483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1600"/>
              <a:buFont typeface="Arial"/>
              <a:buNone/>
            </a:pPr>
            <a:r>
              <a:rPr lang="es-CO" sz="1700">
                <a:solidFill>
                  <a:srgbClr val="2F5496"/>
                </a:solidFill>
              </a:rPr>
              <a:t>PLANTEAMIENTO DEL PROBLEMA I</a:t>
            </a:r>
            <a:endParaRPr b="0" i="0" sz="1700" u="none" cap="none" strike="noStrike">
              <a:solidFill>
                <a:srgbClr val="2F5496"/>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20"/>
          <p:cNvSpPr txBox="1"/>
          <p:nvPr/>
        </p:nvSpPr>
        <p:spPr>
          <a:xfrm>
            <a:off x="785116" y="2735478"/>
            <a:ext cx="9818568" cy="3600075"/>
          </a:xfrm>
          <a:prstGeom prst="rect">
            <a:avLst/>
          </a:prstGeom>
          <a:noFill/>
          <a:ln>
            <a:noFill/>
          </a:ln>
        </p:spPr>
        <p:txBody>
          <a:bodyPr anchorCtr="0" anchor="t" bIns="45700" lIns="91425" spcFirstLastPara="1" rIns="91425" wrap="square" tIns="45700">
            <a:noAutofit/>
          </a:bodyPr>
          <a:lstStyle/>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[7] Windy H. Yuan, Dilip Soman, A Practitioner’s Guide To Gamification Of Education, Rotman School Of Management University of Toronto 2013</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[8] Andrea Malvido, La gamificación como estrategia educativa: Tendencias 2019, Cursos femxa, 2019</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[9] Instituto geográfico Agustín Codazi de Colombia, Definición sobre Geografía, Marzo 2020</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[10] Duolingo, Plataforma de Aprendizaje de idiomas.</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[11] Kahoot, Plataforma de Aprendizaje.</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[12] ClassDojo, Plataforma de Aprendizaje para niños.</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[13] Wikipedia, Colombia, 2021, https://es.wikipedia.org/wiki/Colombia</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[14] Wikipedia, Imagen de Colombia.</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[15] Jessica Rojas S., Sectores Económicos de Colombia: Una propuesta de fomento y crecimiento, Universidad Piloto de Colombia, Bogotá 2019</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[16] Colombia Travel, Regiones de Colombia, 2021</a:t>
            </a:r>
            <a:endParaRPr/>
          </a:p>
          <a:p>
            <a:pPr indent="0" lvl="0" marL="0" marR="0" rtl="0" algn="l">
              <a:lnSpc>
                <a:spcPct val="100000"/>
              </a:lnSpc>
              <a:spcBef>
                <a:spcPts val="0"/>
              </a:spcBef>
              <a:spcAft>
                <a:spcPts val="0"/>
              </a:spcAft>
              <a:buClr>
                <a:schemeClr val="dk1"/>
              </a:buClr>
              <a:buSzPts val="1400"/>
              <a:buFont typeface="Arial"/>
              <a:buNone/>
            </a:pPr>
            <a:r>
              <a:t/>
            </a:r>
            <a:endParaRPr b="0" i="0" sz="1400" u="none" cap="none" strike="noStrike">
              <a:solidFill>
                <a:srgbClr val="2F5496"/>
              </a:solidFill>
              <a:latin typeface="Arial"/>
              <a:ea typeface="Arial"/>
              <a:cs typeface="Arial"/>
              <a:sym typeface="Arial"/>
            </a:endParaRPr>
          </a:p>
        </p:txBody>
      </p:sp>
      <p:sp>
        <p:nvSpPr>
          <p:cNvPr id="280" name="Google Shape;280;p20"/>
          <p:cNvSpPr txBox="1"/>
          <p:nvPr/>
        </p:nvSpPr>
        <p:spPr>
          <a:xfrm>
            <a:off x="785116" y="1956218"/>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BIBLIOGRAFÍA</a:t>
            </a:r>
            <a:endParaRPr/>
          </a:p>
        </p:txBody>
      </p:sp>
      <p:cxnSp>
        <p:nvCxnSpPr>
          <p:cNvPr id="281" name="Google Shape;281;p20"/>
          <p:cNvCxnSpPr/>
          <p:nvPr/>
        </p:nvCxnSpPr>
        <p:spPr>
          <a:xfrm>
            <a:off x="7407797" y="2592729"/>
            <a:ext cx="3334270" cy="0"/>
          </a:xfrm>
          <a:prstGeom prst="straightConnector1">
            <a:avLst/>
          </a:prstGeom>
          <a:noFill/>
          <a:ln cap="flat" cmpd="dbl" w="22225">
            <a:solidFill>
              <a:schemeClr val="dk1"/>
            </a:solidFill>
            <a:prstDash val="solid"/>
            <a:miter lim="800000"/>
            <a:headEnd len="sm" w="sm" type="none"/>
            <a:tailEnd len="sm" w="sm" type="none"/>
          </a:ln>
        </p:spPr>
      </p:cxnSp>
      <p:cxnSp>
        <p:nvCxnSpPr>
          <p:cNvPr id="282" name="Google Shape;282;p20"/>
          <p:cNvCxnSpPr/>
          <p:nvPr/>
        </p:nvCxnSpPr>
        <p:spPr>
          <a:xfrm>
            <a:off x="7398147" y="2664104"/>
            <a:ext cx="3334270" cy="0"/>
          </a:xfrm>
          <a:prstGeom prst="straightConnector1">
            <a:avLst/>
          </a:prstGeom>
          <a:noFill/>
          <a:ln cap="flat" cmpd="dbl" w="22225">
            <a:solidFill>
              <a:schemeClr val="dk1"/>
            </a:solidFill>
            <a:prstDash val="solid"/>
            <a:miter lim="800000"/>
            <a:headEnd len="sm" w="sm" type="none"/>
            <a:tailEnd len="sm" w="sm" type="none"/>
          </a:ln>
        </p:spPr>
      </p:cxn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21"/>
          <p:cNvSpPr txBox="1"/>
          <p:nvPr/>
        </p:nvSpPr>
        <p:spPr>
          <a:xfrm>
            <a:off x="785116" y="2521355"/>
            <a:ext cx="9818568" cy="3600075"/>
          </a:xfrm>
          <a:prstGeom prst="rect">
            <a:avLst/>
          </a:prstGeom>
          <a:noFill/>
          <a:ln>
            <a:noFill/>
          </a:ln>
        </p:spPr>
        <p:txBody>
          <a:bodyPr anchorCtr="0" anchor="t" bIns="45700" lIns="91425" spcFirstLastPara="1" rIns="91425" wrap="square" tIns="45700">
            <a:noAutofit/>
          </a:bodyPr>
          <a:lstStyle/>
          <a:p>
            <a:pPr indent="-88900" lvl="0" marL="0" marR="0" rtl="0" algn="l">
              <a:lnSpc>
                <a:spcPct val="150000"/>
              </a:lnSpc>
              <a:spcBef>
                <a:spcPts val="0"/>
              </a:spcBef>
              <a:spcAft>
                <a:spcPts val="0"/>
              </a:spcAft>
              <a:buClr>
                <a:srgbClr val="2F5496"/>
              </a:buClr>
              <a:buSzPts val="1400"/>
              <a:buFont typeface="Arial"/>
              <a:buChar char="•"/>
            </a:pPr>
            <a:r>
              <a:rPr b="0" i="0" lang="es-CO" sz="1400" u="none" cap="none" strike="noStrike">
                <a:solidFill>
                  <a:srgbClr val="2F5496"/>
                </a:solidFill>
                <a:latin typeface="Arial"/>
                <a:ea typeface="Arial"/>
                <a:cs typeface="Arial"/>
                <a:sym typeface="Arial"/>
              </a:rPr>
              <a:t>[</a:t>
            </a:r>
            <a:r>
              <a:rPr b="0" i="0" lang="es-CO" sz="1200" u="none" cap="none" strike="noStrike">
                <a:solidFill>
                  <a:srgbClr val="2F5496"/>
                </a:solidFill>
                <a:latin typeface="Arial"/>
                <a:ea typeface="Arial"/>
                <a:cs typeface="Arial"/>
                <a:sym typeface="Arial"/>
              </a:rPr>
              <a:t>17] </a:t>
            </a:r>
            <a:r>
              <a:rPr lang="es-CO" sz="1200">
                <a:solidFill>
                  <a:srgbClr val="2F5496"/>
                </a:solidFill>
              </a:rPr>
              <a:t>Cancillería</a:t>
            </a:r>
            <a:r>
              <a:rPr b="0" i="0" lang="es-CO" sz="1200" u="none" cap="none" strike="noStrike">
                <a:solidFill>
                  <a:srgbClr val="2F5496"/>
                </a:solidFill>
                <a:latin typeface="Arial"/>
                <a:ea typeface="Arial"/>
                <a:cs typeface="Arial"/>
                <a:sym typeface="Arial"/>
              </a:rPr>
              <a:t> de Colombia, Fronteras Terrestres, 2021</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[18] </a:t>
            </a:r>
            <a:r>
              <a:rPr lang="es-CO" sz="1200">
                <a:solidFill>
                  <a:srgbClr val="2F5496"/>
                </a:solidFill>
              </a:rPr>
              <a:t>Cancillería</a:t>
            </a:r>
            <a:r>
              <a:rPr b="0" i="0" lang="es-CO" sz="1200" u="none" cap="none" strike="noStrike">
                <a:solidFill>
                  <a:srgbClr val="2F5496"/>
                </a:solidFill>
                <a:latin typeface="Arial"/>
                <a:ea typeface="Arial"/>
                <a:cs typeface="Arial"/>
                <a:sym typeface="Arial"/>
              </a:rPr>
              <a:t> de Colombia, </a:t>
            </a:r>
            <a:r>
              <a:rPr lang="es-CO" sz="1200">
                <a:solidFill>
                  <a:srgbClr val="2F5496"/>
                </a:solidFill>
              </a:rPr>
              <a:t>Límites</a:t>
            </a:r>
            <a:r>
              <a:rPr b="0" i="0" lang="es-CO" sz="1200" u="none" cap="none" strike="noStrike">
                <a:solidFill>
                  <a:srgbClr val="2F5496"/>
                </a:solidFill>
                <a:latin typeface="Arial"/>
                <a:ea typeface="Arial"/>
                <a:cs typeface="Arial"/>
                <a:sym typeface="Arial"/>
              </a:rPr>
              <a:t> </a:t>
            </a:r>
            <a:r>
              <a:rPr lang="es-CO" sz="1200">
                <a:solidFill>
                  <a:srgbClr val="2F5496"/>
                </a:solidFill>
              </a:rPr>
              <a:t>Marítimos</a:t>
            </a:r>
            <a:r>
              <a:rPr b="0" i="0" lang="es-CO" sz="1200" u="none" cap="none" strike="noStrike">
                <a:solidFill>
                  <a:srgbClr val="2F5496"/>
                </a:solidFill>
                <a:latin typeface="Arial"/>
                <a:ea typeface="Arial"/>
                <a:cs typeface="Arial"/>
                <a:sym typeface="Arial"/>
              </a:rPr>
              <a:t>, 2021</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[19] Regiones de Colombia, Regiones de Colombia, 2021</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[20] Ionic Framework, Ionic Framework. Disponible en https://ionicframework.com, 2021</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[21] C Sharp, C Sharp Lenguaje de </a:t>
            </a:r>
            <a:r>
              <a:rPr lang="es-CO" sz="1200">
                <a:solidFill>
                  <a:srgbClr val="2F5496"/>
                </a:solidFill>
              </a:rPr>
              <a:t>programación</a:t>
            </a:r>
            <a:r>
              <a:rPr b="0" i="0" lang="es-CO" sz="1200" u="none" cap="none" strike="noStrike">
                <a:solidFill>
                  <a:srgbClr val="2F5496"/>
                </a:solidFill>
                <a:latin typeface="Arial"/>
                <a:ea typeface="Arial"/>
                <a:cs typeface="Arial"/>
                <a:sym typeface="Arial"/>
              </a:rPr>
              <a:t>. Disponible en </a:t>
            </a:r>
            <a:r>
              <a:rPr b="0" i="0" lang="es-CO" sz="1200" u="sng" cap="none" strike="noStrike">
                <a:solidFill>
                  <a:srgbClr val="2F5496"/>
                </a:solidFill>
                <a:latin typeface="Arial"/>
                <a:ea typeface="Arial"/>
                <a:cs typeface="Arial"/>
                <a:sym typeface="Arial"/>
                <a:hlinkClick r:id="rId3">
                  <a:extLst>
                    <a:ext uri="{A12FA001-AC4F-418D-AE19-62706E023703}">
                      <ahyp:hlinkClr val="tx"/>
                    </a:ext>
                  </a:extLst>
                </a:hlinkClick>
              </a:rPr>
              <a:t>https://csharp.com.es</a:t>
            </a:r>
            <a:r>
              <a:rPr b="0" i="0" lang="es-CO" sz="1200" u="none" cap="none" strike="noStrike">
                <a:solidFill>
                  <a:srgbClr val="2F5496"/>
                </a:solidFill>
                <a:latin typeface="Arial"/>
                <a:ea typeface="Arial"/>
                <a:cs typeface="Arial"/>
                <a:sym typeface="Arial"/>
              </a:rPr>
              <a:t>, 2021</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[22] Amazon Web Service, DevOps, 2021</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[23] Refactoring Guru, Patrón Abstract Factory. Disponible en https://refactoring.guru/es/design-patterns/abstract-factory, 2021</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[24] Refactoring Guru, Patrón Bridge. Disponible en https://refactoring.guru/es/design-patterns/bridge, 2021</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[25] UNIR, Organigrama Centro Escolar, 2021</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[26] I.E.D San Gabriel, Blog de informativo. Disponible en http://iedsangabrielviota.blogspot.com, 2020</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[27] Significados, Significado de Respeto. Disponible en: https://www.significados.com/respeto, 2020</a:t>
            </a:r>
            <a:endParaRPr/>
          </a:p>
          <a:p>
            <a:pPr indent="-76200" lvl="0" marL="0" marR="0" rtl="0" algn="l">
              <a:lnSpc>
                <a:spcPct val="150000"/>
              </a:lnSpc>
              <a:spcBef>
                <a:spcPts val="0"/>
              </a:spcBef>
              <a:spcAft>
                <a:spcPts val="0"/>
              </a:spcAft>
              <a:buClr>
                <a:srgbClr val="2F5496"/>
              </a:buClr>
              <a:buSzPts val="1200"/>
              <a:buFont typeface="Arial"/>
              <a:buChar char="•"/>
            </a:pPr>
            <a:r>
              <a:rPr b="0" i="0" lang="es-CO" sz="1200" u="none" cap="none" strike="noStrike">
                <a:solidFill>
                  <a:srgbClr val="2F5496"/>
                </a:solidFill>
                <a:latin typeface="Arial"/>
                <a:ea typeface="Arial"/>
                <a:cs typeface="Arial"/>
                <a:sym typeface="Arial"/>
              </a:rPr>
              <a:t>[28] Significados, Significado de Honestidad. Disponible en: https://www.significados.com/honestidad, 2021</a:t>
            </a:r>
            <a:endParaRPr/>
          </a:p>
          <a:p>
            <a:pPr indent="0" lvl="0" marL="0" marR="0" rtl="0" algn="l">
              <a:lnSpc>
                <a:spcPct val="100000"/>
              </a:lnSpc>
              <a:spcBef>
                <a:spcPts val="0"/>
              </a:spcBef>
              <a:spcAft>
                <a:spcPts val="0"/>
              </a:spcAft>
              <a:buClr>
                <a:schemeClr val="dk1"/>
              </a:buClr>
              <a:buSzPts val="1400"/>
              <a:buFont typeface="Arial"/>
              <a:buNone/>
            </a:pPr>
            <a:r>
              <a:t/>
            </a:r>
            <a:endParaRPr b="0" i="0" sz="1400" u="none" cap="none" strike="noStrike">
              <a:solidFill>
                <a:srgbClr val="2F5496"/>
              </a:solidFill>
              <a:latin typeface="Arial"/>
              <a:ea typeface="Arial"/>
              <a:cs typeface="Arial"/>
              <a:sym typeface="Arial"/>
            </a:endParaRPr>
          </a:p>
        </p:txBody>
      </p:sp>
      <p:sp>
        <p:nvSpPr>
          <p:cNvPr id="288" name="Google Shape;288;p21"/>
          <p:cNvSpPr txBox="1"/>
          <p:nvPr/>
        </p:nvSpPr>
        <p:spPr>
          <a:xfrm>
            <a:off x="785116" y="1956218"/>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BIBLIOGRAFÍA</a:t>
            </a:r>
            <a:endParaRPr/>
          </a:p>
        </p:txBody>
      </p:sp>
      <p:cxnSp>
        <p:nvCxnSpPr>
          <p:cNvPr id="289" name="Google Shape;289;p21"/>
          <p:cNvCxnSpPr/>
          <p:nvPr/>
        </p:nvCxnSpPr>
        <p:spPr>
          <a:xfrm>
            <a:off x="7407797" y="2592729"/>
            <a:ext cx="3334270" cy="0"/>
          </a:xfrm>
          <a:prstGeom prst="straightConnector1">
            <a:avLst/>
          </a:prstGeom>
          <a:noFill/>
          <a:ln cap="flat" cmpd="dbl" w="22225">
            <a:solidFill>
              <a:schemeClr val="dk1"/>
            </a:solidFill>
            <a:prstDash val="solid"/>
            <a:miter lim="800000"/>
            <a:headEnd len="sm" w="sm" type="none"/>
            <a:tailEnd len="sm" w="sm" type="none"/>
          </a:ln>
        </p:spPr>
      </p:cxnSp>
      <p:cxnSp>
        <p:nvCxnSpPr>
          <p:cNvPr id="290" name="Google Shape;290;p21"/>
          <p:cNvCxnSpPr/>
          <p:nvPr/>
        </p:nvCxnSpPr>
        <p:spPr>
          <a:xfrm>
            <a:off x="7398147" y="2664104"/>
            <a:ext cx="3334270" cy="0"/>
          </a:xfrm>
          <a:prstGeom prst="straightConnector1">
            <a:avLst/>
          </a:prstGeom>
          <a:noFill/>
          <a:ln cap="flat" cmpd="dbl" w="22225">
            <a:solidFill>
              <a:schemeClr val="dk1"/>
            </a:solidFill>
            <a:prstDash val="solid"/>
            <a:miter lim="800000"/>
            <a:headEnd len="sm" w="sm" type="none"/>
            <a:tailEnd len="sm" w="sm" type="none"/>
          </a:ln>
        </p:spPr>
      </p:cxn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22"/>
          <p:cNvSpPr txBox="1"/>
          <p:nvPr>
            <p:ph idx="1" type="subTitle"/>
          </p:nvPr>
        </p:nvSpPr>
        <p:spPr>
          <a:xfrm>
            <a:off x="1222049" y="4134013"/>
            <a:ext cx="9144000" cy="165576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2800"/>
              <a:buFont typeface="Arial"/>
              <a:buNone/>
            </a:pPr>
            <a:r>
              <a:rPr b="0" i="0" lang="es-CO" sz="2800" u="none" cap="none" strike="noStrike">
                <a:solidFill>
                  <a:srgbClr val="2F5496"/>
                </a:solidFill>
                <a:latin typeface="Arial"/>
                <a:ea typeface="Arial"/>
                <a:cs typeface="Arial"/>
                <a:sym typeface="Arial"/>
              </a:rPr>
              <a:t>PRESENTA     : Aguiar M. Jhon, Pérez E. Cristhian</a:t>
            </a:r>
            <a:endParaRPr/>
          </a:p>
          <a:p>
            <a:pPr indent="0" lvl="0" marL="0" marR="0" rtl="0" algn="l">
              <a:lnSpc>
                <a:spcPct val="90000"/>
              </a:lnSpc>
              <a:spcBef>
                <a:spcPts val="1000"/>
              </a:spcBef>
              <a:spcAft>
                <a:spcPts val="0"/>
              </a:spcAft>
              <a:buClr>
                <a:srgbClr val="2F5496"/>
              </a:buClr>
              <a:buSzPts val="2800"/>
              <a:buFont typeface="Arial"/>
              <a:buNone/>
            </a:pPr>
            <a:r>
              <a:rPr b="0" i="0" lang="es-CO" sz="2800" u="none" cap="none" strike="noStrike">
                <a:solidFill>
                  <a:srgbClr val="2F5496"/>
                </a:solidFill>
                <a:latin typeface="Arial"/>
                <a:ea typeface="Arial"/>
                <a:cs typeface="Arial"/>
                <a:sym typeface="Arial"/>
              </a:rPr>
              <a:t>DIRECTOR(A): Romero V. Oswaldo</a:t>
            </a:r>
            <a:endParaRPr/>
          </a:p>
          <a:p>
            <a:pPr indent="0" lvl="0" marL="0" marR="0" rtl="0" algn="l">
              <a:lnSpc>
                <a:spcPct val="90000"/>
              </a:lnSpc>
              <a:spcBef>
                <a:spcPts val="1000"/>
              </a:spcBef>
              <a:spcAft>
                <a:spcPts val="0"/>
              </a:spcAft>
              <a:buClr>
                <a:srgbClr val="2F5496"/>
              </a:buClr>
              <a:buSzPts val="2800"/>
              <a:buFont typeface="Arial"/>
              <a:buNone/>
            </a:pPr>
            <a:r>
              <a:rPr b="0" i="0" lang="es-CO" sz="2800" u="none" cap="none" strike="noStrike">
                <a:solidFill>
                  <a:srgbClr val="2F5496"/>
                </a:solidFill>
                <a:latin typeface="Arial"/>
                <a:ea typeface="Arial"/>
                <a:cs typeface="Arial"/>
                <a:sym typeface="Arial"/>
              </a:rPr>
              <a:t>REVISOR(A)   : Londoño P. Jhon</a:t>
            </a:r>
            <a:endParaRPr/>
          </a:p>
        </p:txBody>
      </p:sp>
      <p:sp>
        <p:nvSpPr>
          <p:cNvPr id="296" name="Google Shape;296;p22"/>
          <p:cNvSpPr txBox="1"/>
          <p:nvPr/>
        </p:nvSpPr>
        <p:spPr>
          <a:xfrm>
            <a:off x="726393" y="2016807"/>
            <a:ext cx="10135312" cy="181588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s-CO" sz="2800" u="none" cap="none" strike="noStrike">
                <a:solidFill>
                  <a:srgbClr val="002060"/>
                </a:solidFill>
                <a:latin typeface="Arial"/>
                <a:ea typeface="Arial"/>
                <a:cs typeface="Arial"/>
                <a:sym typeface="Arial"/>
              </a:rPr>
              <a:t>Prototipo funcional de gamificación para la enseñanza de geografía en estudiantes de zonas rurales. Caso de estudio Grado 5A de la Institución Educativa departamental San Gabriel, municipio de Viotá Cundinamarca.</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3"/>
          <p:cNvSpPr txBox="1"/>
          <p:nvPr/>
        </p:nvSpPr>
        <p:spPr>
          <a:xfrm>
            <a:off x="726400" y="3399750"/>
            <a:ext cx="7431600" cy="29577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1600"/>
              <a:buFont typeface="Arial"/>
              <a:buNone/>
            </a:pPr>
            <a:r>
              <a:rPr b="0" i="0" lang="es-CO" sz="1600" u="none" cap="none" strike="noStrike">
                <a:solidFill>
                  <a:srgbClr val="2F5496"/>
                </a:solidFill>
                <a:latin typeface="Arial"/>
                <a:ea typeface="Arial"/>
                <a:cs typeface="Arial"/>
                <a:sym typeface="Arial"/>
              </a:rPr>
              <a:t>El municipio de Viotá, Cundinamarca se encuentra aproximadamente a un trayecto de 2 horas en vehículo desde Bogotá, conocemos que las necesidades de los estudiantes no son las adecuadas ya que este municipio viene de lidiar con problemas de desapariciones de menores los cuales en el pasado fueron reclutados en su mayoría por grupos armados y que hasta hace unos pocos años empezó a crearse una conciencia de hacer una reconstrucción social en el municipio con la cooperación internacional [3], se pretende mejorar la calidad de la educación de estos estudiantes por medio de nuestra herramienta tecnológica mejorando las oportunidades que tendrán los niños y jóvenes del municipio.</a:t>
            </a:r>
            <a:endParaRPr b="0" i="0" sz="1600" u="none" cap="none" strike="noStrike">
              <a:solidFill>
                <a:srgbClr val="2F5496"/>
              </a:solidFill>
              <a:latin typeface="Arial"/>
              <a:ea typeface="Arial"/>
              <a:cs typeface="Arial"/>
              <a:sym typeface="Arial"/>
            </a:endParaRPr>
          </a:p>
        </p:txBody>
      </p:sp>
      <p:sp>
        <p:nvSpPr>
          <p:cNvPr id="124" name="Google Shape;124;p3"/>
          <p:cNvSpPr txBox="1"/>
          <p:nvPr/>
        </p:nvSpPr>
        <p:spPr>
          <a:xfrm>
            <a:off x="726393" y="2016807"/>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ESTUDIO DEL PROBLEMA</a:t>
            </a:r>
            <a:endParaRPr/>
          </a:p>
        </p:txBody>
      </p:sp>
      <p:cxnSp>
        <p:nvCxnSpPr>
          <p:cNvPr id="125" name="Google Shape;125;p3"/>
          <p:cNvCxnSpPr/>
          <p:nvPr/>
        </p:nvCxnSpPr>
        <p:spPr>
          <a:xfrm flipH="1" rot="10800000">
            <a:off x="4948015" y="2572284"/>
            <a:ext cx="5794049" cy="51275"/>
          </a:xfrm>
          <a:prstGeom prst="straightConnector1">
            <a:avLst/>
          </a:prstGeom>
          <a:noFill/>
          <a:ln cap="flat" cmpd="dbl" w="22225">
            <a:solidFill>
              <a:schemeClr val="dk1"/>
            </a:solidFill>
            <a:prstDash val="solid"/>
            <a:miter lim="800000"/>
            <a:headEnd len="sm" w="sm" type="none"/>
            <a:tailEnd len="sm" w="sm" type="none"/>
          </a:ln>
        </p:spPr>
      </p:cxnSp>
      <p:cxnSp>
        <p:nvCxnSpPr>
          <p:cNvPr id="126" name="Google Shape;126;p3"/>
          <p:cNvCxnSpPr/>
          <p:nvPr/>
        </p:nvCxnSpPr>
        <p:spPr>
          <a:xfrm flipH="1" rot="10800000">
            <a:off x="4948014" y="2641740"/>
            <a:ext cx="5794049" cy="51275"/>
          </a:xfrm>
          <a:prstGeom prst="straightConnector1">
            <a:avLst/>
          </a:prstGeom>
          <a:noFill/>
          <a:ln cap="flat" cmpd="dbl" w="22225">
            <a:solidFill>
              <a:schemeClr val="dk1"/>
            </a:solidFill>
            <a:prstDash val="solid"/>
            <a:miter lim="800000"/>
            <a:headEnd len="sm" w="sm" type="none"/>
            <a:tailEnd len="sm" w="sm" type="none"/>
          </a:ln>
        </p:spPr>
      </p:cxnSp>
      <p:sp>
        <p:nvSpPr>
          <p:cNvPr id="127" name="Google Shape;127;p3"/>
          <p:cNvSpPr txBox="1"/>
          <p:nvPr/>
        </p:nvSpPr>
        <p:spPr>
          <a:xfrm>
            <a:off x="726400" y="2787813"/>
            <a:ext cx="4610400" cy="3483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1600"/>
              <a:buFont typeface="Arial"/>
              <a:buNone/>
            </a:pPr>
            <a:r>
              <a:rPr lang="es-CO" sz="1700">
                <a:solidFill>
                  <a:srgbClr val="2F5496"/>
                </a:solidFill>
              </a:rPr>
              <a:t>PLANTEAMIENTO DEL PROBLEMA II</a:t>
            </a:r>
            <a:endParaRPr b="0" i="0" sz="1700" u="none" cap="none" strike="noStrike">
              <a:solidFill>
                <a:srgbClr val="2F5496"/>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4"/>
          <p:cNvSpPr txBox="1"/>
          <p:nvPr/>
        </p:nvSpPr>
        <p:spPr>
          <a:xfrm>
            <a:off x="726400" y="3575250"/>
            <a:ext cx="8387400" cy="29187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1600"/>
              <a:buFont typeface="Arial"/>
              <a:buNone/>
            </a:pPr>
            <a:r>
              <a:rPr b="0" i="0" lang="es-CO" sz="1600" u="none" cap="none" strike="noStrike">
                <a:solidFill>
                  <a:srgbClr val="2F5496"/>
                </a:solidFill>
                <a:latin typeface="Arial"/>
                <a:ea typeface="Arial"/>
                <a:cs typeface="Arial"/>
                <a:sym typeface="Arial"/>
              </a:rPr>
              <a:t>El proceso educativo que se ha venido presentando por medio de la virtualidad ha sido liderado por familiares. Cabe aclarar que estas personas no se encuentran capacitadas para ser guías de los menores de edad durante su proceso educativo, esto puede acarrear maltrato psicológico, físico y sobre todo más importante la pérdida de interés de aprender por parte del estudiante.</a:t>
            </a:r>
            <a:endParaRPr/>
          </a:p>
          <a:p>
            <a:pPr indent="0" lvl="0" marL="0" marR="0" rtl="0" algn="l">
              <a:lnSpc>
                <a:spcPct val="90000"/>
              </a:lnSpc>
              <a:spcBef>
                <a:spcPts val="1000"/>
              </a:spcBef>
              <a:spcAft>
                <a:spcPts val="0"/>
              </a:spcAft>
              <a:buClr>
                <a:srgbClr val="2F5496"/>
              </a:buClr>
              <a:buSzPts val="1600"/>
              <a:buFont typeface="Arial"/>
              <a:buNone/>
            </a:pPr>
            <a:r>
              <a:rPr b="0" i="0" lang="es-CO" sz="1600" u="none" cap="none" strike="noStrike">
                <a:solidFill>
                  <a:srgbClr val="2F5496"/>
                </a:solidFill>
                <a:latin typeface="Arial"/>
                <a:ea typeface="Arial"/>
                <a:cs typeface="Arial"/>
                <a:sym typeface="Arial"/>
              </a:rPr>
              <a:t>Teniendo en cuenta todos los retos y problemas presentados anteriormente se busca realizar un análisis a fondo de cómo puede una herramienta didáctica tecnológica basada en la gamificación apoyar el aprendizaje en los estudiantes de primaria básica de la institución educativa departamental San Gabriel de la vereda San Gabriel en Viotá Cundinamarca.</a:t>
            </a:r>
            <a:endParaRPr b="0" i="0" sz="1600" u="none" cap="none" strike="noStrike">
              <a:solidFill>
                <a:srgbClr val="2F5496"/>
              </a:solidFill>
              <a:latin typeface="Arial"/>
              <a:ea typeface="Arial"/>
              <a:cs typeface="Arial"/>
              <a:sym typeface="Arial"/>
            </a:endParaRPr>
          </a:p>
        </p:txBody>
      </p:sp>
      <p:sp>
        <p:nvSpPr>
          <p:cNvPr id="133" name="Google Shape;133;p4"/>
          <p:cNvSpPr txBox="1"/>
          <p:nvPr/>
        </p:nvSpPr>
        <p:spPr>
          <a:xfrm>
            <a:off x="726393" y="2016807"/>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ESTUDIO DEL PROBLEMA</a:t>
            </a:r>
            <a:endParaRPr/>
          </a:p>
        </p:txBody>
      </p:sp>
      <p:cxnSp>
        <p:nvCxnSpPr>
          <p:cNvPr id="134" name="Google Shape;134;p4"/>
          <p:cNvCxnSpPr/>
          <p:nvPr/>
        </p:nvCxnSpPr>
        <p:spPr>
          <a:xfrm flipH="1" rot="10800000">
            <a:off x="4948015" y="2572284"/>
            <a:ext cx="5794049" cy="51275"/>
          </a:xfrm>
          <a:prstGeom prst="straightConnector1">
            <a:avLst/>
          </a:prstGeom>
          <a:noFill/>
          <a:ln cap="flat" cmpd="dbl" w="22225">
            <a:solidFill>
              <a:schemeClr val="dk1"/>
            </a:solidFill>
            <a:prstDash val="solid"/>
            <a:miter lim="800000"/>
            <a:headEnd len="sm" w="sm" type="none"/>
            <a:tailEnd len="sm" w="sm" type="none"/>
          </a:ln>
        </p:spPr>
      </p:cxnSp>
      <p:cxnSp>
        <p:nvCxnSpPr>
          <p:cNvPr id="135" name="Google Shape;135;p4"/>
          <p:cNvCxnSpPr/>
          <p:nvPr/>
        </p:nvCxnSpPr>
        <p:spPr>
          <a:xfrm flipH="1" rot="10800000">
            <a:off x="4948014" y="2641740"/>
            <a:ext cx="5794049" cy="51275"/>
          </a:xfrm>
          <a:prstGeom prst="straightConnector1">
            <a:avLst/>
          </a:prstGeom>
          <a:noFill/>
          <a:ln cap="flat" cmpd="dbl" w="22225">
            <a:solidFill>
              <a:schemeClr val="dk1"/>
            </a:solidFill>
            <a:prstDash val="solid"/>
            <a:miter lim="800000"/>
            <a:headEnd len="sm" w="sm" type="none"/>
            <a:tailEnd len="sm" w="sm" type="none"/>
          </a:ln>
        </p:spPr>
      </p:cxnSp>
      <p:sp>
        <p:nvSpPr>
          <p:cNvPr id="136" name="Google Shape;136;p4"/>
          <p:cNvSpPr txBox="1"/>
          <p:nvPr/>
        </p:nvSpPr>
        <p:spPr>
          <a:xfrm>
            <a:off x="726400" y="2883575"/>
            <a:ext cx="4610400" cy="3483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1600"/>
              <a:buFont typeface="Arial"/>
              <a:buNone/>
            </a:pPr>
            <a:r>
              <a:rPr lang="es-CO" sz="1700">
                <a:solidFill>
                  <a:srgbClr val="2F5496"/>
                </a:solidFill>
              </a:rPr>
              <a:t>PLANTEAMIENTO DEL PROBLEMA III</a:t>
            </a:r>
            <a:endParaRPr b="0" i="0" sz="1700" u="none" cap="none" strike="noStrike">
              <a:solidFill>
                <a:srgbClr val="2F5496"/>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5"/>
          <p:cNvSpPr txBox="1"/>
          <p:nvPr/>
        </p:nvSpPr>
        <p:spPr>
          <a:xfrm>
            <a:off x="726400" y="3620775"/>
            <a:ext cx="8276700" cy="2561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1800"/>
              <a:buFont typeface="Arial"/>
              <a:buNone/>
            </a:pPr>
            <a:r>
              <a:rPr b="0" i="0" lang="es-CO" sz="1800" u="none" cap="none" strike="noStrike">
                <a:solidFill>
                  <a:srgbClr val="2F5496"/>
                </a:solidFill>
                <a:latin typeface="Arial"/>
                <a:ea typeface="Arial"/>
                <a:cs typeface="Arial"/>
                <a:sym typeface="Arial"/>
              </a:rPr>
              <a:t>La herramienta didáctica basada en la gamificación deberá ser un apoyo educativo para los estudiantes de primaria básica de la zona rural, dónde deberá permitir ser instalada en un dispositivo y así poder funcionar sin estar conectado a internet. En algún momento será necesario que la herramienta pueda ser actualizada y permita realizar el envió de reportes teniendo una breve conexión a internet.</a:t>
            </a:r>
            <a:endParaRPr b="0" i="0" sz="1800" u="none" cap="none" strike="noStrike">
              <a:solidFill>
                <a:srgbClr val="2F5496"/>
              </a:solidFill>
              <a:latin typeface="Arial"/>
              <a:ea typeface="Arial"/>
              <a:cs typeface="Arial"/>
              <a:sym typeface="Arial"/>
            </a:endParaRPr>
          </a:p>
        </p:txBody>
      </p:sp>
      <p:sp>
        <p:nvSpPr>
          <p:cNvPr id="142" name="Google Shape;142;p5"/>
          <p:cNvSpPr txBox="1"/>
          <p:nvPr/>
        </p:nvSpPr>
        <p:spPr>
          <a:xfrm>
            <a:off x="726393" y="2016807"/>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ESTUDIO DEL PROBLEMA</a:t>
            </a:r>
            <a:endParaRPr/>
          </a:p>
        </p:txBody>
      </p:sp>
      <p:cxnSp>
        <p:nvCxnSpPr>
          <p:cNvPr id="143" name="Google Shape;143;p5"/>
          <p:cNvCxnSpPr/>
          <p:nvPr/>
        </p:nvCxnSpPr>
        <p:spPr>
          <a:xfrm flipH="1" rot="10800000">
            <a:off x="4948015" y="2572284"/>
            <a:ext cx="5794049" cy="51275"/>
          </a:xfrm>
          <a:prstGeom prst="straightConnector1">
            <a:avLst/>
          </a:prstGeom>
          <a:noFill/>
          <a:ln cap="flat" cmpd="dbl" w="22225">
            <a:solidFill>
              <a:schemeClr val="dk1"/>
            </a:solidFill>
            <a:prstDash val="solid"/>
            <a:miter lim="800000"/>
            <a:headEnd len="sm" w="sm" type="none"/>
            <a:tailEnd len="sm" w="sm" type="none"/>
          </a:ln>
        </p:spPr>
      </p:cxnSp>
      <p:cxnSp>
        <p:nvCxnSpPr>
          <p:cNvPr id="144" name="Google Shape;144;p5"/>
          <p:cNvCxnSpPr/>
          <p:nvPr/>
        </p:nvCxnSpPr>
        <p:spPr>
          <a:xfrm flipH="1" rot="10800000">
            <a:off x="4948014" y="2641740"/>
            <a:ext cx="5794049" cy="51275"/>
          </a:xfrm>
          <a:prstGeom prst="straightConnector1">
            <a:avLst/>
          </a:prstGeom>
          <a:noFill/>
          <a:ln cap="flat" cmpd="dbl" w="22225">
            <a:solidFill>
              <a:schemeClr val="dk1"/>
            </a:solidFill>
            <a:prstDash val="solid"/>
            <a:miter lim="800000"/>
            <a:headEnd len="sm" w="sm" type="none"/>
            <a:tailEnd len="sm" w="sm" type="none"/>
          </a:ln>
        </p:spPr>
      </p:cxnSp>
      <p:sp>
        <p:nvSpPr>
          <p:cNvPr id="145" name="Google Shape;145;p5"/>
          <p:cNvSpPr txBox="1"/>
          <p:nvPr/>
        </p:nvSpPr>
        <p:spPr>
          <a:xfrm>
            <a:off x="726400" y="2943275"/>
            <a:ext cx="4610400" cy="3483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1600"/>
              <a:buFont typeface="Arial"/>
              <a:buNone/>
            </a:pPr>
            <a:r>
              <a:rPr lang="es-CO" sz="1700">
                <a:solidFill>
                  <a:srgbClr val="2F5496"/>
                </a:solidFill>
              </a:rPr>
              <a:t>PLANTEAMIENTO DEL PROBLEMA IV</a:t>
            </a:r>
            <a:endParaRPr b="0" i="0" sz="1700" u="none" cap="none" strike="noStrike">
              <a:solidFill>
                <a:srgbClr val="2F5496"/>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6"/>
          <p:cNvSpPr txBox="1"/>
          <p:nvPr/>
        </p:nvSpPr>
        <p:spPr>
          <a:xfrm>
            <a:off x="726400" y="3718275"/>
            <a:ext cx="7438200" cy="22752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2800"/>
              <a:buFont typeface="Arial"/>
              <a:buNone/>
            </a:pPr>
            <a:r>
              <a:rPr b="0" i="0" lang="es-CO" sz="2300" u="none" cap="none" strike="noStrike">
                <a:solidFill>
                  <a:srgbClr val="2F5496"/>
                </a:solidFill>
                <a:latin typeface="Arial"/>
                <a:ea typeface="Arial"/>
                <a:cs typeface="Arial"/>
                <a:sym typeface="Arial"/>
              </a:rPr>
              <a:t>¿Cuáles son las técnicas que se utilizan en la mecánica de los videojuegos y cómo llevarlas a un ámbito educativo en el área de geografía para incentivar a los estudiantes del grado 5o de primaria a aprender por medio de una herramienta tecnológica?</a:t>
            </a:r>
            <a:endParaRPr b="0" i="0" sz="2300" u="none" cap="none" strike="noStrike">
              <a:solidFill>
                <a:srgbClr val="2F5496"/>
              </a:solidFill>
              <a:latin typeface="Arial"/>
              <a:ea typeface="Arial"/>
              <a:cs typeface="Arial"/>
              <a:sym typeface="Arial"/>
            </a:endParaRPr>
          </a:p>
        </p:txBody>
      </p:sp>
      <p:sp>
        <p:nvSpPr>
          <p:cNvPr id="151" name="Google Shape;151;p6"/>
          <p:cNvSpPr txBox="1"/>
          <p:nvPr/>
        </p:nvSpPr>
        <p:spPr>
          <a:xfrm>
            <a:off x="726393" y="2016807"/>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ESTUDIO DEL PROBLEMA</a:t>
            </a:r>
            <a:endParaRPr/>
          </a:p>
        </p:txBody>
      </p:sp>
      <p:cxnSp>
        <p:nvCxnSpPr>
          <p:cNvPr id="152" name="Google Shape;152;p6"/>
          <p:cNvCxnSpPr/>
          <p:nvPr/>
        </p:nvCxnSpPr>
        <p:spPr>
          <a:xfrm flipH="1" rot="10800000">
            <a:off x="4948015" y="2572284"/>
            <a:ext cx="5794049" cy="51275"/>
          </a:xfrm>
          <a:prstGeom prst="straightConnector1">
            <a:avLst/>
          </a:prstGeom>
          <a:noFill/>
          <a:ln cap="flat" cmpd="dbl" w="22225">
            <a:solidFill>
              <a:schemeClr val="dk1"/>
            </a:solidFill>
            <a:prstDash val="solid"/>
            <a:miter lim="800000"/>
            <a:headEnd len="sm" w="sm" type="none"/>
            <a:tailEnd len="sm" w="sm" type="none"/>
          </a:ln>
        </p:spPr>
      </p:cxnSp>
      <p:cxnSp>
        <p:nvCxnSpPr>
          <p:cNvPr id="153" name="Google Shape;153;p6"/>
          <p:cNvCxnSpPr/>
          <p:nvPr/>
        </p:nvCxnSpPr>
        <p:spPr>
          <a:xfrm flipH="1" rot="10800000">
            <a:off x="4948014" y="2641740"/>
            <a:ext cx="5794049" cy="51275"/>
          </a:xfrm>
          <a:prstGeom prst="straightConnector1">
            <a:avLst/>
          </a:prstGeom>
          <a:noFill/>
          <a:ln cap="flat" cmpd="dbl" w="22225">
            <a:solidFill>
              <a:schemeClr val="dk1"/>
            </a:solidFill>
            <a:prstDash val="solid"/>
            <a:miter lim="800000"/>
            <a:headEnd len="sm" w="sm" type="none"/>
            <a:tailEnd len="sm" w="sm" type="none"/>
          </a:ln>
        </p:spPr>
      </p:cxnSp>
      <p:sp>
        <p:nvSpPr>
          <p:cNvPr id="154" name="Google Shape;154;p6"/>
          <p:cNvSpPr txBox="1"/>
          <p:nvPr/>
        </p:nvSpPr>
        <p:spPr>
          <a:xfrm>
            <a:off x="152400" y="152400"/>
            <a:ext cx="3000000" cy="5727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lang="es-CO" sz="2800">
                <a:solidFill>
                  <a:srgbClr val="2F5496"/>
                </a:solidFill>
              </a:rPr>
              <a:t>¿Cuáles son las</a:t>
            </a:r>
            <a:endParaRPr/>
          </a:p>
        </p:txBody>
      </p:sp>
      <p:sp>
        <p:nvSpPr>
          <p:cNvPr id="155" name="Google Shape;155;p6"/>
          <p:cNvSpPr txBox="1"/>
          <p:nvPr/>
        </p:nvSpPr>
        <p:spPr>
          <a:xfrm>
            <a:off x="726400" y="2883575"/>
            <a:ext cx="4610400" cy="3483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1600"/>
              <a:buFont typeface="Arial"/>
              <a:buNone/>
            </a:pPr>
            <a:r>
              <a:rPr lang="es-CO" sz="1700">
                <a:solidFill>
                  <a:srgbClr val="2F5496"/>
                </a:solidFill>
              </a:rPr>
              <a:t>FORMULACIÓN DEL PROBLEMA</a:t>
            </a:r>
            <a:endParaRPr b="0" i="0" sz="1700" u="none" cap="none" strike="noStrike">
              <a:solidFill>
                <a:srgbClr val="2F5496"/>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7"/>
          <p:cNvSpPr txBox="1"/>
          <p:nvPr/>
        </p:nvSpPr>
        <p:spPr>
          <a:xfrm>
            <a:off x="726393" y="3510170"/>
            <a:ext cx="9144000" cy="165576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rgbClr val="2F5496"/>
              </a:solidFill>
              <a:latin typeface="Arial"/>
              <a:ea typeface="Arial"/>
              <a:cs typeface="Arial"/>
              <a:sym typeface="Arial"/>
            </a:endParaRPr>
          </a:p>
        </p:txBody>
      </p:sp>
      <p:sp>
        <p:nvSpPr>
          <p:cNvPr id="161" name="Google Shape;161;p7"/>
          <p:cNvSpPr txBox="1"/>
          <p:nvPr/>
        </p:nvSpPr>
        <p:spPr>
          <a:xfrm>
            <a:off x="726393" y="2016807"/>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HIPÓTESIS</a:t>
            </a:r>
            <a:endParaRPr/>
          </a:p>
        </p:txBody>
      </p:sp>
      <p:cxnSp>
        <p:nvCxnSpPr>
          <p:cNvPr id="162" name="Google Shape;162;p7"/>
          <p:cNvCxnSpPr/>
          <p:nvPr/>
        </p:nvCxnSpPr>
        <p:spPr>
          <a:xfrm flipH="1" rot="10800000">
            <a:off x="8275899" y="2572285"/>
            <a:ext cx="2466165" cy="21824"/>
          </a:xfrm>
          <a:prstGeom prst="straightConnector1">
            <a:avLst/>
          </a:prstGeom>
          <a:noFill/>
          <a:ln cap="flat" cmpd="dbl" w="22225">
            <a:solidFill>
              <a:schemeClr val="dk1"/>
            </a:solidFill>
            <a:prstDash val="solid"/>
            <a:miter lim="800000"/>
            <a:headEnd len="sm" w="sm" type="none"/>
            <a:tailEnd len="sm" w="sm" type="none"/>
          </a:ln>
        </p:spPr>
      </p:cxnSp>
      <p:cxnSp>
        <p:nvCxnSpPr>
          <p:cNvPr id="163" name="Google Shape;163;p7"/>
          <p:cNvCxnSpPr/>
          <p:nvPr/>
        </p:nvCxnSpPr>
        <p:spPr>
          <a:xfrm flipH="1" rot="10800000">
            <a:off x="8252749" y="2641741"/>
            <a:ext cx="2489314" cy="22029"/>
          </a:xfrm>
          <a:prstGeom prst="straightConnector1">
            <a:avLst/>
          </a:prstGeom>
          <a:noFill/>
          <a:ln cap="flat" cmpd="dbl" w="22225">
            <a:solidFill>
              <a:schemeClr val="dk1"/>
            </a:solidFill>
            <a:prstDash val="solid"/>
            <a:miter lim="800000"/>
            <a:headEnd len="sm" w="sm" type="none"/>
            <a:tailEnd len="sm" w="sm" type="none"/>
          </a:ln>
        </p:spPr>
      </p:cxnSp>
      <p:sp>
        <p:nvSpPr>
          <p:cNvPr id="164" name="Google Shape;164;p7"/>
          <p:cNvSpPr txBox="1"/>
          <p:nvPr/>
        </p:nvSpPr>
        <p:spPr>
          <a:xfrm>
            <a:off x="878793" y="3662570"/>
            <a:ext cx="9144000" cy="165576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1800"/>
              <a:buFont typeface="Arial"/>
              <a:buNone/>
            </a:pPr>
            <a:r>
              <a:rPr b="0" i="0" lang="es-CO" sz="1800" u="none" cap="none" strike="noStrike">
                <a:solidFill>
                  <a:srgbClr val="2F5496"/>
                </a:solidFill>
                <a:latin typeface="Arial"/>
                <a:ea typeface="Arial"/>
                <a:cs typeface="Arial"/>
                <a:sym typeface="Arial"/>
              </a:rPr>
              <a:t>El modelo de investigación planteado anteriormente se ha demostrado que los videojuegos cuentan con mecánicas y dinámicas que fomentan la atención, dedicación y uso por parte de los jóvenes por lo tanto al utilizar toda la información mencionada anteriormente se pretende construir un videojuego tomando como referentes el contenido curricular sobre el área de geografía permitiendo apoyar la educación y así brindar una plataforma digital educativa basada en la gamificación y así ayudar a los estudiantes del grado quinto A de primaria de la Institución educativa Departamental de San Gabriel del municipio de Viotá Cundinamarca a mejorar sus competencias.</a:t>
            </a:r>
            <a:endParaRPr b="0" i="0" sz="1800" u="none" cap="none" strike="noStrike">
              <a:solidFill>
                <a:srgbClr val="2F5496"/>
              </a:solidFill>
              <a:latin typeface="Arial"/>
              <a:ea typeface="Arial"/>
              <a:cs typeface="Arial"/>
              <a:sym typeface="Arial"/>
            </a:endParaRPr>
          </a:p>
        </p:txBody>
      </p:sp>
      <p:sp>
        <p:nvSpPr>
          <p:cNvPr id="165" name="Google Shape;165;p7"/>
          <p:cNvSpPr txBox="1"/>
          <p:nvPr/>
        </p:nvSpPr>
        <p:spPr>
          <a:xfrm>
            <a:off x="878800" y="2943288"/>
            <a:ext cx="4610400" cy="3483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1600"/>
              <a:buFont typeface="Arial"/>
              <a:buNone/>
            </a:pPr>
            <a:r>
              <a:rPr lang="es-CO" sz="1700">
                <a:solidFill>
                  <a:srgbClr val="2F5496"/>
                </a:solidFill>
              </a:rPr>
              <a:t>HIPÓTESIS DEL TRABAJO</a:t>
            </a:r>
            <a:endParaRPr b="0" i="0" sz="1700" u="none" cap="none" strike="noStrike">
              <a:solidFill>
                <a:srgbClr val="2F5496"/>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8"/>
          <p:cNvSpPr txBox="1"/>
          <p:nvPr/>
        </p:nvSpPr>
        <p:spPr>
          <a:xfrm>
            <a:off x="801100" y="3510200"/>
            <a:ext cx="7178100" cy="16122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2800"/>
              <a:buFont typeface="Arial"/>
              <a:buNone/>
            </a:pPr>
            <a:r>
              <a:rPr b="0" i="0" lang="es-CO" sz="2100" u="none" cap="none" strike="noStrike">
                <a:solidFill>
                  <a:srgbClr val="2F5496"/>
                </a:solidFill>
                <a:latin typeface="Arial"/>
                <a:ea typeface="Arial"/>
                <a:cs typeface="Arial"/>
                <a:sym typeface="Arial"/>
              </a:rPr>
              <a:t>Implementar un prototipo de gamificación que permita capturar la atención de los estudiantes del grado 5A en la asignatura de geografía utilizando las técnicas aprendidas sobre las mecánicas de los videojuegos.</a:t>
            </a:r>
            <a:endParaRPr b="0" i="0" sz="2100" u="none" cap="none" strike="noStrike">
              <a:solidFill>
                <a:srgbClr val="2F5496"/>
              </a:solidFill>
              <a:latin typeface="Arial"/>
              <a:ea typeface="Arial"/>
              <a:cs typeface="Arial"/>
              <a:sym typeface="Arial"/>
            </a:endParaRPr>
          </a:p>
        </p:txBody>
      </p:sp>
      <p:sp>
        <p:nvSpPr>
          <p:cNvPr id="171" name="Google Shape;171;p8"/>
          <p:cNvSpPr txBox="1"/>
          <p:nvPr/>
        </p:nvSpPr>
        <p:spPr>
          <a:xfrm>
            <a:off x="726393" y="2016807"/>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OBJETIVOS</a:t>
            </a:r>
            <a:endParaRPr/>
          </a:p>
        </p:txBody>
      </p:sp>
      <p:cxnSp>
        <p:nvCxnSpPr>
          <p:cNvPr id="172" name="Google Shape;172;p8"/>
          <p:cNvCxnSpPr/>
          <p:nvPr/>
        </p:nvCxnSpPr>
        <p:spPr>
          <a:xfrm flipH="1" rot="10800000">
            <a:off x="8252749" y="2572285"/>
            <a:ext cx="2489315" cy="11016"/>
          </a:xfrm>
          <a:prstGeom prst="straightConnector1">
            <a:avLst/>
          </a:prstGeom>
          <a:noFill/>
          <a:ln cap="flat" cmpd="dbl" w="22225">
            <a:solidFill>
              <a:schemeClr val="dk1"/>
            </a:solidFill>
            <a:prstDash val="solid"/>
            <a:miter lim="800000"/>
            <a:headEnd len="sm" w="sm" type="none"/>
            <a:tailEnd len="sm" w="sm" type="none"/>
          </a:ln>
        </p:spPr>
      </p:cxnSp>
      <p:cxnSp>
        <p:nvCxnSpPr>
          <p:cNvPr id="173" name="Google Shape;173;p8"/>
          <p:cNvCxnSpPr/>
          <p:nvPr/>
        </p:nvCxnSpPr>
        <p:spPr>
          <a:xfrm flipH="1">
            <a:off x="8252749" y="2642959"/>
            <a:ext cx="2489315" cy="22076"/>
          </a:xfrm>
          <a:prstGeom prst="straightConnector1">
            <a:avLst/>
          </a:prstGeom>
          <a:noFill/>
          <a:ln cap="flat" cmpd="dbl" w="22225">
            <a:solidFill>
              <a:schemeClr val="dk1"/>
            </a:solidFill>
            <a:prstDash val="solid"/>
            <a:miter lim="800000"/>
            <a:headEnd len="sm" w="sm" type="none"/>
            <a:tailEnd len="sm" w="sm" type="none"/>
          </a:ln>
        </p:spPr>
      </p:cxnSp>
      <p:sp>
        <p:nvSpPr>
          <p:cNvPr id="174" name="Google Shape;174;p8"/>
          <p:cNvSpPr txBox="1"/>
          <p:nvPr/>
        </p:nvSpPr>
        <p:spPr>
          <a:xfrm>
            <a:off x="878800" y="2943288"/>
            <a:ext cx="4610400" cy="3483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1600"/>
              <a:buFont typeface="Arial"/>
              <a:buNone/>
            </a:pPr>
            <a:r>
              <a:rPr lang="es-CO" sz="1700">
                <a:solidFill>
                  <a:srgbClr val="2F5496"/>
                </a:solidFill>
              </a:rPr>
              <a:t>OBJETIVO GENERAL</a:t>
            </a:r>
            <a:endParaRPr b="0" i="0" sz="1700" u="none" cap="none" strike="noStrike">
              <a:solidFill>
                <a:srgbClr val="2F5496"/>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9"/>
          <p:cNvSpPr txBox="1"/>
          <p:nvPr/>
        </p:nvSpPr>
        <p:spPr>
          <a:xfrm>
            <a:off x="726400" y="3510175"/>
            <a:ext cx="8484900" cy="27432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1600"/>
              <a:buFont typeface="Arial"/>
              <a:buNone/>
            </a:pPr>
            <a:r>
              <a:rPr b="0" i="0" lang="es-CO" sz="1600" u="none" cap="none" strike="noStrike">
                <a:solidFill>
                  <a:srgbClr val="2F5496"/>
                </a:solidFill>
                <a:latin typeface="Arial"/>
                <a:ea typeface="Arial"/>
                <a:cs typeface="Arial"/>
                <a:sym typeface="Arial"/>
              </a:rPr>
              <a:t>Utilizar información relacionada sobre técnicas y métodos de desarrollo de videojuegos, consultando múltiples fuentes que permitan recopilar datos, estadísticas y como poder orientar la información obtenida hacia modelos educativos.</a:t>
            </a:r>
            <a:endParaRPr/>
          </a:p>
          <a:p>
            <a:pPr indent="0" lvl="0" marL="0" marR="0" rtl="0" algn="l">
              <a:lnSpc>
                <a:spcPct val="90000"/>
              </a:lnSpc>
              <a:spcBef>
                <a:spcPts val="1000"/>
              </a:spcBef>
              <a:spcAft>
                <a:spcPts val="0"/>
              </a:spcAft>
              <a:buClr>
                <a:srgbClr val="2F5496"/>
              </a:buClr>
              <a:buSzPts val="1600"/>
              <a:buFont typeface="Arial"/>
              <a:buNone/>
            </a:pPr>
            <a:r>
              <a:rPr b="0" i="0" lang="es-CO" sz="1600" u="none" cap="none" strike="noStrike">
                <a:solidFill>
                  <a:srgbClr val="2F5496"/>
                </a:solidFill>
                <a:latin typeface="Arial"/>
                <a:ea typeface="Arial"/>
                <a:cs typeface="Arial"/>
                <a:sym typeface="Arial"/>
              </a:rPr>
              <a:t>Generar modelos educativos que utilicen técnicas y métodos de desarrollo de videojuegos, combinando el contenido curricular de la institución para generar material de estudio relevante para el estudiante.</a:t>
            </a:r>
            <a:endParaRPr/>
          </a:p>
          <a:p>
            <a:pPr indent="0" lvl="0" marL="0" marR="0" rtl="0" algn="l">
              <a:lnSpc>
                <a:spcPct val="90000"/>
              </a:lnSpc>
              <a:spcBef>
                <a:spcPts val="1000"/>
              </a:spcBef>
              <a:spcAft>
                <a:spcPts val="0"/>
              </a:spcAft>
              <a:buClr>
                <a:srgbClr val="2F5496"/>
              </a:buClr>
              <a:buSzPts val="1600"/>
              <a:buFont typeface="Arial"/>
              <a:buNone/>
            </a:pPr>
            <a:r>
              <a:rPr b="0" i="0" lang="es-CO" sz="1600" u="none" cap="none" strike="noStrike">
                <a:solidFill>
                  <a:srgbClr val="2F5496"/>
                </a:solidFill>
                <a:latin typeface="Arial"/>
                <a:ea typeface="Arial"/>
                <a:cs typeface="Arial"/>
                <a:sym typeface="Arial"/>
              </a:rPr>
              <a:t>Proponer por medio de los modelos educativos presentados una plataforma informática educativa, utilizando las técnicas, métodos y modelos propuestos para el desarrollo de la herramienta.</a:t>
            </a:r>
            <a:endParaRPr b="0" i="0" sz="1600" u="none" cap="none" strike="noStrike">
              <a:solidFill>
                <a:srgbClr val="2F5496"/>
              </a:solidFill>
              <a:latin typeface="Arial"/>
              <a:ea typeface="Arial"/>
              <a:cs typeface="Arial"/>
              <a:sym typeface="Arial"/>
            </a:endParaRPr>
          </a:p>
        </p:txBody>
      </p:sp>
      <p:sp>
        <p:nvSpPr>
          <p:cNvPr id="180" name="Google Shape;180;p9"/>
          <p:cNvSpPr txBox="1"/>
          <p:nvPr/>
        </p:nvSpPr>
        <p:spPr>
          <a:xfrm>
            <a:off x="726393" y="2016807"/>
            <a:ext cx="10135312"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CO" sz="4000" u="none" cap="none" strike="noStrike">
                <a:solidFill>
                  <a:srgbClr val="002060"/>
                </a:solidFill>
                <a:latin typeface="Arial"/>
                <a:ea typeface="Arial"/>
                <a:cs typeface="Arial"/>
                <a:sym typeface="Arial"/>
              </a:rPr>
              <a:t>OBJETIVOS</a:t>
            </a:r>
            <a:endParaRPr/>
          </a:p>
        </p:txBody>
      </p:sp>
      <p:cxnSp>
        <p:nvCxnSpPr>
          <p:cNvPr id="181" name="Google Shape;181;p9"/>
          <p:cNvCxnSpPr/>
          <p:nvPr/>
        </p:nvCxnSpPr>
        <p:spPr>
          <a:xfrm flipH="1" rot="10800000">
            <a:off x="8252749" y="2572285"/>
            <a:ext cx="2489315" cy="11016"/>
          </a:xfrm>
          <a:prstGeom prst="straightConnector1">
            <a:avLst/>
          </a:prstGeom>
          <a:noFill/>
          <a:ln cap="flat" cmpd="dbl" w="22225">
            <a:solidFill>
              <a:schemeClr val="dk1"/>
            </a:solidFill>
            <a:prstDash val="solid"/>
            <a:miter lim="800000"/>
            <a:headEnd len="sm" w="sm" type="none"/>
            <a:tailEnd len="sm" w="sm" type="none"/>
          </a:ln>
        </p:spPr>
      </p:cxnSp>
      <p:cxnSp>
        <p:nvCxnSpPr>
          <p:cNvPr id="182" name="Google Shape;182;p9"/>
          <p:cNvCxnSpPr/>
          <p:nvPr/>
        </p:nvCxnSpPr>
        <p:spPr>
          <a:xfrm flipH="1">
            <a:off x="8252749" y="2642959"/>
            <a:ext cx="2489315" cy="22076"/>
          </a:xfrm>
          <a:prstGeom prst="straightConnector1">
            <a:avLst/>
          </a:prstGeom>
          <a:noFill/>
          <a:ln cap="flat" cmpd="dbl" w="22225">
            <a:solidFill>
              <a:schemeClr val="dk1"/>
            </a:solidFill>
            <a:prstDash val="solid"/>
            <a:miter lim="800000"/>
            <a:headEnd len="sm" w="sm" type="none"/>
            <a:tailEnd len="sm" w="sm" type="none"/>
          </a:ln>
        </p:spPr>
      </p:cxnSp>
      <p:sp>
        <p:nvSpPr>
          <p:cNvPr id="183" name="Google Shape;183;p9"/>
          <p:cNvSpPr txBox="1"/>
          <p:nvPr/>
        </p:nvSpPr>
        <p:spPr>
          <a:xfrm>
            <a:off x="726400" y="2943275"/>
            <a:ext cx="4610400" cy="3483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F5496"/>
              </a:buClr>
              <a:buSzPts val="1600"/>
              <a:buFont typeface="Arial"/>
              <a:buNone/>
            </a:pPr>
            <a:r>
              <a:rPr lang="es-CO" sz="1700">
                <a:solidFill>
                  <a:srgbClr val="2F5496"/>
                </a:solidFill>
              </a:rPr>
              <a:t>OBJETIVOS </a:t>
            </a:r>
            <a:r>
              <a:rPr lang="es-CO" sz="1700">
                <a:solidFill>
                  <a:srgbClr val="2F5496"/>
                </a:solidFill>
              </a:rPr>
              <a:t>ESPECÍFICOS</a:t>
            </a:r>
            <a:endParaRPr b="0" i="0" sz="1700" u="none" cap="none" strike="noStrike">
              <a:solidFill>
                <a:srgbClr val="2F5496"/>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2018-11-04T22:48:23Z</dcterms:created>
  <dc:creator>Lilian B</dc:creator>
</cp:coreProperties>
</file>