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257" r:id="rId4"/>
    <p:sldId id="270" r:id="rId5"/>
    <p:sldId id="258" r:id="rId6"/>
    <p:sldId id="260" r:id="rId7"/>
    <p:sldId id="261" r:id="rId8"/>
    <p:sldId id="269" r:id="rId9"/>
    <p:sldId id="262" r:id="rId10"/>
    <p:sldId id="263" r:id="rId11"/>
    <p:sldId id="275" r:id="rId12"/>
    <p:sldId id="273" r:id="rId13"/>
    <p:sldId id="274" r:id="rId14"/>
    <p:sldId id="272" r:id="rId15"/>
    <p:sldId id="264" r:id="rId16"/>
    <p:sldId id="265" r:id="rId17"/>
    <p:sldId id="266" r:id="rId18"/>
    <p:sldId id="267" r:id="rId19"/>
    <p:sldId id="271" r:id="rId2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52" autoAdjust="0"/>
    <p:restoredTop sz="94660"/>
  </p:normalViewPr>
  <p:slideViewPr>
    <p:cSldViewPr snapToGrid="0">
      <p:cViewPr varScale="1">
        <p:scale>
          <a:sx n="81" d="100"/>
          <a:sy n="81" d="100"/>
        </p:scale>
        <p:origin x="6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8A6A1-E48F-41D9-A19E-A61E7DB43C0B}" type="datetimeFigureOut">
              <a:rPr lang="es-CO" smtClean="0"/>
              <a:t>24/11/2022</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364F51-9968-4C37-B3E3-A60B64101934}" type="slidenum">
              <a:rPr lang="es-CO" smtClean="0"/>
              <a:t>‹Nº›</a:t>
            </a:fld>
            <a:endParaRPr lang="es-CO"/>
          </a:p>
        </p:txBody>
      </p:sp>
    </p:spTree>
    <p:extLst>
      <p:ext uri="{BB962C8B-B14F-4D97-AF65-F5344CB8AC3E}">
        <p14:creationId xmlns:p14="http://schemas.microsoft.com/office/powerpoint/2010/main" val="212651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2MIN) - 2:00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2</a:t>
            </a:fld>
            <a:endParaRPr lang="es-CO"/>
          </a:p>
        </p:txBody>
      </p:sp>
    </p:spTree>
    <p:extLst>
      <p:ext uri="{BB962C8B-B14F-4D97-AF65-F5344CB8AC3E}">
        <p14:creationId xmlns:p14="http://schemas.microsoft.com/office/powerpoint/2010/main" val="107063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0.5MIN) - 8:00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11</a:t>
            </a:fld>
            <a:endParaRPr lang="es-CO"/>
          </a:p>
        </p:txBody>
      </p:sp>
    </p:spTree>
    <p:extLst>
      <p:ext uri="{BB962C8B-B14F-4D97-AF65-F5344CB8AC3E}">
        <p14:creationId xmlns:p14="http://schemas.microsoft.com/office/powerpoint/2010/main" val="2654463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0.5MIN) - 8:30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12</a:t>
            </a:fld>
            <a:endParaRPr lang="es-CO"/>
          </a:p>
        </p:txBody>
      </p:sp>
    </p:spTree>
    <p:extLst>
      <p:ext uri="{BB962C8B-B14F-4D97-AF65-F5344CB8AC3E}">
        <p14:creationId xmlns:p14="http://schemas.microsoft.com/office/powerpoint/2010/main" val="364914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0.5MIN) - 9:00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13</a:t>
            </a:fld>
            <a:endParaRPr lang="es-CO"/>
          </a:p>
        </p:txBody>
      </p:sp>
    </p:spTree>
    <p:extLst>
      <p:ext uri="{BB962C8B-B14F-4D97-AF65-F5344CB8AC3E}">
        <p14:creationId xmlns:p14="http://schemas.microsoft.com/office/powerpoint/2010/main" val="1994449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1MIN : CESAR – 1MIN) - 11:00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14</a:t>
            </a:fld>
            <a:endParaRPr lang="es-CO"/>
          </a:p>
        </p:txBody>
      </p:sp>
    </p:spTree>
    <p:extLst>
      <p:ext uri="{BB962C8B-B14F-4D97-AF65-F5344CB8AC3E}">
        <p14:creationId xmlns:p14="http://schemas.microsoft.com/office/powerpoint/2010/main" val="3890111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1MIN) - 12:00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15</a:t>
            </a:fld>
            <a:endParaRPr lang="es-CO"/>
          </a:p>
        </p:txBody>
      </p:sp>
    </p:spTree>
    <p:extLst>
      <p:ext uri="{BB962C8B-B14F-4D97-AF65-F5344CB8AC3E}">
        <p14:creationId xmlns:p14="http://schemas.microsoft.com/office/powerpoint/2010/main" val="294492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1MIN) - 13:00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16</a:t>
            </a:fld>
            <a:endParaRPr lang="es-CO"/>
          </a:p>
        </p:txBody>
      </p:sp>
    </p:spTree>
    <p:extLst>
      <p:ext uri="{BB962C8B-B14F-4D97-AF65-F5344CB8AC3E}">
        <p14:creationId xmlns:p14="http://schemas.microsoft.com/office/powerpoint/2010/main" val="3864120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1MIN) - 14:00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17</a:t>
            </a:fld>
            <a:endParaRPr lang="es-CO"/>
          </a:p>
        </p:txBody>
      </p:sp>
    </p:spTree>
    <p:extLst>
      <p:ext uri="{BB962C8B-B14F-4D97-AF65-F5344CB8AC3E}">
        <p14:creationId xmlns:p14="http://schemas.microsoft.com/office/powerpoint/2010/main" val="1766223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0.5MIN) - 2:30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3</a:t>
            </a:fld>
            <a:endParaRPr lang="es-CO"/>
          </a:p>
        </p:txBody>
      </p:sp>
    </p:spTree>
    <p:extLst>
      <p:ext uri="{BB962C8B-B14F-4D97-AF65-F5344CB8AC3E}">
        <p14:creationId xmlns:p14="http://schemas.microsoft.com/office/powerpoint/2010/main" val="868649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0.5MIN) - 3:00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4</a:t>
            </a:fld>
            <a:endParaRPr lang="es-CO"/>
          </a:p>
        </p:txBody>
      </p:sp>
    </p:spTree>
    <p:extLst>
      <p:ext uri="{BB962C8B-B14F-4D97-AF65-F5344CB8AC3E}">
        <p14:creationId xmlns:p14="http://schemas.microsoft.com/office/powerpoint/2010/main" val="2466603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1MIN) - 4:00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5</a:t>
            </a:fld>
            <a:endParaRPr lang="es-CO"/>
          </a:p>
        </p:txBody>
      </p:sp>
    </p:spTree>
    <p:extLst>
      <p:ext uri="{BB962C8B-B14F-4D97-AF65-F5344CB8AC3E}">
        <p14:creationId xmlns:p14="http://schemas.microsoft.com/office/powerpoint/2010/main" val="1904668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0.5MIN) - 4:30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6</a:t>
            </a:fld>
            <a:endParaRPr lang="es-CO"/>
          </a:p>
        </p:txBody>
      </p:sp>
    </p:spTree>
    <p:extLst>
      <p:ext uri="{BB962C8B-B14F-4D97-AF65-F5344CB8AC3E}">
        <p14:creationId xmlns:p14="http://schemas.microsoft.com/office/powerpoint/2010/main" val="1707633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0.5MIN) - 5:00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7</a:t>
            </a:fld>
            <a:endParaRPr lang="es-CO"/>
          </a:p>
        </p:txBody>
      </p:sp>
    </p:spTree>
    <p:extLst>
      <p:ext uri="{BB962C8B-B14F-4D97-AF65-F5344CB8AC3E}">
        <p14:creationId xmlns:p14="http://schemas.microsoft.com/office/powerpoint/2010/main" val="558542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(CESAR – 1MIN) - 6:00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8</a:t>
            </a:fld>
            <a:endParaRPr lang="es-CO"/>
          </a:p>
        </p:txBody>
      </p:sp>
    </p:spTree>
    <p:extLst>
      <p:ext uri="{BB962C8B-B14F-4D97-AF65-F5344CB8AC3E}">
        <p14:creationId xmlns:p14="http://schemas.microsoft.com/office/powerpoint/2010/main" val="3295820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1MIN) - 7:00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9</a:t>
            </a:fld>
            <a:endParaRPr lang="es-CO"/>
          </a:p>
        </p:txBody>
      </p:sp>
    </p:spTree>
    <p:extLst>
      <p:ext uri="{BB962C8B-B14F-4D97-AF65-F5344CB8AC3E}">
        <p14:creationId xmlns:p14="http://schemas.microsoft.com/office/powerpoint/2010/main" val="4074933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800" b="1" dirty="0">
                <a:effectLst/>
                <a:latin typeface="Arial" panose="020B0604020202020204" pitchFamily="34" charset="0"/>
                <a:ea typeface="Calibri" panose="020F0502020204030204" pitchFamily="34" charset="0"/>
                <a:cs typeface="Times New Roman" panose="02020603050405020304" pitchFamily="18" charset="0"/>
              </a:rPr>
              <a:t>(JORGE – 0.5MIN) - 7:30</a:t>
            </a:r>
            <a:endParaRPr lang="es-CO" dirty="0"/>
          </a:p>
        </p:txBody>
      </p:sp>
      <p:sp>
        <p:nvSpPr>
          <p:cNvPr id="4" name="Marcador de número de diapositiva 3"/>
          <p:cNvSpPr>
            <a:spLocks noGrp="1"/>
          </p:cNvSpPr>
          <p:nvPr>
            <p:ph type="sldNum" sz="quarter" idx="5"/>
          </p:nvPr>
        </p:nvSpPr>
        <p:spPr/>
        <p:txBody>
          <a:bodyPr/>
          <a:lstStyle/>
          <a:p>
            <a:fld id="{EA364F51-9968-4C37-B3E3-A60B64101934}" type="slidenum">
              <a:rPr lang="es-CO" smtClean="0"/>
              <a:t>10</a:t>
            </a:fld>
            <a:endParaRPr lang="es-CO"/>
          </a:p>
        </p:txBody>
      </p:sp>
    </p:spTree>
    <p:extLst>
      <p:ext uri="{BB962C8B-B14F-4D97-AF65-F5344CB8AC3E}">
        <p14:creationId xmlns:p14="http://schemas.microsoft.com/office/powerpoint/2010/main" val="846787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7" name="Título 1"/>
          <p:cNvSpPr txBox="1">
            <a:spLocks/>
          </p:cNvSpPr>
          <p:nvPr userDrawn="1"/>
        </p:nvSpPr>
        <p:spPr>
          <a:xfrm>
            <a:off x="1524000" y="1816636"/>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s-CO" sz="4800" dirty="0">
              <a:latin typeface="Kozuka Gothic Pro M" panose="020B0700000000000000" pitchFamily="34" charset="-128"/>
              <a:ea typeface="Kozuka Gothic Pro M" panose="020B0700000000000000" pitchFamily="34" charset="-128"/>
            </a:endParaRPr>
          </a:p>
        </p:txBody>
      </p:sp>
      <p:sp>
        <p:nvSpPr>
          <p:cNvPr id="8" name="Subtítulo 2"/>
          <p:cNvSpPr txBox="1">
            <a:spLocks/>
          </p:cNvSpPr>
          <p:nvPr userDrawn="1"/>
        </p:nvSpPr>
        <p:spPr>
          <a:xfrm>
            <a:off x="1524000" y="4296311"/>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endParaRPr lang="es-CO" dirty="0">
              <a:latin typeface="Kozuka Gothic Pro H" panose="020B0800000000000000" pitchFamily="34" charset="-128"/>
              <a:ea typeface="Kozuka Gothic Pro H" panose="020B0800000000000000" pitchFamily="34" charset="-128"/>
            </a:endParaRPr>
          </a:p>
        </p:txBody>
      </p:sp>
      <p:sp>
        <p:nvSpPr>
          <p:cNvPr id="9" name="Rectángulo 8"/>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11" name="CuadroTexto 10"/>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2" name="CuadroTexto 11"/>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3" name="Conector recto 12"/>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n 13"/>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694029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a:prstGeom prst="rect">
            <a:avLst/>
          </a:prstGeom>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1825625"/>
            <a:ext cx="10515600" cy="43513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1AC087CB-DB29-4395-8A12-D4CA61ABB15F}" type="datetimeFigureOut">
              <a:rPr lang="es-CO" smtClean="0"/>
              <a:t>24/11/2022</a:t>
            </a:fld>
            <a:endParaRPr lang="es-CO"/>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3DA16E8F-FD90-4852-BAD1-BB99A919E4E6}" type="slidenum">
              <a:rPr lang="es-CO" smtClean="0"/>
              <a:t>‹Nº›</a:t>
            </a:fld>
            <a:endParaRPr lang="es-CO"/>
          </a:p>
        </p:txBody>
      </p:sp>
    </p:spTree>
    <p:extLst>
      <p:ext uri="{BB962C8B-B14F-4D97-AF65-F5344CB8AC3E}">
        <p14:creationId xmlns:p14="http://schemas.microsoft.com/office/powerpoint/2010/main" val="2149478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a:prstGeom prst="rect">
            <a:avLst/>
          </a:prstGeo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1AC087CB-DB29-4395-8A12-D4CA61ABB15F}" type="datetimeFigureOut">
              <a:rPr lang="es-CO" smtClean="0"/>
              <a:t>24/11/2022</a:t>
            </a:fld>
            <a:endParaRPr lang="es-CO"/>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3DA16E8F-FD90-4852-BAD1-BB99A919E4E6}" type="slidenum">
              <a:rPr lang="es-CO" smtClean="0"/>
              <a:t>‹Nº›</a:t>
            </a:fld>
            <a:endParaRPr lang="es-CO"/>
          </a:p>
        </p:txBody>
      </p:sp>
    </p:spTree>
    <p:extLst>
      <p:ext uri="{BB962C8B-B14F-4D97-AF65-F5344CB8AC3E}">
        <p14:creationId xmlns:p14="http://schemas.microsoft.com/office/powerpoint/2010/main" val="645450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25625"/>
            <a:ext cx="10515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Rectángulo 6"/>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9" name="CuadroTexto 8"/>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0" name="CuadroTexto 9"/>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1" name="Conector recto 10"/>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3161596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a:prstGeom prst="rect">
            <a:avLst/>
          </a:prstGeo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7" name="Rectángulo 6"/>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9" name="CuadroTexto 8"/>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0" name="CuadroTexto 9"/>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1" name="Conector recto 10"/>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1078059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1825625"/>
            <a:ext cx="5181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8" name="Rectángulo 7"/>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10" name="CuadroTexto 9"/>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1" name="CuadroTexto 10"/>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2" name="Conector recto 11"/>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n 12"/>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3325468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10" name="Rectángulo 9"/>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11" name="Imagen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12" name="CuadroTexto 11"/>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3" name="CuadroTexto 12"/>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4" name="Conector recto 13"/>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Imagen 14"/>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4199786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6" name="Rectángulo 5"/>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8" name="CuadroTexto 7"/>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9" name="CuadroTexto 8"/>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0" name="Conector recto 9"/>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n 10"/>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1581669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ángulo 4"/>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6" name="Imagen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7" name="CuadroTexto 6"/>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8" name="CuadroTexto 7"/>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9" name="Conector recto 8"/>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n 9"/>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2555185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8" name="Rectángulo 7"/>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10" name="CuadroTexto 9"/>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1" name="CuadroTexto 10"/>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2" name="Conector recto 11"/>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n 12"/>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3291315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a:prstGeom prst="rect">
            <a:avLst/>
          </a:prstGeo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8" name="Rectángulo 7"/>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10" name="CuadroTexto 9"/>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1" name="CuadroTexto 10"/>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2" name="Conector recto 11"/>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n 12"/>
          <p:cNvPicPr>
            <a:picLocks noChangeAspect="1"/>
          </p:cNvPicPr>
          <p:nvPr userDrawn="1"/>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60679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6"/>
          <p:cNvSpPr/>
          <p:nvPr userDrawn="1"/>
        </p:nvSpPr>
        <p:spPr>
          <a:xfrm>
            <a:off x="0" y="0"/>
            <a:ext cx="12192000" cy="1709159"/>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O"/>
          </a:p>
        </p:txBody>
      </p:sp>
      <p:pic>
        <p:nvPicPr>
          <p:cNvPr id="8" name="Imagen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9461" y="-8878"/>
            <a:ext cx="1734796" cy="1649671"/>
          </a:xfrm>
          <a:prstGeom prst="rect">
            <a:avLst/>
          </a:prstGeom>
        </p:spPr>
      </p:pic>
      <p:sp>
        <p:nvSpPr>
          <p:cNvPr id="9" name="CuadroTexto 8"/>
          <p:cNvSpPr txBox="1"/>
          <p:nvPr userDrawn="1"/>
        </p:nvSpPr>
        <p:spPr>
          <a:xfrm>
            <a:off x="1794617" y="129423"/>
            <a:ext cx="2726108" cy="497429"/>
          </a:xfrm>
          <a:prstGeom prst="rect">
            <a:avLst/>
          </a:prstGeom>
          <a:noFill/>
        </p:spPr>
        <p:txBody>
          <a:bodyPr wrap="square" rtlCol="0">
            <a:prstTxWarp prst="textPlain">
              <a:avLst/>
            </a:prstTxWarp>
            <a:spAutoFit/>
          </a:bodyPr>
          <a:lstStyle/>
          <a:p>
            <a:r>
              <a:rPr lang="es-CO" dirty="0">
                <a:solidFill>
                  <a:schemeClr val="accent1">
                    <a:lumMod val="40000"/>
                    <a:lumOff val="60000"/>
                  </a:schemeClr>
                </a:solidFill>
                <a:latin typeface="Adobe Garamond Pro Bold" panose="02020702060506020403" pitchFamily="18" charset="0"/>
              </a:rPr>
              <a:t>Especialización</a:t>
            </a:r>
          </a:p>
        </p:txBody>
      </p:sp>
      <p:sp>
        <p:nvSpPr>
          <p:cNvPr id="10" name="CuadroTexto 9"/>
          <p:cNvSpPr txBox="1"/>
          <p:nvPr userDrawn="1"/>
        </p:nvSpPr>
        <p:spPr>
          <a:xfrm>
            <a:off x="2203391" y="631291"/>
            <a:ext cx="3744000" cy="576000"/>
          </a:xfrm>
          <a:prstGeom prst="rect">
            <a:avLst/>
          </a:prstGeom>
          <a:noFill/>
        </p:spPr>
        <p:txBody>
          <a:bodyPr wrap="square" rtlCol="0">
            <a:prstTxWarp prst="textPlain">
              <a:avLst/>
            </a:prstTxWarp>
            <a:spAutoFit/>
          </a:bodyPr>
          <a:lstStyle/>
          <a:p>
            <a:r>
              <a:rPr lang="es-CO" dirty="0">
                <a:latin typeface="Adobe Garamond Pro Bold" panose="02020702060506020403" pitchFamily="18" charset="0"/>
              </a:rPr>
              <a:t>En  Ingeniería de Software</a:t>
            </a:r>
          </a:p>
        </p:txBody>
      </p:sp>
      <p:cxnSp>
        <p:nvCxnSpPr>
          <p:cNvPr id="11" name="Conector recto 10"/>
          <p:cNvCxnSpPr/>
          <p:nvPr userDrawn="1"/>
        </p:nvCxnSpPr>
        <p:spPr>
          <a:xfrm>
            <a:off x="3238856" y="1207291"/>
            <a:ext cx="88876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userDrawn="1"/>
        </p:nvPicPr>
        <p:blipFill>
          <a:blip r:embed="rId14">
            <a:duotone>
              <a:schemeClr val="accent5">
                <a:shade val="45000"/>
                <a:satMod val="135000"/>
              </a:schemeClr>
              <a:prstClr val="white"/>
            </a:duotone>
            <a:extLst>
              <a:ext uri="{BEBA8EAE-BF5A-486C-A8C5-ECC9F3942E4B}">
                <a14:imgProps xmlns:a14="http://schemas.microsoft.com/office/drawing/2010/main">
                  <a14:imgLayer r:embed="rId15">
                    <a14:imgEffect>
                      <a14:backgroundRemoval t="238" b="100000" l="12687" r="88060">
                        <a14:foregroundMark x1="50498" y1="9762" x2="50498" y2="9762"/>
                        <a14:foregroundMark x1="50746" y1="6190" x2="50746" y2="6190"/>
                        <a14:foregroundMark x1="50746" y1="6190" x2="50746" y2="6190"/>
                        <a14:foregroundMark x1="47761" y1="10714" x2="47761" y2="10714"/>
                        <a14:foregroundMark x1="50746" y1="22857" x2="50746" y2="22857"/>
                        <a14:foregroundMark x1="50746" y1="22857" x2="50746" y2="22857"/>
                        <a14:foregroundMark x1="48010" y1="18095" x2="48010" y2="18095"/>
                        <a14:foregroundMark x1="42040" y1="20238" x2="42040" y2="20238"/>
                        <a14:foregroundMark x1="61940" y1="19048" x2="61940" y2="19048"/>
                        <a14:foregroundMark x1="61443" y1="22619" x2="61443" y2="22619"/>
                        <a14:foregroundMark x1="62687" y1="16905" x2="62687" y2="16905"/>
                        <a14:foregroundMark x1="54975" y1="35714" x2="54975" y2="35714"/>
                        <a14:foregroundMark x1="50746" y1="40238" x2="50746" y2="40238"/>
                        <a14:foregroundMark x1="53731" y1="36429" x2="53731" y2="36429"/>
                        <a14:foregroundMark x1="53731" y1="36429" x2="53731" y2="36429"/>
                        <a14:foregroundMark x1="46766" y1="71667" x2="46766" y2="71667"/>
                        <a14:foregroundMark x1="46766" y1="71667" x2="46766" y2="71667"/>
                        <a14:foregroundMark x1="70149" y1="94286" x2="70149" y2="94286"/>
                        <a14:foregroundMark x1="70149" y1="94286" x2="70149" y2="94286"/>
                        <a14:foregroundMark x1="69154" y1="90476" x2="69154" y2="90476"/>
                        <a14:foregroundMark x1="69154" y1="90476" x2="69154" y2="90476"/>
                        <a14:foregroundMark x1="81592" y1="90952" x2="81592" y2="90952"/>
                        <a14:foregroundMark x1="81592" y1="90952" x2="81592" y2="90952"/>
                        <a14:foregroundMark x1="83582" y1="95000" x2="83582" y2="95000"/>
                        <a14:foregroundMark x1="83582" y1="95000" x2="83582" y2="95000"/>
                        <a14:foregroundMark x1="83831" y1="97381" x2="83831" y2="97381"/>
                        <a14:foregroundMark x1="83831" y1="97381" x2="83831" y2="97381"/>
                        <a14:foregroundMark x1="86318" y1="97381" x2="86318" y2="97381"/>
                        <a14:foregroundMark x1="86318" y1="97381" x2="86318" y2="97381"/>
                        <a14:foregroundMark x1="68159" y1="93571" x2="68159" y2="93571"/>
                        <a14:foregroundMark x1="68159" y1="93571" x2="68159" y2="93571"/>
                        <a14:foregroundMark x1="60448" y1="28333" x2="60448" y2="28333"/>
                      </a14:backgroundRemoval>
                    </a14:imgEffect>
                  </a14:imgLayer>
                </a14:imgProps>
              </a:ext>
              <a:ext uri="{28A0092B-C50C-407E-A947-70E740481C1C}">
                <a14:useLocalDpi xmlns:a14="http://schemas.microsoft.com/office/drawing/2010/main" val="0"/>
              </a:ext>
            </a:extLst>
          </a:blip>
          <a:stretch>
            <a:fillRect/>
          </a:stretch>
        </p:blipFill>
        <p:spPr>
          <a:xfrm>
            <a:off x="8696526" y="3028569"/>
            <a:ext cx="3429956" cy="3583536"/>
          </a:xfrm>
          <a:prstGeom prst="rect">
            <a:avLst/>
          </a:prstGeom>
          <a:ln>
            <a:noFill/>
          </a:ln>
          <a:effectLst/>
          <a:scene3d>
            <a:camera prst="orthographicFront">
              <a:rot lat="0" lon="0" rev="0"/>
            </a:camera>
            <a:lightRig rig="chilly" dir="t">
              <a:rot lat="0" lon="0" rev="18480000"/>
            </a:lightRig>
          </a:scene3d>
          <a:sp3d prstMaterial="clear">
            <a:bevelT h="63500"/>
          </a:sp3d>
        </p:spPr>
      </p:pic>
    </p:spTree>
    <p:extLst>
      <p:ext uri="{BB962C8B-B14F-4D97-AF65-F5344CB8AC3E}">
        <p14:creationId xmlns:p14="http://schemas.microsoft.com/office/powerpoint/2010/main" val="1049364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8.png"/><Relationship Id="rId4" Type="http://schemas.microsoft.com/office/2007/relationships/hdphoto" Target="../media/hdphoto4.wdp"/></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6.wdp"/></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microsoft.com/office/2007/relationships/hdphoto" Target="../media/hdphoto7.wdp"/></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4294967295"/>
          </p:nvPr>
        </p:nvSpPr>
        <p:spPr>
          <a:xfrm>
            <a:off x="115410" y="4116258"/>
            <a:ext cx="9552372" cy="1157078"/>
          </a:xfrm>
          <a:prstGeom prst="rect">
            <a:avLst/>
          </a:prstGeom>
        </p:spPr>
        <p:txBody>
          <a:bodyPr/>
          <a:lstStyle/>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PRESENTA:	Jorge Luis Roncancio Turriago – Cesar Augusto Orozco Manotas</a:t>
            </a:r>
          </a:p>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DIRECTOR(A):	Alejandro Paolo Daza Corredor</a:t>
            </a:r>
          </a:p>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REVISOR(A):	</a:t>
            </a:r>
            <a:r>
              <a:rPr lang="es-CO" sz="2000" dirty="0" err="1">
                <a:solidFill>
                  <a:schemeClr val="accent5">
                    <a:lumMod val="75000"/>
                  </a:schemeClr>
                </a:solidFill>
                <a:latin typeface="Kozuka Gothic Pro M" panose="020B0700000000000000" pitchFamily="34" charset="-128"/>
                <a:ea typeface="Kozuka Gothic Pro M" panose="020B0700000000000000" pitchFamily="34" charset="-128"/>
              </a:rPr>
              <a:t>Jhon</a:t>
            </a: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 Freddy Parra Peña</a:t>
            </a:r>
          </a:p>
        </p:txBody>
      </p:sp>
      <p:sp>
        <p:nvSpPr>
          <p:cNvPr id="4" name="CuadroTexto 3"/>
          <p:cNvSpPr txBox="1"/>
          <p:nvPr/>
        </p:nvSpPr>
        <p:spPr>
          <a:xfrm>
            <a:off x="0" y="1874765"/>
            <a:ext cx="12192000" cy="1323439"/>
          </a:xfrm>
          <a:prstGeom prst="rect">
            <a:avLst/>
          </a:prstGeom>
          <a:noFill/>
        </p:spPr>
        <p:txBody>
          <a:bodyPr wrap="square" rtlCol="0">
            <a:spAutoFit/>
          </a:bodyPr>
          <a:lstStyle/>
          <a:p>
            <a:pPr algn="ctr"/>
            <a:r>
              <a:rPr lang="es-MX" sz="2000" dirty="0">
                <a:solidFill>
                  <a:srgbClr val="002060"/>
                </a:solidFill>
                <a:latin typeface="Kozuka Gothic Pr6N B" panose="020B0800000000000000" pitchFamily="34" charset="-128"/>
                <a:ea typeface="Kozuka Gothic Pr6N B" panose="020B0800000000000000" pitchFamily="34" charset="-128"/>
              </a:rPr>
              <a:t>PROTOTIPO DE VIDEOJUEGO EDUCATIVO COMO HERRAMIENTA DE</a:t>
            </a:r>
          </a:p>
          <a:p>
            <a:pPr algn="ctr"/>
            <a:r>
              <a:rPr lang="es-MX" sz="2000" dirty="0">
                <a:solidFill>
                  <a:srgbClr val="002060"/>
                </a:solidFill>
                <a:latin typeface="Kozuka Gothic Pr6N B" panose="020B0800000000000000" pitchFamily="34" charset="-128"/>
                <a:ea typeface="Kozuka Gothic Pr6N B" panose="020B0800000000000000" pitchFamily="34" charset="-128"/>
              </a:rPr>
              <a:t>APOYO AL APRENDIZAJE DE INSTRUCCIONES DE PROGRAMACIÓN PARA</a:t>
            </a:r>
          </a:p>
          <a:p>
            <a:pPr algn="ctr"/>
            <a:r>
              <a:rPr lang="es-MX" sz="2000" dirty="0">
                <a:solidFill>
                  <a:srgbClr val="002060"/>
                </a:solidFill>
                <a:latin typeface="Kozuka Gothic Pr6N B" panose="020B0800000000000000" pitchFamily="34" charset="-128"/>
                <a:ea typeface="Kozuka Gothic Pr6N B" panose="020B0800000000000000" pitchFamily="34" charset="-128"/>
              </a:rPr>
              <a:t>ESTUDIANTES DE PRIMER SEMESTRE DE INGENIERÍA DE SISTEMAS DE</a:t>
            </a:r>
          </a:p>
          <a:p>
            <a:pPr algn="ctr"/>
            <a:r>
              <a:rPr lang="es-MX" sz="2000" dirty="0">
                <a:solidFill>
                  <a:srgbClr val="002060"/>
                </a:solidFill>
                <a:latin typeface="Kozuka Gothic Pr6N B" panose="020B0800000000000000" pitchFamily="34" charset="-128"/>
                <a:ea typeface="Kozuka Gothic Pr6N B" panose="020B0800000000000000" pitchFamily="34" charset="-128"/>
              </a:rPr>
              <a:t>LA UNIVERSIDAD DISTRITAL FRANCISCO JOSÉ DE CALDAS</a:t>
            </a:r>
            <a:endParaRPr lang="es-CO" sz="2000" dirty="0">
              <a:solidFill>
                <a:srgbClr val="002060"/>
              </a:solidFill>
              <a:latin typeface="Kozuka Gothic Pr6N B" panose="020B0800000000000000" pitchFamily="34" charset="-128"/>
              <a:ea typeface="Kozuka Gothic Pr6N B" panose="020B0800000000000000" pitchFamily="34" charset="-128"/>
            </a:endParaRPr>
          </a:p>
        </p:txBody>
      </p:sp>
    </p:spTree>
    <p:extLst>
      <p:ext uri="{BB962C8B-B14F-4D97-AF65-F5344CB8AC3E}">
        <p14:creationId xmlns:p14="http://schemas.microsoft.com/office/powerpoint/2010/main" val="28889906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n 2" descr="Diagrama&#10;&#10;Descripción generada automáticamente">
            <a:extLst>
              <a:ext uri="{FF2B5EF4-FFF2-40B4-BE49-F238E27FC236}">
                <a16:creationId xmlns:a16="http://schemas.microsoft.com/office/drawing/2014/main" id="{39BB0C01-50B2-33FA-6034-0607EA1566F6}"/>
              </a:ext>
            </a:extLst>
          </p:cNvPr>
          <p:cNvPicPr>
            <a:picLocks noChangeAspect="1"/>
          </p:cNvPicPr>
          <p:nvPr/>
        </p:nvPicPr>
        <p:blipFill>
          <a:blip r:embed="rId3"/>
          <a:stretch>
            <a:fillRect/>
          </a:stretch>
        </p:blipFill>
        <p:spPr>
          <a:xfrm>
            <a:off x="5985191" y="4482465"/>
            <a:ext cx="5767070" cy="2375535"/>
          </a:xfrm>
          <a:prstGeom prst="rect">
            <a:avLst/>
          </a:prstGeom>
        </p:spPr>
      </p:pic>
      <p:graphicFrame>
        <p:nvGraphicFramePr>
          <p:cNvPr id="6" name="Tabla 5">
            <a:extLst>
              <a:ext uri="{FF2B5EF4-FFF2-40B4-BE49-F238E27FC236}">
                <a16:creationId xmlns:a16="http://schemas.microsoft.com/office/drawing/2014/main" id="{2F779A83-7DDB-6974-3355-7BC2508F391C}"/>
              </a:ext>
            </a:extLst>
          </p:cNvPr>
          <p:cNvGraphicFramePr>
            <a:graphicFrameLocks noGrp="1"/>
          </p:cNvGraphicFramePr>
          <p:nvPr>
            <p:extLst>
              <p:ext uri="{D42A27DB-BD31-4B8C-83A1-F6EECF244321}">
                <p14:modId xmlns:p14="http://schemas.microsoft.com/office/powerpoint/2010/main" val="888894480"/>
              </p:ext>
            </p:extLst>
          </p:nvPr>
        </p:nvGraphicFramePr>
        <p:xfrm>
          <a:off x="5985191" y="2787624"/>
          <a:ext cx="5767201" cy="186119"/>
        </p:xfrm>
        <a:graphic>
          <a:graphicData uri="http://schemas.openxmlformats.org/drawingml/2006/table">
            <a:tbl>
              <a:tblPr firstRow="1" firstCol="1" bandRow="1">
                <a:tableStyleId>{5C22544A-7EE6-4342-B048-85BDC9FD1C3A}</a:tableStyleId>
              </a:tblPr>
              <a:tblGrid>
                <a:gridCol w="938586">
                  <a:extLst>
                    <a:ext uri="{9D8B030D-6E8A-4147-A177-3AD203B41FA5}">
                      <a16:colId xmlns:a16="http://schemas.microsoft.com/office/drawing/2014/main" val="792692799"/>
                    </a:ext>
                  </a:extLst>
                </a:gridCol>
                <a:gridCol w="2439070">
                  <a:extLst>
                    <a:ext uri="{9D8B030D-6E8A-4147-A177-3AD203B41FA5}">
                      <a16:colId xmlns:a16="http://schemas.microsoft.com/office/drawing/2014/main" val="3859074764"/>
                    </a:ext>
                  </a:extLst>
                </a:gridCol>
                <a:gridCol w="2389545">
                  <a:extLst>
                    <a:ext uri="{9D8B030D-6E8A-4147-A177-3AD203B41FA5}">
                      <a16:colId xmlns:a16="http://schemas.microsoft.com/office/drawing/2014/main" val="3938261762"/>
                    </a:ext>
                  </a:extLst>
                </a:gridCol>
              </a:tblGrid>
              <a:tr h="0">
                <a:tc>
                  <a:txBody>
                    <a:bodyPr/>
                    <a:lstStyle/>
                    <a:p>
                      <a:pPr algn="ctr">
                        <a:lnSpc>
                          <a:spcPct val="107000"/>
                        </a:lnSpc>
                        <a:spcAft>
                          <a:spcPts val="1200"/>
                        </a:spcAft>
                      </a:pPr>
                      <a:r>
                        <a:rPr lang="es-CO" sz="1200">
                          <a:effectLst/>
                        </a:rPr>
                        <a:t>Objetivo</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1200"/>
                        </a:spcAft>
                      </a:pPr>
                      <a:r>
                        <a:rPr lang="es-CO" sz="1200">
                          <a:effectLst/>
                        </a:rPr>
                        <a:t>Elemento de Competencia</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1200"/>
                        </a:spcAft>
                      </a:pPr>
                      <a:r>
                        <a:rPr lang="es-CO" sz="1200" dirty="0">
                          <a:effectLst/>
                        </a:rPr>
                        <a:t>Resultado de Aprendizaje</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5596727"/>
                  </a:ext>
                </a:extLst>
              </a:tr>
            </a:tbl>
          </a:graphicData>
        </a:graphic>
      </p:graphicFrame>
      <p:pic>
        <p:nvPicPr>
          <p:cNvPr id="9" name="Imagen 8">
            <a:extLst>
              <a:ext uri="{FF2B5EF4-FFF2-40B4-BE49-F238E27FC236}">
                <a16:creationId xmlns:a16="http://schemas.microsoft.com/office/drawing/2014/main" id="{A49FE7EC-44BF-1F64-BCD4-C1FCDD4DAA4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9869" y="1818000"/>
            <a:ext cx="4066542" cy="5040000"/>
          </a:xfrm>
          <a:prstGeom prst="rect">
            <a:avLst/>
          </a:prstGeom>
          <a:noFill/>
          <a:ln>
            <a:noFill/>
          </a:ln>
        </p:spPr>
      </p:pic>
      <p:graphicFrame>
        <p:nvGraphicFramePr>
          <p:cNvPr id="10" name="Tabla 9">
            <a:extLst>
              <a:ext uri="{FF2B5EF4-FFF2-40B4-BE49-F238E27FC236}">
                <a16:creationId xmlns:a16="http://schemas.microsoft.com/office/drawing/2014/main" id="{69B061B7-BF8F-2044-24D1-173B7F4E638F}"/>
              </a:ext>
            </a:extLst>
          </p:cNvPr>
          <p:cNvGraphicFramePr>
            <a:graphicFrameLocks noGrp="1"/>
          </p:cNvGraphicFramePr>
          <p:nvPr>
            <p:extLst>
              <p:ext uri="{D42A27DB-BD31-4B8C-83A1-F6EECF244321}">
                <p14:modId xmlns:p14="http://schemas.microsoft.com/office/powerpoint/2010/main" val="324318096"/>
              </p:ext>
            </p:extLst>
          </p:nvPr>
        </p:nvGraphicFramePr>
        <p:xfrm>
          <a:off x="4567325" y="3686583"/>
          <a:ext cx="1356822" cy="1302833"/>
        </p:xfrm>
        <a:graphic>
          <a:graphicData uri="http://schemas.openxmlformats.org/drawingml/2006/table">
            <a:tbl>
              <a:tblPr firstCol="1" bandRow="1">
                <a:tableStyleId>{5C22544A-7EE6-4342-B048-85BDC9FD1C3A}</a:tableStyleId>
              </a:tblPr>
              <a:tblGrid>
                <a:gridCol w="1356822">
                  <a:extLst>
                    <a:ext uri="{9D8B030D-6E8A-4147-A177-3AD203B41FA5}">
                      <a16:colId xmlns:a16="http://schemas.microsoft.com/office/drawing/2014/main" val="1822201094"/>
                    </a:ext>
                  </a:extLst>
                </a:gridCol>
              </a:tblGrid>
              <a:tr h="0">
                <a:tc>
                  <a:txBody>
                    <a:bodyPr/>
                    <a:lstStyle/>
                    <a:p>
                      <a:pPr algn="just">
                        <a:lnSpc>
                          <a:spcPct val="107000"/>
                        </a:lnSpc>
                        <a:spcAft>
                          <a:spcPts val="1200"/>
                        </a:spcAft>
                      </a:pPr>
                      <a:r>
                        <a:rPr lang="es-CO" sz="1200" dirty="0">
                          <a:effectLst/>
                        </a:rPr>
                        <a:t>CASO DE USO</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9855350"/>
                  </a:ext>
                </a:extLst>
              </a:tr>
              <a:tr h="0">
                <a:tc>
                  <a:txBody>
                    <a:bodyPr/>
                    <a:lstStyle/>
                    <a:p>
                      <a:pPr algn="just">
                        <a:lnSpc>
                          <a:spcPct val="107000"/>
                        </a:lnSpc>
                        <a:spcAft>
                          <a:spcPts val="1200"/>
                        </a:spcAft>
                      </a:pPr>
                      <a:r>
                        <a:rPr lang="es-CO" sz="1200">
                          <a:effectLst/>
                        </a:rPr>
                        <a:t>ACTORES</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9063750"/>
                  </a:ext>
                </a:extLst>
              </a:tr>
              <a:tr h="0">
                <a:tc>
                  <a:txBody>
                    <a:bodyPr/>
                    <a:lstStyle/>
                    <a:p>
                      <a:pPr algn="just">
                        <a:lnSpc>
                          <a:spcPct val="107000"/>
                        </a:lnSpc>
                        <a:spcAft>
                          <a:spcPts val="1200"/>
                        </a:spcAft>
                      </a:pPr>
                      <a:r>
                        <a:rPr lang="es-CO" sz="1200" dirty="0">
                          <a:effectLst/>
                        </a:rPr>
                        <a:t>DESCRIPCION</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3589001"/>
                  </a:ext>
                </a:extLst>
              </a:tr>
              <a:tr h="0">
                <a:tc>
                  <a:txBody>
                    <a:bodyPr/>
                    <a:lstStyle/>
                    <a:p>
                      <a:pPr algn="just">
                        <a:lnSpc>
                          <a:spcPct val="107000"/>
                        </a:lnSpc>
                        <a:spcAft>
                          <a:spcPts val="1200"/>
                        </a:spcAft>
                      </a:pPr>
                      <a:r>
                        <a:rPr lang="es-CO" sz="1200" dirty="0">
                          <a:effectLst/>
                        </a:rPr>
                        <a:t>FLUJO PRINCIPAL</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0349018"/>
                  </a:ext>
                </a:extLst>
              </a:tr>
              <a:tr h="0">
                <a:tc>
                  <a:txBody>
                    <a:bodyPr/>
                    <a:lstStyle/>
                    <a:p>
                      <a:pPr algn="just">
                        <a:lnSpc>
                          <a:spcPct val="107000"/>
                        </a:lnSpc>
                        <a:spcAft>
                          <a:spcPts val="1200"/>
                        </a:spcAft>
                      </a:pPr>
                      <a:r>
                        <a:rPr lang="es-CO" sz="1200" dirty="0">
                          <a:effectLst/>
                        </a:rPr>
                        <a:t>EXCEPCIONES</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5508871"/>
                  </a:ext>
                </a:extLst>
              </a:tr>
              <a:tr h="0">
                <a:tc>
                  <a:txBody>
                    <a:bodyPr/>
                    <a:lstStyle/>
                    <a:p>
                      <a:pPr algn="just">
                        <a:lnSpc>
                          <a:spcPct val="107000"/>
                        </a:lnSpc>
                        <a:spcAft>
                          <a:spcPts val="1200"/>
                        </a:spcAft>
                      </a:pPr>
                      <a:r>
                        <a:rPr lang="es-CO" sz="1200" dirty="0">
                          <a:effectLst/>
                        </a:rPr>
                        <a:t>PRECONDICIONES</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99455110"/>
                  </a:ext>
                </a:extLst>
              </a:tr>
              <a:tr h="0">
                <a:tc>
                  <a:txBody>
                    <a:bodyPr/>
                    <a:lstStyle/>
                    <a:p>
                      <a:pPr algn="just">
                        <a:lnSpc>
                          <a:spcPct val="107000"/>
                        </a:lnSpc>
                        <a:spcAft>
                          <a:spcPts val="1200"/>
                        </a:spcAft>
                      </a:pPr>
                      <a:r>
                        <a:rPr lang="es-CO" sz="1200" dirty="0">
                          <a:effectLst/>
                        </a:rPr>
                        <a:t>POSTCONDICIONES</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467543"/>
                  </a:ext>
                </a:extLst>
              </a:tr>
            </a:tbl>
          </a:graphicData>
        </a:graphic>
      </p:graphicFrame>
      <p:pic>
        <p:nvPicPr>
          <p:cNvPr id="11" name="Imagen 10">
            <a:extLst>
              <a:ext uri="{FF2B5EF4-FFF2-40B4-BE49-F238E27FC236}">
                <a16:creationId xmlns:a16="http://schemas.microsoft.com/office/drawing/2014/main" id="{45A973CF-9DDD-B318-9ED7-CAD2EC7F111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85061" y="3034931"/>
            <a:ext cx="5767200" cy="1386346"/>
          </a:xfrm>
          <a:prstGeom prst="rect">
            <a:avLst/>
          </a:prstGeom>
          <a:noFill/>
          <a:ln>
            <a:noFill/>
          </a:ln>
        </p:spPr>
      </p:pic>
    </p:spTree>
    <p:extLst>
      <p:ext uri="{BB962C8B-B14F-4D97-AF65-F5344CB8AC3E}">
        <p14:creationId xmlns:p14="http://schemas.microsoft.com/office/powerpoint/2010/main" val="346889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n 13">
            <a:extLst>
              <a:ext uri="{FF2B5EF4-FFF2-40B4-BE49-F238E27FC236}">
                <a16:creationId xmlns:a16="http://schemas.microsoft.com/office/drawing/2014/main" id="{7F9E3CC8-D034-862D-DCB7-0E8ADDF38CB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780" y="3803589"/>
            <a:ext cx="3671570" cy="2927350"/>
          </a:xfrm>
          <a:prstGeom prst="rect">
            <a:avLst/>
          </a:prstGeom>
          <a:noFill/>
          <a:ln>
            <a:noFill/>
          </a:ln>
        </p:spPr>
      </p:pic>
      <p:pic>
        <p:nvPicPr>
          <p:cNvPr id="15" name="Imagen 14">
            <a:extLst>
              <a:ext uri="{FF2B5EF4-FFF2-40B4-BE49-F238E27FC236}">
                <a16:creationId xmlns:a16="http://schemas.microsoft.com/office/drawing/2014/main" id="{D488EC74-EABF-1934-11E8-FB04466FD46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8780" y="1873189"/>
            <a:ext cx="3671570" cy="1930400"/>
          </a:xfrm>
          <a:prstGeom prst="rect">
            <a:avLst/>
          </a:prstGeom>
          <a:noFill/>
          <a:ln>
            <a:noFill/>
          </a:ln>
        </p:spPr>
      </p:pic>
      <p:pic>
        <p:nvPicPr>
          <p:cNvPr id="2" name="Imagen 1">
            <a:extLst>
              <a:ext uri="{FF2B5EF4-FFF2-40B4-BE49-F238E27FC236}">
                <a16:creationId xmlns:a16="http://schemas.microsoft.com/office/drawing/2014/main" id="{6DF5298D-2E05-65CA-C2AB-6FCC0A2130B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48416" y="3162670"/>
            <a:ext cx="3600000" cy="2415120"/>
          </a:xfrm>
          <a:prstGeom prst="rect">
            <a:avLst/>
          </a:prstGeom>
          <a:noFill/>
          <a:ln>
            <a:noFill/>
          </a:ln>
        </p:spPr>
      </p:pic>
      <p:pic>
        <p:nvPicPr>
          <p:cNvPr id="5" name="Imagen 4">
            <a:extLst>
              <a:ext uri="{FF2B5EF4-FFF2-40B4-BE49-F238E27FC236}">
                <a16:creationId xmlns:a16="http://schemas.microsoft.com/office/drawing/2014/main" id="{1271E1D8-756E-7DBC-815C-25E23BB2830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36482" y="2781841"/>
            <a:ext cx="4566738" cy="2520000"/>
          </a:xfrm>
          <a:prstGeom prst="rect">
            <a:avLst/>
          </a:prstGeom>
          <a:noFill/>
          <a:ln>
            <a:noFill/>
          </a:ln>
        </p:spPr>
      </p:pic>
      <p:pic>
        <p:nvPicPr>
          <p:cNvPr id="18" name="Imagen 17">
            <a:extLst>
              <a:ext uri="{FF2B5EF4-FFF2-40B4-BE49-F238E27FC236}">
                <a16:creationId xmlns:a16="http://schemas.microsoft.com/office/drawing/2014/main" id="{E55CC9EE-3D9A-D01C-1E3F-2AFFEDC8071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76294" y="5301841"/>
            <a:ext cx="4186249" cy="1512000"/>
          </a:xfrm>
          <a:prstGeom prst="rect">
            <a:avLst/>
          </a:prstGeom>
          <a:noFill/>
          <a:ln>
            <a:noFill/>
          </a:ln>
        </p:spPr>
      </p:pic>
    </p:spTree>
    <p:extLst>
      <p:ext uri="{BB962C8B-B14F-4D97-AF65-F5344CB8AC3E}">
        <p14:creationId xmlns:p14="http://schemas.microsoft.com/office/powerpoint/2010/main" val="2821162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Imagen 16">
            <a:extLst>
              <a:ext uri="{FF2B5EF4-FFF2-40B4-BE49-F238E27FC236}">
                <a16:creationId xmlns:a16="http://schemas.microsoft.com/office/drawing/2014/main" id="{A290636C-31E0-2293-5C64-5169ECF419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0931" y="1773018"/>
            <a:ext cx="5040000" cy="2442462"/>
          </a:xfrm>
          <a:prstGeom prst="rect">
            <a:avLst/>
          </a:prstGeom>
          <a:noFill/>
          <a:ln>
            <a:noFill/>
          </a:ln>
        </p:spPr>
      </p:pic>
      <p:pic>
        <p:nvPicPr>
          <p:cNvPr id="18" name="Imagen 17">
            <a:extLst>
              <a:ext uri="{FF2B5EF4-FFF2-40B4-BE49-F238E27FC236}">
                <a16:creationId xmlns:a16="http://schemas.microsoft.com/office/drawing/2014/main" id="{9443FEB4-0125-0F25-FB67-817EA5217A7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0931" y="4224358"/>
            <a:ext cx="2699519" cy="2592000"/>
          </a:xfrm>
          <a:prstGeom prst="rect">
            <a:avLst/>
          </a:prstGeom>
          <a:noFill/>
          <a:ln>
            <a:noFill/>
          </a:ln>
        </p:spPr>
      </p:pic>
      <p:pic>
        <p:nvPicPr>
          <p:cNvPr id="20" name="Imagen 19" descr="Diagrama, Esquemático&#10;&#10;Descripción generada automáticamente">
            <a:extLst>
              <a:ext uri="{FF2B5EF4-FFF2-40B4-BE49-F238E27FC236}">
                <a16:creationId xmlns:a16="http://schemas.microsoft.com/office/drawing/2014/main" id="{4EBC638A-4BE8-3EC0-C6BB-43503127837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00352" y="4250992"/>
            <a:ext cx="5362759" cy="2592000"/>
          </a:xfrm>
          <a:prstGeom prst="rect">
            <a:avLst/>
          </a:prstGeom>
          <a:noFill/>
          <a:ln>
            <a:noFill/>
          </a:ln>
        </p:spPr>
      </p:pic>
    </p:spTree>
    <p:extLst>
      <p:ext uri="{BB962C8B-B14F-4D97-AF65-F5344CB8AC3E}">
        <p14:creationId xmlns:p14="http://schemas.microsoft.com/office/powerpoint/2010/main" val="30826412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n 20">
            <a:extLst>
              <a:ext uri="{FF2B5EF4-FFF2-40B4-BE49-F238E27FC236}">
                <a16:creationId xmlns:a16="http://schemas.microsoft.com/office/drawing/2014/main" id="{E2B899C4-F4F1-F2F7-1280-78C1415D9B5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6059" y="2882217"/>
            <a:ext cx="5935980" cy="3421380"/>
          </a:xfrm>
          <a:prstGeom prst="rect">
            <a:avLst/>
          </a:prstGeom>
          <a:noFill/>
          <a:ln>
            <a:noFill/>
          </a:ln>
        </p:spPr>
      </p:pic>
    </p:spTree>
    <p:extLst>
      <p:ext uri="{BB962C8B-B14F-4D97-AF65-F5344CB8AC3E}">
        <p14:creationId xmlns:p14="http://schemas.microsoft.com/office/powerpoint/2010/main" val="2610568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sharp-video - 4K">
            <a:hlinkClick r:id="" action="ppaction://media"/>
            <a:extLst>
              <a:ext uri="{FF2B5EF4-FFF2-40B4-BE49-F238E27FC236}">
                <a16:creationId xmlns:a16="http://schemas.microsoft.com/office/drawing/2014/main" id="{8822BBB5-AEAF-5267-63EC-879B7AE2EF8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98170" y="2724693"/>
            <a:ext cx="7033598" cy="3956399"/>
          </a:xfrm>
          <a:prstGeom prst="rect">
            <a:avLst/>
          </a:prstGeom>
        </p:spPr>
      </p:pic>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ubtítulo 2">
            <a:extLst>
              <a:ext uri="{FF2B5EF4-FFF2-40B4-BE49-F238E27FC236}">
                <a16:creationId xmlns:a16="http://schemas.microsoft.com/office/drawing/2014/main" id="{EE8BF7F1-6C75-9717-0E31-48CEF80F066C}"/>
              </a:ext>
            </a:extLst>
          </p:cNvPr>
          <p:cNvSpPr txBox="1">
            <a:spLocks/>
          </p:cNvSpPr>
          <p:nvPr/>
        </p:nvSpPr>
        <p:spPr>
          <a:xfrm>
            <a:off x="2683019" y="1847982"/>
            <a:ext cx="2232778" cy="7657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4800" b="1" dirty="0">
                <a:latin typeface="Times New Roman" panose="02020603050405020304" pitchFamily="18" charset="0"/>
                <a:ea typeface="Kozuka Gothic Pro M" panose="020B0700000000000000" pitchFamily="34" charset="-128"/>
              </a:rPr>
              <a:t>I-Sharp</a:t>
            </a:r>
            <a:endParaRPr lang="es-CO" sz="4800" dirty="0">
              <a:latin typeface="Kozuka Gothic Pro M" panose="020B0700000000000000" pitchFamily="34" charset="-128"/>
              <a:ea typeface="Kozuka Gothic Pro M" panose="020B0700000000000000" pitchFamily="34" charset="-128"/>
            </a:endParaRPr>
          </a:p>
        </p:txBody>
      </p:sp>
      <p:pic>
        <p:nvPicPr>
          <p:cNvPr id="3074" name="Picture 2" descr="C#">
            <a:extLst>
              <a:ext uri="{FF2B5EF4-FFF2-40B4-BE49-F238E27FC236}">
                <a16:creationId xmlns:a16="http://schemas.microsoft.com/office/drawing/2014/main" id="{3180407E-A1CC-0BE2-C27B-441EE2A4A74F}"/>
              </a:ext>
            </a:extLst>
          </p:cNvPr>
          <p:cNvPicPr>
            <a:picLocks noChangeAspect="1" noChangeArrowheads="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7074635" y="2974892"/>
            <a:ext cx="2880000" cy="172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702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439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CIERRE DE LA INVESTIGACIÓN</a:t>
            </a:r>
          </a:p>
        </p:txBody>
      </p:sp>
      <p:cxnSp>
        <p:nvCxnSpPr>
          <p:cNvPr id="9" name="Conector recto 8"/>
          <p:cNvCxnSpPr/>
          <p:nvPr/>
        </p:nvCxnSpPr>
        <p:spPr>
          <a:xfrm>
            <a:off x="3939611" y="2606467"/>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3912545" y="2681953"/>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DA2B23A3-5B1D-2D6E-20CD-B53841FEA579}"/>
              </a:ext>
            </a:extLst>
          </p:cNvPr>
          <p:cNvSpPr txBox="1">
            <a:spLocks/>
          </p:cNvSpPr>
          <p:nvPr/>
        </p:nvSpPr>
        <p:spPr>
          <a:xfrm>
            <a:off x="60565" y="2862100"/>
            <a:ext cx="7361167"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Poco Uso de Videojuegos Educativos</a:t>
            </a:r>
            <a:r>
              <a:rPr lang="es-CO" sz="1800" b="1" dirty="0">
                <a:latin typeface="Times New Roman" panose="02020603050405020304" pitchFamily="18" charset="0"/>
              </a:rPr>
              <a:t> </a:t>
            </a:r>
            <a:r>
              <a:rPr lang="es-MX" sz="1800" i="0" u="none" strike="noStrike" baseline="0" dirty="0">
                <a:latin typeface="Times New Roman" panose="02020603050405020304" pitchFamily="18" charset="0"/>
              </a:rPr>
              <a:t>(50%)</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Subtítulo 2">
            <a:extLst>
              <a:ext uri="{FF2B5EF4-FFF2-40B4-BE49-F238E27FC236}">
                <a16:creationId xmlns:a16="http://schemas.microsoft.com/office/drawing/2014/main" id="{106278F5-0605-6EAF-BF18-EE893B7AA156}"/>
              </a:ext>
            </a:extLst>
          </p:cNvPr>
          <p:cNvSpPr txBox="1">
            <a:spLocks/>
          </p:cNvSpPr>
          <p:nvPr/>
        </p:nvSpPr>
        <p:spPr>
          <a:xfrm>
            <a:off x="292278" y="3635926"/>
            <a:ext cx="878829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Alta Motivación al Utilizar la Herramienta</a:t>
            </a:r>
            <a:r>
              <a:rPr lang="es-MX" sz="1800" b="1" dirty="0">
                <a:latin typeface="Times New Roman" panose="02020603050405020304" pitchFamily="18" charset="0"/>
              </a:rPr>
              <a:t> </a:t>
            </a:r>
            <a:r>
              <a:rPr lang="es-MX" sz="1800" i="0" u="none" strike="noStrike" baseline="0" dirty="0">
                <a:latin typeface="Times New Roman" panose="02020603050405020304" pitchFamily="18" charset="0"/>
              </a:rPr>
              <a:t>(66%)</a:t>
            </a:r>
          </a:p>
          <a:p>
            <a:pPr marL="0" indent="0" algn="just">
              <a:buNone/>
            </a:pP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5" name="Subtítulo 2">
            <a:extLst>
              <a:ext uri="{FF2B5EF4-FFF2-40B4-BE49-F238E27FC236}">
                <a16:creationId xmlns:a16="http://schemas.microsoft.com/office/drawing/2014/main" id="{753313E2-E815-0061-0ADE-0F5489539244}"/>
              </a:ext>
            </a:extLst>
          </p:cNvPr>
          <p:cNvSpPr txBox="1">
            <a:spLocks/>
          </p:cNvSpPr>
          <p:nvPr/>
        </p:nvSpPr>
        <p:spPr>
          <a:xfrm>
            <a:off x="567184" y="4409502"/>
            <a:ext cx="7902702"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Altas Expectativas de los Videojuegos Educativos</a:t>
            </a:r>
            <a:r>
              <a:rPr lang="es-MX" sz="1800" b="1" dirty="0">
                <a:latin typeface="Times New Roman" panose="02020603050405020304" pitchFamily="18" charset="0"/>
              </a:rPr>
              <a:t> </a:t>
            </a:r>
            <a:r>
              <a:rPr lang="es-MX" sz="1800" i="0" u="none" strike="noStrike" baseline="0" dirty="0">
                <a:latin typeface="Times New Roman" panose="02020603050405020304" pitchFamily="18" charset="0"/>
              </a:rPr>
              <a:t>(100%) </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7" name="Subtítulo 2">
            <a:extLst>
              <a:ext uri="{FF2B5EF4-FFF2-40B4-BE49-F238E27FC236}">
                <a16:creationId xmlns:a16="http://schemas.microsoft.com/office/drawing/2014/main" id="{40EAAFFE-C771-0805-CA01-98719C2A482D}"/>
              </a:ext>
            </a:extLst>
          </p:cNvPr>
          <p:cNvSpPr txBox="1">
            <a:spLocks/>
          </p:cNvSpPr>
          <p:nvPr/>
        </p:nvSpPr>
        <p:spPr>
          <a:xfrm>
            <a:off x="842311" y="5183578"/>
            <a:ext cx="840235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800" b="1" dirty="0">
                <a:effectLst/>
                <a:latin typeface="Times New Roman" panose="02020603050405020304" pitchFamily="18" charset="0"/>
                <a:ea typeface="Calibri" panose="020F0502020204030204" pitchFamily="34" charset="0"/>
              </a:rPr>
              <a:t>Alto Nivel de Apropiación de Conocimiento </a:t>
            </a:r>
            <a:r>
              <a:rPr lang="es-MX" sz="1800" i="0" u="none" strike="noStrike" baseline="0" dirty="0">
                <a:latin typeface="Times New Roman" panose="02020603050405020304" pitchFamily="18" charset="0"/>
              </a:rPr>
              <a:t>(66%)</a:t>
            </a:r>
          </a:p>
          <a:p>
            <a:pPr marL="0" indent="0" algn="just">
              <a:buNone/>
            </a:pPr>
            <a:r>
              <a:rPr lang="es-MX" sz="1800" i="0" u="none" strike="noStrike" baseline="0" dirty="0">
                <a:latin typeface="Times New Roman" panose="02020603050405020304" pitchFamily="18" charset="0"/>
              </a:rPr>
              <a:t> </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8" name="Subtítulo 2">
            <a:extLst>
              <a:ext uri="{FF2B5EF4-FFF2-40B4-BE49-F238E27FC236}">
                <a16:creationId xmlns:a16="http://schemas.microsoft.com/office/drawing/2014/main" id="{3461A05C-697A-CB52-D832-91BF152DBC0B}"/>
              </a:ext>
            </a:extLst>
          </p:cNvPr>
          <p:cNvSpPr txBox="1">
            <a:spLocks/>
          </p:cNvSpPr>
          <p:nvPr/>
        </p:nvSpPr>
        <p:spPr>
          <a:xfrm>
            <a:off x="1117438" y="5957625"/>
            <a:ext cx="840235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800" b="1" dirty="0">
                <a:effectLst/>
                <a:latin typeface="Times New Roman" panose="02020603050405020304" pitchFamily="18" charset="0"/>
                <a:ea typeface="Calibri" panose="020F0502020204030204" pitchFamily="34" charset="0"/>
              </a:rPr>
              <a:t>Aceptación de la Herramienta </a:t>
            </a:r>
            <a:r>
              <a:rPr lang="es-MX" sz="1800" i="0" u="none" strike="noStrike" baseline="0" dirty="0">
                <a:latin typeface="Times New Roman" panose="02020603050405020304" pitchFamily="18" charset="0"/>
              </a:rPr>
              <a:t>(</a:t>
            </a:r>
            <a:r>
              <a:rPr lang="es-MX" sz="1800" dirty="0">
                <a:latin typeface="Times New Roman" panose="02020603050405020304" pitchFamily="18" charset="0"/>
              </a:rPr>
              <a:t>100</a:t>
            </a:r>
            <a:r>
              <a:rPr lang="es-MX" sz="1800" i="0" u="none" strike="noStrike" baseline="0" dirty="0">
                <a:latin typeface="Times New Roman" panose="02020603050405020304" pitchFamily="18" charset="0"/>
              </a:rPr>
              <a:t>%)</a:t>
            </a:r>
          </a:p>
          <a:p>
            <a:pPr marL="0" indent="0" algn="just">
              <a:buNone/>
            </a:pPr>
            <a:r>
              <a:rPr lang="es-MX" sz="1800" i="0" u="none" strike="noStrike" baseline="0" dirty="0">
                <a:latin typeface="Times New Roman" panose="02020603050405020304" pitchFamily="18" charset="0"/>
              </a:rPr>
              <a:t> </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11" name="Imagen 10">
            <a:extLst>
              <a:ext uri="{FF2B5EF4-FFF2-40B4-BE49-F238E27FC236}">
                <a16:creationId xmlns:a16="http://schemas.microsoft.com/office/drawing/2014/main" id="{207497E8-3C98-1AEA-A5C6-C5D7ABFCFF78}"/>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035999" y="5065651"/>
            <a:ext cx="2880000" cy="1548579"/>
          </a:xfrm>
          <a:prstGeom prst="rect">
            <a:avLst/>
          </a:prstGeom>
          <a:noFill/>
          <a:ln>
            <a:noFill/>
          </a:ln>
        </p:spPr>
      </p:pic>
      <p:pic>
        <p:nvPicPr>
          <p:cNvPr id="12" name="Imagen 11">
            <a:extLst>
              <a:ext uri="{FF2B5EF4-FFF2-40B4-BE49-F238E27FC236}">
                <a16:creationId xmlns:a16="http://schemas.microsoft.com/office/drawing/2014/main" id="{7B115EC1-E685-1485-7AE6-3C46764E679E}"/>
              </a:ext>
            </a:extLst>
          </p:cNvPr>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364666" y="2939461"/>
            <a:ext cx="2880000" cy="1308533"/>
          </a:xfrm>
          <a:prstGeom prst="rect">
            <a:avLst/>
          </a:prstGeom>
          <a:noFill/>
          <a:ln>
            <a:noFill/>
          </a:ln>
        </p:spPr>
      </p:pic>
      <p:sp>
        <p:nvSpPr>
          <p:cNvPr id="13" name="Rectángulo 12">
            <a:extLst>
              <a:ext uri="{FF2B5EF4-FFF2-40B4-BE49-F238E27FC236}">
                <a16:creationId xmlns:a16="http://schemas.microsoft.com/office/drawing/2014/main" id="{12B63D22-6D82-B109-4A49-35B447482B6C}"/>
              </a:ext>
            </a:extLst>
          </p:cNvPr>
          <p:cNvSpPr/>
          <p:nvPr/>
        </p:nvSpPr>
        <p:spPr>
          <a:xfrm>
            <a:off x="1529418" y="1909085"/>
            <a:ext cx="535723" cy="923330"/>
          </a:xfrm>
          <a:prstGeom prst="rect">
            <a:avLst/>
          </a:prstGeom>
          <a:noFill/>
        </p:spPr>
        <p:txBody>
          <a:bodyPr wrap="none" lIns="91440" tIns="45720" rIns="91440" bIns="45720">
            <a:spAutoFit/>
          </a:bodyPr>
          <a:lstStyle/>
          <a:p>
            <a:pPr algn="ctr"/>
            <a:r>
              <a:rPr lang="es-ES" sz="5400" b="1" dirty="0">
                <a:ln w="9525">
                  <a:solidFill>
                    <a:schemeClr val="bg1"/>
                  </a:solidFill>
                  <a:prstDash val="solid"/>
                </a:ln>
                <a:effectLst>
                  <a:outerShdw blurRad="12700" dist="38100" dir="2700000" algn="tl" rotWithShape="0">
                    <a:schemeClr val="bg1">
                      <a:lumMod val="50000"/>
                    </a:schemeClr>
                  </a:outerShdw>
                </a:effectLst>
              </a:rPr>
              <a:t>6</a:t>
            </a:r>
          </a:p>
        </p:txBody>
      </p:sp>
    </p:spTree>
    <p:extLst>
      <p:ext uri="{BB962C8B-B14F-4D97-AF65-F5344CB8AC3E}">
        <p14:creationId xmlns:p14="http://schemas.microsoft.com/office/powerpoint/2010/main" val="3696992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CIERRE DE LA INVESTIGACIÓN</a:t>
            </a:r>
          </a:p>
        </p:txBody>
      </p:sp>
      <p:cxnSp>
        <p:nvCxnSpPr>
          <p:cNvPr id="8" name="Conector recto 7"/>
          <p:cNvCxnSpPr/>
          <p:nvPr/>
        </p:nvCxnSpPr>
        <p:spPr>
          <a:xfrm>
            <a:off x="3939611" y="2606467"/>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3912545" y="2681953"/>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ubtítulo 2">
            <a:extLst>
              <a:ext uri="{FF2B5EF4-FFF2-40B4-BE49-F238E27FC236}">
                <a16:creationId xmlns:a16="http://schemas.microsoft.com/office/drawing/2014/main" id="{5F7AA48E-553F-3B7B-ECA4-94DB66D31E43}"/>
              </a:ext>
            </a:extLst>
          </p:cNvPr>
          <p:cNvSpPr txBox="1">
            <a:spLocks/>
          </p:cNvSpPr>
          <p:nvPr/>
        </p:nvSpPr>
        <p:spPr>
          <a:xfrm>
            <a:off x="96567" y="3429000"/>
            <a:ext cx="9144000" cy="12520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7000"/>
              </a:lnSpc>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El proyecto deja un aporte científico significativo para la implementación de herramientas de Gamificación en cualquier campo del conocimiento, ya que la investigación realizada, y su prototipo resultante, sirven como base replicable para la construcción de herramientas TI que faciliten los procesos de aprendizaje.</a:t>
            </a:r>
          </a:p>
          <a:p>
            <a:pPr marL="0" indent="0" algn="just">
              <a:lnSpc>
                <a:spcPct val="107000"/>
              </a:lnSpc>
              <a:buNone/>
            </a:pPr>
            <a:endParaRPr lang="es-CO" sz="1800" dirty="0">
              <a:latin typeface="Arial" panose="020B0604020202020204" pitchFamily="34" charset="0"/>
              <a:ea typeface="Calibri" panose="020F0502020204030204" pitchFamily="34" charset="0"/>
              <a:cs typeface="Times New Roman" panose="02020603050405020304" pitchFamily="18" charset="0"/>
            </a:endParaRPr>
          </a:p>
          <a:p>
            <a:pPr marL="0" indent="0" algn="just">
              <a:lnSpc>
                <a:spcPct val="107000"/>
              </a:lnSpc>
              <a:buNone/>
            </a:pP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7170" name="Picture 2" descr="Prototipo - Iconos gratis de educación">
            <a:extLst>
              <a:ext uri="{FF2B5EF4-FFF2-40B4-BE49-F238E27FC236}">
                <a16:creationId xmlns:a16="http://schemas.microsoft.com/office/drawing/2014/main" id="{D84A8C18-36A6-2928-461F-88CB3D5C1127}"/>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768567" y="4981029"/>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402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CIERRE DE LA INVESTIGACIÓN</a:t>
            </a:r>
          </a:p>
        </p:txBody>
      </p:sp>
      <p:cxnSp>
        <p:nvCxnSpPr>
          <p:cNvPr id="8" name="Conector recto 7"/>
          <p:cNvCxnSpPr/>
          <p:nvPr/>
        </p:nvCxnSpPr>
        <p:spPr>
          <a:xfrm>
            <a:off x="3939611" y="2606467"/>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3912545" y="2681953"/>
            <a:ext cx="6802453" cy="542"/>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1DC5443A-58C3-8C05-74C0-4D3D19AE05EA}"/>
              </a:ext>
            </a:extLst>
          </p:cNvPr>
          <p:cNvSpPr txBox="1">
            <a:spLocks/>
          </p:cNvSpPr>
          <p:nvPr/>
        </p:nvSpPr>
        <p:spPr>
          <a:xfrm>
            <a:off x="185789" y="4126077"/>
            <a:ext cx="7361167"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Implementar el Videojuego</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Subtítulo 2">
            <a:extLst>
              <a:ext uri="{FF2B5EF4-FFF2-40B4-BE49-F238E27FC236}">
                <a16:creationId xmlns:a16="http://schemas.microsoft.com/office/drawing/2014/main" id="{9AE1A303-18D3-9781-A96A-82F2C4EF1722}"/>
              </a:ext>
            </a:extLst>
          </p:cNvPr>
          <p:cNvSpPr txBox="1">
            <a:spLocks/>
          </p:cNvSpPr>
          <p:nvPr/>
        </p:nvSpPr>
        <p:spPr>
          <a:xfrm>
            <a:off x="417502" y="4899903"/>
            <a:ext cx="878829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Validar con Otros Lenguajes</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5" name="Subtítulo 2">
            <a:extLst>
              <a:ext uri="{FF2B5EF4-FFF2-40B4-BE49-F238E27FC236}">
                <a16:creationId xmlns:a16="http://schemas.microsoft.com/office/drawing/2014/main" id="{E258E126-D4F5-5107-2CF1-65524808CCF3}"/>
              </a:ext>
            </a:extLst>
          </p:cNvPr>
          <p:cNvSpPr txBox="1">
            <a:spLocks/>
          </p:cNvSpPr>
          <p:nvPr/>
        </p:nvSpPr>
        <p:spPr>
          <a:xfrm>
            <a:off x="692408" y="5673479"/>
            <a:ext cx="7902702"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800" b="1" dirty="0">
                <a:effectLst/>
                <a:latin typeface="Times New Roman" panose="02020603050405020304" pitchFamily="18" charset="0"/>
                <a:ea typeface="Calibri" panose="020F0502020204030204" pitchFamily="34" charset="0"/>
              </a:rPr>
              <a:t>Migrar a un Motor Especializado</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6146" name="Picture 2" descr="Cuál es el Mejor Lenguaje de Programación Para Aprender en 2022 ?">
            <a:extLst>
              <a:ext uri="{FF2B5EF4-FFF2-40B4-BE49-F238E27FC236}">
                <a16:creationId xmlns:a16="http://schemas.microsoft.com/office/drawing/2014/main" id="{4FEDE3E7-7E7E-78C2-8AD0-4F55D1A7673F}"/>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900052" y="2894430"/>
            <a:ext cx="3600000" cy="149890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Unreal Engine - Wikipedia, la enciclopedia libre">
            <a:extLst>
              <a:ext uri="{FF2B5EF4-FFF2-40B4-BE49-F238E27FC236}">
                <a16:creationId xmlns:a16="http://schemas.microsoft.com/office/drawing/2014/main" id="{027415A0-8347-39F9-0985-F36833002CB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2842" y="4683268"/>
            <a:ext cx="1800000" cy="196214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Plataforma de desarrollo en tiempo real de Unity | Motor de VR y AR en 3D y  2D">
            <a:extLst>
              <a:ext uri="{FF2B5EF4-FFF2-40B4-BE49-F238E27FC236}">
                <a16:creationId xmlns:a16="http://schemas.microsoft.com/office/drawing/2014/main" id="{2A1010E7-2807-889F-7805-D01E26E4AE7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06237" y="4419520"/>
            <a:ext cx="2520000" cy="1442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ítulo 2">
            <a:extLst>
              <a:ext uri="{FF2B5EF4-FFF2-40B4-BE49-F238E27FC236}">
                <a16:creationId xmlns:a16="http://schemas.microsoft.com/office/drawing/2014/main" id="{185D3264-7DD5-DC67-6147-89C05F6653E0}"/>
              </a:ext>
            </a:extLst>
          </p:cNvPr>
          <p:cNvSpPr txBox="1">
            <a:spLocks/>
          </p:cNvSpPr>
          <p:nvPr/>
        </p:nvSpPr>
        <p:spPr>
          <a:xfrm>
            <a:off x="948701" y="6438169"/>
            <a:ext cx="7902702"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800" b="1" dirty="0">
                <a:effectLst/>
                <a:latin typeface="Times New Roman" panose="02020603050405020304" pitchFamily="18" charset="0"/>
                <a:ea typeface="Calibri" panose="020F0502020204030204" pitchFamily="34" charset="0"/>
              </a:rPr>
              <a:t>Algoritmo IA para Mecánicas Funcionales</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10" name="Imagen 9">
            <a:extLst>
              <a:ext uri="{FF2B5EF4-FFF2-40B4-BE49-F238E27FC236}">
                <a16:creationId xmlns:a16="http://schemas.microsoft.com/office/drawing/2014/main" id="{BCC455D9-E111-5E4B-B559-49143D3468B7}"/>
              </a:ext>
            </a:extLst>
          </p:cNvPr>
          <p:cNvPicPr>
            <a:picLocks noChangeAspect="1"/>
          </p:cNvPicPr>
          <p:nvPr/>
        </p:nvPicPr>
        <p:blipFill>
          <a:blip r:embed="rId7">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412036" y="1975448"/>
            <a:ext cx="2700000" cy="1800000"/>
          </a:xfrm>
          <a:prstGeom prst="rect">
            <a:avLst/>
          </a:prstGeom>
        </p:spPr>
      </p:pic>
    </p:spTree>
    <p:extLst>
      <p:ext uri="{BB962C8B-B14F-4D97-AF65-F5344CB8AC3E}">
        <p14:creationId xmlns:p14="http://schemas.microsoft.com/office/powerpoint/2010/main" val="1689806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122384" y="3137483"/>
            <a:ext cx="5973615" cy="37205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l">
              <a:lnSpc>
                <a:spcPct val="100000"/>
              </a:lnSpc>
              <a:buFont typeface="Symbol" panose="05050102010706020507" pitchFamily="18" charset="2"/>
              <a:buChar char=""/>
            </a:pPr>
            <a:r>
              <a:rPr lang="en-US" sz="600" dirty="0">
                <a:effectLst/>
                <a:latin typeface="Times New Roman" panose="02020603050405020304" pitchFamily="18" charset="0"/>
                <a:ea typeface="Calibri" panose="020F0502020204030204" pitchFamily="34" charset="0"/>
                <a:cs typeface="Times New Roman" panose="02020603050405020304" pitchFamily="18" charset="0"/>
              </a:rPr>
              <a:t>Khaleel, F. L.,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Ashaari</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N. S., &amp;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Wook</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T. S. (2020). The impact of gamification on students learning engagement. International Journal of Electrical &amp; Computer Engineering (2088-8708), 10(5), 4965–4972. https://doi-org.bdigital.udistrital.edu.co/10.11591/ijece.v10i5.pp4965-4972</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n-US" sz="600" dirty="0">
                <a:effectLst/>
                <a:latin typeface="Times New Roman" panose="02020603050405020304" pitchFamily="18" charset="0"/>
                <a:ea typeface="Calibri" panose="020F0502020204030204" pitchFamily="34" charset="0"/>
                <a:cs typeface="Times New Roman" panose="02020603050405020304" pitchFamily="18" charset="0"/>
              </a:rPr>
              <a:t>Yassine, A.,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Chenouni</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D.,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Berrada</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M., &amp;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Tahiri</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A. (2017). A serious game for learning C programming language concepts using solo taxonomy. International Journal of Emerging Technologies in Learning, 12(3), 110–127. https://doi.org/10.3991/IJET.V12I03.6476</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Soboleva</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E. V.,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Suvorova</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T. N.,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Grinshkun</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A. V., &amp;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Bocharov</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M. I. (2021). </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Applying Gamification in Learning the Basics of </a:t>
            </a:r>
            <a:r>
              <a:rPr lang="en-US" sz="600" dirty="0" err="1">
                <a:effectLst/>
                <a:latin typeface="Times New Roman" panose="02020603050405020304" pitchFamily="18" charset="0"/>
                <a:ea typeface="Calibri" panose="020F0502020204030204" pitchFamily="34" charset="0"/>
                <a:cs typeface="Times New Roman" panose="02020603050405020304" pitchFamily="18" charset="0"/>
              </a:rPr>
              <a:t>Algorithmization</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 and Programming to Improve the Quality of Students’ Educational Results. European Journal of Contemporary Education, 4, 987–1002. https://search.ebscohost.com/login.aspx?direct=true&amp;db=eue&amp;AN=154522017&amp;lang=es&amp;site=ehost-live</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Pressman, R. (2010). Ingeniería del software: un enfoque práctico. </a:t>
            </a:r>
            <a:r>
              <a:rPr lang="en-US" sz="600" dirty="0">
                <a:effectLst/>
                <a:latin typeface="Times New Roman" panose="02020603050405020304" pitchFamily="18" charset="0"/>
                <a:ea typeface="Calibri" panose="020F0502020204030204" pitchFamily="34" charset="0"/>
                <a:cs typeface="Times New Roman" panose="02020603050405020304" pitchFamily="18" charset="0"/>
              </a:rPr>
              <a:t>Mexico D.F: McGraw-Hill. https://tesuva.edu.co/phocadownload/Ingenieria_del_Software._Un_Enfoque_Practico.pdf </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Sommerville, I. (2011). Ingeniería de Software (Cruz Luis, Ed.; 9th ed.).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Mexico</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PEARSON EDUCACIÓN. https://gc.scalahed.com/recursos/files/r161r/w25469w/ingdelsoftwarelibro9_compressed.pdf</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Times New Roman" panose="02020603050405020304" pitchFamily="18" charset="0"/>
                <a:cs typeface="Times New Roman" panose="02020603050405020304" pitchFamily="18" charset="0"/>
              </a:rPr>
              <a:t>Aguilar, C.F, Ojeda, A.F., Aguilar, C.J., Vidal, M. L., Camacho, M. C. &amp; Chanchi, G. E. (2019). Construcción de un juego serio como apoyo al aprendizaje de la física cinemática. Revista Ingenierías Universidad de Medellín, 19(37), 159–177. </a:t>
            </a:r>
            <a:r>
              <a:rPr lang="es-CO" sz="600"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s-CO" sz="600" dirty="0">
                <a:effectLst/>
                <a:latin typeface="Times New Roman" panose="02020603050405020304" pitchFamily="18" charset="0"/>
                <a:ea typeface="Times New Roman" panose="02020603050405020304" pitchFamily="18" charset="0"/>
                <a:cs typeface="Times New Roman" panose="02020603050405020304" pitchFamily="18" charset="0"/>
              </a:rPr>
              <a:t>: 10.22395/rium.v19n37a8</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Park, H., Abu, N., </a:t>
            </a:r>
            <a:r>
              <a:rPr lang="en-US" sz="600" dirty="0" err="1">
                <a:effectLst/>
                <a:latin typeface="Times New Roman" panose="02020603050405020304" pitchFamily="18" charset="0"/>
                <a:ea typeface="Times New Roman" panose="02020603050405020304" pitchFamily="18" charset="0"/>
                <a:cs typeface="Times New Roman" panose="02020603050405020304" pitchFamily="18" charset="0"/>
              </a:rPr>
              <a:t>Dekhane</a:t>
            </a: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 S., </a:t>
            </a:r>
            <a:r>
              <a:rPr lang="en-US" sz="600" dirty="0" err="1">
                <a:effectLst/>
                <a:latin typeface="Times New Roman" panose="02020603050405020304" pitchFamily="18" charset="0"/>
                <a:ea typeface="Times New Roman" panose="02020603050405020304" pitchFamily="18" charset="0"/>
                <a:cs typeface="Times New Roman" panose="02020603050405020304" pitchFamily="18" charset="0"/>
              </a:rPr>
              <a:t>Jin</a:t>
            </a: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 W., Lutz, R., W. Price, R., &amp; </a:t>
            </a:r>
            <a:r>
              <a:rPr lang="en-US" sz="600" dirty="0" err="1">
                <a:effectLst/>
                <a:latin typeface="Times New Roman" panose="02020603050405020304" pitchFamily="18" charset="0"/>
                <a:ea typeface="Times New Roman" panose="02020603050405020304" pitchFamily="18" charset="0"/>
                <a:cs typeface="Times New Roman" panose="02020603050405020304" pitchFamily="18" charset="0"/>
              </a:rPr>
              <a:t>Im</a:t>
            </a: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 T. (2022, May 15). Programming Fundamentals. Affordable Learning Georgia. https://oer.galileo.usg.edu/compsci-textbooks/8</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Amory, A., &amp; Seagram, R. (2004). Educational Game Models: Conceptualization and Evaluation. South African Journal of Higher Education, 17. https://doi.org/10.4314/sajhe.v17i2.25314</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n-US" sz="600" dirty="0" err="1">
                <a:effectLst/>
                <a:latin typeface="Times New Roman" panose="02020603050405020304" pitchFamily="18" charset="0"/>
                <a:ea typeface="Times New Roman" panose="02020603050405020304" pitchFamily="18" charset="0"/>
                <a:cs typeface="Times New Roman" panose="02020603050405020304" pitchFamily="18" charset="0"/>
              </a:rPr>
              <a:t>Admas</a:t>
            </a:r>
            <a:r>
              <a:rPr lang="en-US" sz="600" dirty="0">
                <a:effectLst/>
                <a:latin typeface="Times New Roman" panose="02020603050405020304" pitchFamily="18" charset="0"/>
                <a:ea typeface="Times New Roman" panose="02020603050405020304" pitchFamily="18" charset="0"/>
                <a:cs typeface="Times New Roman" panose="02020603050405020304" pitchFamily="18" charset="0"/>
              </a:rPr>
              <a:t>, E., (2010). Fundamentals of game design. https://ptgmedia.pearsoncmg.com/images/9780321929679/samplepages/0321929675.pdf</a:t>
            </a:r>
            <a:endParaRPr lang="es-CO" sz="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López C. (septiembre de 2016). El videojuego como herramienta educativa. Posibilidades y problemáticas acerca de los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serious</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games</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Recuperado el 1 de marzo de 2022, en: http://www.udgvirtual.udg.mx/apertura/index.php/apertura/article/view/825/539</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Zapata C, Barro A, Suárez C. (21 de noviembre de 2017). Video Juegos Educativos desde la Perspectiva de la Educación para Todos. Recuperado el 1 de marzo de 2022, en: https://www.researchgate.net/publication/324500193_Video_Juegos_Educativos_desde_la_Perspectiva_de_la_Educacion_para_Todos</a:t>
            </a: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Nuñez</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E, Sanz Y,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Ravina</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R. (1 de abril de 2020). Los videojuegos en la educación: Beneficios y perjuicios. Recuperado el 2 de marzo de 2022, en: https://www.redalyc.org/jatsRepo/1941/194163269012/html/index.html</a:t>
            </a: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BIBLIOGRAFÍA</a:t>
            </a:r>
          </a:p>
        </p:txBody>
      </p:sp>
      <p:cxnSp>
        <p:nvCxnSpPr>
          <p:cNvPr id="7" name="Conector recto 6"/>
          <p:cNvCxnSpPr/>
          <p:nvPr/>
        </p:nvCxnSpPr>
        <p:spPr>
          <a:xfrm>
            <a:off x="7407797" y="2592729"/>
            <a:ext cx="3334270" cy="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7398147" y="2664104"/>
            <a:ext cx="3334270" cy="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6" name="Subtítulo 2">
            <a:extLst>
              <a:ext uri="{FF2B5EF4-FFF2-40B4-BE49-F238E27FC236}">
                <a16:creationId xmlns:a16="http://schemas.microsoft.com/office/drawing/2014/main" id="{5ADE59BB-591C-54A8-B1DE-83C9F04356A5}"/>
              </a:ext>
            </a:extLst>
          </p:cNvPr>
          <p:cNvSpPr txBox="1">
            <a:spLocks/>
          </p:cNvSpPr>
          <p:nvPr/>
        </p:nvSpPr>
        <p:spPr>
          <a:xfrm>
            <a:off x="6095999" y="3137481"/>
            <a:ext cx="5973615" cy="37205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Muente</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G. (28 de abril de 2019). Software educativo: un pilar de la enseñanza digital. Recuperado el 2 de marzo de 2022, en: https://rockcontent.com/es/blog/software-educativo/</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Martin M. (29 de agosto de 2019). 5 Videojuegos para aprender a programar mejor. Recuperado el 5 de marzo de 2022, en: https://profile.es/blog/videojuegos-para-aprender-a-programar-mejor/</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Programación.net.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n.d</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5 videojuegos para aprender a programar. Recuperado el 5 de marzo de 2022, en: https://profile.es/blog/videojuegos-para-aprender-a-programar-mejor/</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Educación 3.0. (8 de marzo de 2022). Apps y juegos para aprender a programar. Recuperado el 5 de marzo de 2022, en: https://www.educaciontrespuntocero.com/recursos/apps-de-juegos-para-aprender-a-programar/</a:t>
            </a: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Tellez</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Q (2019). Percepción de los costarricenses sobre la conexión entre los videojuegos y tiroteos masivos. Recuperado el 8 de marzo de 2022, en: Revista Estudios, 38, 207-228. 10.15517/re.v0i38.37468</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Arango J, Giraldo J,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Castrillon</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O, (octubre de 2018). Modelo de Enseñanza de las Técnicas de Programación de Producción, basado en Instrucción Invertida. Recuperado el 8 de marzo de 2022, en: https://www.scielo.cl/scielo.php?script=sci_arttext&amp;pid=S0718-07642018000500165&amp;lang=pt#:~:text=La%20ense%C3%B1anza%20de%20las%20actividades,que%20se%20toman%20las%20decisiones.</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Zabala G, Moran R, Blanco S. (2013). Una propuesta de enseñanza de programación en escuela media mediante el desarrollo de videojuegos con Etoys. Recuperado el 8 de marzo de 2022, en: http://imgbiblio.vaneduc.edu.ar/fulltext/files/TC113306.pdf</a:t>
            </a: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MinTic</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(2018). TIC y educación. Recuperado el 8 de marzo de 2022, en: https://mintic.gov.co/portal/vivedigital/612/w3-article-19513.html</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Microsoft. (10 de marzo de 2022). Instrucciones (Guía de programación de C#). Recuperado el 15 de marzo de 2022, en: https://docs.microsoft.com/es-es/dotnet/csharp/programming-guide/statements-expressions-operators/statements</a:t>
            </a: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Epitech</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(4 de enero de 2021). ¿Cuántos lenguajes de programación existen?. Recuperado el 15 de marzo de 2022, en: https://www.epitech-it.es/cuantos-lenguajes-existen/#:~:text=Entonces%2C%20%C2%BFCu%C3%A1ntos%20lenguajes%20de%20programaci%C3%B3n,tipos%20de%20programaci%C3%B3n%20muy%20espec%C3%ADfica.</a:t>
            </a:r>
          </a:p>
          <a:p>
            <a:pPr marL="342900" lvl="0" indent="-342900" algn="l">
              <a:lnSpc>
                <a:spcPct val="100000"/>
              </a:lnSpc>
              <a:buFont typeface="Symbol" panose="05050102010706020507" pitchFamily="18" charset="2"/>
              <a:buChar char=""/>
            </a:pPr>
            <a:r>
              <a:rPr lang="es-CO" sz="600" dirty="0">
                <a:effectLst/>
                <a:latin typeface="Times New Roman" panose="02020603050405020304" pitchFamily="18" charset="0"/>
                <a:ea typeface="Calibri" panose="020F0502020204030204" pitchFamily="34" charset="0"/>
                <a:cs typeface="Times New Roman" panose="02020603050405020304" pitchFamily="18" charset="0"/>
              </a:rPr>
              <a:t>Fonseca, G. (2011). Modelo de Desarrollo de Software basado en Componentes. Recuperado el 10 de junio de 2022, en: https://guillermofonseca.wordpress.com/2011/03/29/modelo-de-desarrollo-de-software-basado-en-componentes/</a:t>
            </a:r>
          </a:p>
          <a:p>
            <a:pPr marL="342900" lvl="0" indent="-342900" algn="l">
              <a:lnSpc>
                <a:spcPct val="100000"/>
              </a:lnSpc>
              <a:buFont typeface="Symbol" panose="05050102010706020507" pitchFamily="18" charset="2"/>
              <a:buChar char=""/>
            </a:pP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Sellarés</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A. (1 de octubre de 2018).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Rational</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Unified</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600" dirty="0" err="1">
                <a:effectLst/>
                <a:latin typeface="Times New Roman" panose="02020603050405020304" pitchFamily="18" charset="0"/>
                <a:ea typeface="Calibri" panose="020F0502020204030204" pitchFamily="34" charset="0"/>
                <a:cs typeface="Times New Roman" panose="02020603050405020304" pitchFamily="18" charset="0"/>
              </a:rPr>
              <a:t>Process</a:t>
            </a:r>
            <a:r>
              <a:rPr lang="es-CO" sz="600" dirty="0">
                <a:effectLst/>
                <a:latin typeface="Times New Roman" panose="02020603050405020304" pitchFamily="18" charset="0"/>
                <a:ea typeface="Calibri" panose="020F0502020204030204" pitchFamily="34" charset="0"/>
                <a:cs typeface="Times New Roman" panose="02020603050405020304" pitchFamily="18" charset="0"/>
              </a:rPr>
              <a:t> (RUP). Recuperado el 15 de julio de 2022, en: https://ima.udg.edu/~sellares/EINF-ES2/Present1011/MetodoPesadesRUP.pdf</a:t>
            </a:r>
          </a:p>
          <a:p>
            <a:pPr>
              <a:buBlip>
                <a:blip r:embed="rId2"/>
              </a:buBlip>
            </a:pPr>
            <a:endParaRPr lang="es-CO" sz="700"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4098" name="Picture 2" descr="Bibliografía | BlackJack">
            <a:extLst>
              <a:ext uri="{FF2B5EF4-FFF2-40B4-BE49-F238E27FC236}">
                <a16:creationId xmlns:a16="http://schemas.microsoft.com/office/drawing/2014/main" id="{BBA5506C-B2DC-1A5D-6E93-F508E973D0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9191" y="1697481"/>
            <a:ext cx="1440000"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992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4294967295"/>
          </p:nvPr>
        </p:nvSpPr>
        <p:spPr>
          <a:xfrm>
            <a:off x="115410" y="4116258"/>
            <a:ext cx="9552372" cy="1157078"/>
          </a:xfrm>
          <a:prstGeom prst="rect">
            <a:avLst/>
          </a:prstGeom>
        </p:spPr>
        <p:txBody>
          <a:bodyPr/>
          <a:lstStyle/>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PRESENTA:	Jorge Luis Roncancio Turriago – Cesar Augusto Orozco Manotas</a:t>
            </a:r>
          </a:p>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DIRECTOR(A):	Alejandro Paolo Daza Corredor</a:t>
            </a:r>
          </a:p>
          <a:p>
            <a:pPr marL="0" indent="0">
              <a:buNone/>
            </a:pP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REVISOR(A):	</a:t>
            </a:r>
            <a:r>
              <a:rPr lang="es-CO" sz="2000" dirty="0" err="1">
                <a:solidFill>
                  <a:schemeClr val="accent5">
                    <a:lumMod val="75000"/>
                  </a:schemeClr>
                </a:solidFill>
                <a:latin typeface="Kozuka Gothic Pro M" panose="020B0700000000000000" pitchFamily="34" charset="-128"/>
                <a:ea typeface="Kozuka Gothic Pro M" panose="020B0700000000000000" pitchFamily="34" charset="-128"/>
              </a:rPr>
              <a:t>Jhon</a:t>
            </a:r>
            <a:r>
              <a:rPr lang="es-CO" sz="2000" dirty="0">
                <a:solidFill>
                  <a:schemeClr val="accent5">
                    <a:lumMod val="75000"/>
                  </a:schemeClr>
                </a:solidFill>
                <a:latin typeface="Kozuka Gothic Pro M" panose="020B0700000000000000" pitchFamily="34" charset="-128"/>
                <a:ea typeface="Kozuka Gothic Pro M" panose="020B0700000000000000" pitchFamily="34" charset="-128"/>
              </a:rPr>
              <a:t> Freddy Parra Peña</a:t>
            </a:r>
          </a:p>
        </p:txBody>
      </p:sp>
      <p:sp>
        <p:nvSpPr>
          <p:cNvPr id="4" name="CuadroTexto 3"/>
          <p:cNvSpPr txBox="1"/>
          <p:nvPr/>
        </p:nvSpPr>
        <p:spPr>
          <a:xfrm>
            <a:off x="0" y="1874765"/>
            <a:ext cx="12192000" cy="1323439"/>
          </a:xfrm>
          <a:prstGeom prst="rect">
            <a:avLst/>
          </a:prstGeom>
          <a:noFill/>
        </p:spPr>
        <p:txBody>
          <a:bodyPr wrap="square" rtlCol="0">
            <a:spAutoFit/>
          </a:bodyPr>
          <a:lstStyle/>
          <a:p>
            <a:pPr algn="ctr"/>
            <a:r>
              <a:rPr lang="es-MX" sz="2000" dirty="0">
                <a:solidFill>
                  <a:srgbClr val="002060"/>
                </a:solidFill>
                <a:latin typeface="Kozuka Gothic Pr6N B" panose="020B0800000000000000" pitchFamily="34" charset="-128"/>
                <a:ea typeface="Kozuka Gothic Pr6N B" panose="020B0800000000000000" pitchFamily="34" charset="-128"/>
              </a:rPr>
              <a:t>PROTOTIPO DE VIDEOJUEGO EDUCATIVO COMO HERRAMIENTA DE</a:t>
            </a:r>
          </a:p>
          <a:p>
            <a:pPr algn="ctr"/>
            <a:r>
              <a:rPr lang="es-MX" sz="2000" dirty="0">
                <a:solidFill>
                  <a:srgbClr val="002060"/>
                </a:solidFill>
                <a:latin typeface="Kozuka Gothic Pr6N B" panose="020B0800000000000000" pitchFamily="34" charset="-128"/>
                <a:ea typeface="Kozuka Gothic Pr6N B" panose="020B0800000000000000" pitchFamily="34" charset="-128"/>
              </a:rPr>
              <a:t>APOYO AL APRENDIZAJE DE INSTRUCCIONES DE PROGRAMACIÓN PARA</a:t>
            </a:r>
          </a:p>
          <a:p>
            <a:pPr algn="ctr"/>
            <a:r>
              <a:rPr lang="es-MX" sz="2000" dirty="0">
                <a:solidFill>
                  <a:srgbClr val="002060"/>
                </a:solidFill>
                <a:latin typeface="Kozuka Gothic Pr6N B" panose="020B0800000000000000" pitchFamily="34" charset="-128"/>
                <a:ea typeface="Kozuka Gothic Pr6N B" panose="020B0800000000000000" pitchFamily="34" charset="-128"/>
              </a:rPr>
              <a:t>ESTUDIANTES DE PRIMER SEMESTRE DE INGENIERÍA DE SISTEMAS DE</a:t>
            </a:r>
          </a:p>
          <a:p>
            <a:pPr algn="ctr"/>
            <a:r>
              <a:rPr lang="es-MX" sz="2000" dirty="0">
                <a:solidFill>
                  <a:srgbClr val="002060"/>
                </a:solidFill>
                <a:latin typeface="Kozuka Gothic Pr6N B" panose="020B0800000000000000" pitchFamily="34" charset="-128"/>
                <a:ea typeface="Kozuka Gothic Pr6N B" panose="020B0800000000000000" pitchFamily="34" charset="-128"/>
              </a:rPr>
              <a:t>LA UNIVERSIDAD DISTRITAL FRANCISCO JOSÉ DE CALDAS</a:t>
            </a:r>
            <a:endParaRPr lang="es-CO" sz="2000" dirty="0">
              <a:solidFill>
                <a:srgbClr val="002060"/>
              </a:solidFill>
              <a:latin typeface="Kozuka Gothic Pr6N B" panose="020B0800000000000000" pitchFamily="34" charset="-128"/>
              <a:ea typeface="Kozuka Gothic Pr6N B" panose="020B0800000000000000" pitchFamily="34" charset="-128"/>
            </a:endParaRPr>
          </a:p>
        </p:txBody>
      </p:sp>
    </p:spTree>
    <p:extLst>
      <p:ext uri="{BB962C8B-B14F-4D97-AF65-F5344CB8AC3E}">
        <p14:creationId xmlns:p14="http://schemas.microsoft.com/office/powerpoint/2010/main" val="10894468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0" y="2868478"/>
            <a:ext cx="7705817" cy="6231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0" i="0" u="none" strike="noStrike" baseline="0" dirty="0">
                <a:latin typeface="Times New Roman" panose="02020603050405020304" pitchFamily="18" charset="0"/>
              </a:rPr>
              <a:t>El enfoque tradicional </a:t>
            </a:r>
            <a:r>
              <a:rPr lang="es-CO" sz="1800" b="0" i="0" u="none" strike="noStrike" baseline="0" dirty="0">
                <a:latin typeface="Times New Roman" panose="02020603050405020304" pitchFamily="18" charset="0"/>
              </a:rPr>
              <a:t>de enseñanza de programación </a:t>
            </a:r>
            <a:r>
              <a:rPr lang="es-MX" sz="1800" b="0" i="0" u="none" strike="noStrike" baseline="0" dirty="0">
                <a:latin typeface="Times New Roman" panose="02020603050405020304" pitchFamily="18" charset="0"/>
              </a:rPr>
              <a:t>tiene limitaciones debido a la falta de conexión con el entorno </a:t>
            </a:r>
            <a:r>
              <a:rPr lang="es-CO" sz="1800" b="0" i="0" u="none" strike="noStrike" baseline="0" dirty="0">
                <a:latin typeface="Times New Roman" panose="02020603050405020304" pitchFamily="18" charset="0"/>
              </a:rPr>
              <a:t>real (Arango J, Giraldo J, </a:t>
            </a:r>
            <a:r>
              <a:rPr lang="es-CO" sz="1800" b="0" i="0" u="none" strike="noStrike" baseline="0" dirty="0" err="1">
                <a:latin typeface="Times New Roman" panose="02020603050405020304" pitchFamily="18" charset="0"/>
              </a:rPr>
              <a:t>Castrillon</a:t>
            </a:r>
            <a:r>
              <a:rPr lang="es-CO" sz="1800" b="0" i="0" u="none" strike="noStrike" baseline="0" dirty="0">
                <a:latin typeface="Times New Roman" panose="02020603050405020304" pitchFamily="18" charset="0"/>
              </a:rPr>
              <a:t> O, 2018)</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ESTUDIO DEL PROBLEMA</a:t>
            </a:r>
          </a:p>
        </p:txBody>
      </p:sp>
      <p:cxnSp>
        <p:nvCxnSpPr>
          <p:cNvPr id="7" name="Conector recto 6"/>
          <p:cNvCxnSpPr/>
          <p:nvPr/>
        </p:nvCxnSpPr>
        <p:spPr>
          <a:xfrm flipV="1">
            <a:off x="4948015" y="2572284"/>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V="1">
            <a:off x="4948014" y="2641740"/>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3C78F0CB-279F-7294-2021-0AC8CB7661CD}"/>
              </a:ext>
            </a:extLst>
          </p:cNvPr>
          <p:cNvSpPr txBox="1">
            <a:spLocks/>
          </p:cNvSpPr>
          <p:nvPr/>
        </p:nvSpPr>
        <p:spPr>
          <a:xfrm>
            <a:off x="4252308" y="3639137"/>
            <a:ext cx="5672928" cy="6231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0" i="0" u="none" strike="noStrike" baseline="0" dirty="0">
                <a:latin typeface="Times New Roman" panose="02020603050405020304" pitchFamily="18" charset="0"/>
              </a:rPr>
              <a:t>Es prácticamente imposible conocer todos los lenguajes de programación ya que existen más de 675 (</a:t>
            </a:r>
            <a:r>
              <a:rPr lang="es-MX" sz="1800" b="0" i="0" u="none" strike="noStrike" baseline="0" dirty="0" err="1">
                <a:latin typeface="Times New Roman" panose="02020603050405020304" pitchFamily="18" charset="0"/>
              </a:rPr>
              <a:t>Epitech</a:t>
            </a:r>
            <a:r>
              <a:rPr lang="es-MX" sz="1800" b="0" i="0" u="none" strike="noStrike" baseline="0" dirty="0">
                <a:latin typeface="Times New Roman" panose="02020603050405020304" pitchFamily="18" charset="0"/>
              </a:rPr>
              <a:t>, 2021)</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5" name="Subtítulo 2">
            <a:extLst>
              <a:ext uri="{FF2B5EF4-FFF2-40B4-BE49-F238E27FC236}">
                <a16:creationId xmlns:a16="http://schemas.microsoft.com/office/drawing/2014/main" id="{0B99B6C3-44C6-E09B-C3B7-5AC6385DD913}"/>
              </a:ext>
            </a:extLst>
          </p:cNvPr>
          <p:cNvSpPr txBox="1">
            <a:spLocks/>
          </p:cNvSpPr>
          <p:nvPr/>
        </p:nvSpPr>
        <p:spPr>
          <a:xfrm>
            <a:off x="-2" y="4406060"/>
            <a:ext cx="6088697" cy="6231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dirty="0">
                <a:latin typeface="Times New Roman" panose="02020603050405020304" pitchFamily="18" charset="0"/>
              </a:rPr>
              <a:t>S</a:t>
            </a:r>
            <a:r>
              <a:rPr lang="es-MX" sz="1800" b="0" i="0" u="none" strike="noStrike" baseline="0" dirty="0">
                <a:latin typeface="Times New Roman" panose="02020603050405020304" pitchFamily="18" charset="0"/>
              </a:rPr>
              <a:t>e ve la necesidad de encontrar herramientas y mecanismos alternativos que apoyen el proceso de aprendizaje del estudiante</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6" name="Subtítulo 2">
            <a:extLst>
              <a:ext uri="{FF2B5EF4-FFF2-40B4-BE49-F238E27FC236}">
                <a16:creationId xmlns:a16="http://schemas.microsoft.com/office/drawing/2014/main" id="{E42585F7-14E9-8DDD-F3E0-D6A29422B33E}"/>
              </a:ext>
            </a:extLst>
          </p:cNvPr>
          <p:cNvSpPr txBox="1">
            <a:spLocks/>
          </p:cNvSpPr>
          <p:nvPr/>
        </p:nvSpPr>
        <p:spPr>
          <a:xfrm>
            <a:off x="3051651" y="5172983"/>
            <a:ext cx="6088697" cy="8007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dirty="0">
                <a:latin typeface="Times New Roman" panose="02020603050405020304" pitchFamily="18" charset="0"/>
              </a:rPr>
              <a:t>La población tiene una percepción negativa de los videojuegos ya que se cree que apartan a los estudiantes de la realidad y los desenfocan de las cosas realmente importantes.</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9" name="Subtítulo 2">
            <a:extLst>
              <a:ext uri="{FF2B5EF4-FFF2-40B4-BE49-F238E27FC236}">
                <a16:creationId xmlns:a16="http://schemas.microsoft.com/office/drawing/2014/main" id="{7279D434-FFE5-EFA6-CBDE-9A12A1F1839B}"/>
              </a:ext>
            </a:extLst>
          </p:cNvPr>
          <p:cNvSpPr txBox="1">
            <a:spLocks/>
          </p:cNvSpPr>
          <p:nvPr/>
        </p:nvSpPr>
        <p:spPr>
          <a:xfrm>
            <a:off x="-2" y="6117499"/>
            <a:ext cx="7705819" cy="8007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dirty="0">
                <a:latin typeface="Times New Roman" panose="02020603050405020304" pitchFamily="18" charset="0"/>
              </a:rPr>
              <a:t>Una buena implementación de esta herramienta podría aportar en la construcción de conocimiento de los estudiantes debido a su alta capacidad de atracción</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5122" name="Picture 2" descr="Programación - Iconos gratis de computadora">
            <a:extLst>
              <a:ext uri="{FF2B5EF4-FFF2-40B4-BE49-F238E27FC236}">
                <a16:creationId xmlns:a16="http://schemas.microsoft.com/office/drawing/2014/main" id="{AD835F00-35F5-D747-0C97-B0D91F8CFA07}"/>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26393" y="5029198"/>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ódigo - Iconos gratis de computadora">
            <a:extLst>
              <a:ext uri="{FF2B5EF4-FFF2-40B4-BE49-F238E27FC236}">
                <a16:creationId xmlns:a16="http://schemas.microsoft.com/office/drawing/2014/main" id="{1129D521-081D-D24D-E55A-A9FDE113DE2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6393" y="1788478"/>
            <a:ext cx="1080000"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740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96079" y="3104098"/>
            <a:ext cx="9144000" cy="13594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400" b="0" i="0" u="none" strike="noStrike" baseline="0" dirty="0">
                <a:latin typeface="Times New Roman" panose="02020603050405020304" pitchFamily="18" charset="0"/>
              </a:rPr>
              <a:t>¿Como el desarrollo de un prototipo de videojuego educativo aporta favorablemente en el proceso de aprendizaje de instrucciones de programación a los estudiantes de primer semestre de Ingeniería de Sistemas de la Universidad Distrital Francisco José de Caldas?</a:t>
            </a:r>
            <a:endParaRPr lang="es-CO" sz="2400"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ESTUDIO DEL PROBLEMA</a:t>
            </a:r>
          </a:p>
        </p:txBody>
      </p:sp>
      <p:cxnSp>
        <p:nvCxnSpPr>
          <p:cNvPr id="7" name="Conector recto 6"/>
          <p:cNvCxnSpPr/>
          <p:nvPr/>
        </p:nvCxnSpPr>
        <p:spPr>
          <a:xfrm flipV="1">
            <a:off x="4948015" y="2572284"/>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V="1">
            <a:off x="4948014" y="2641740"/>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PNG y SVG de pregunta con fondo transparente para descargar">
            <a:extLst>
              <a:ext uri="{FF2B5EF4-FFF2-40B4-BE49-F238E27FC236}">
                <a16:creationId xmlns:a16="http://schemas.microsoft.com/office/drawing/2014/main" id="{C86C8B50-25B0-786B-28AF-C774C11E5B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2000" y="2370750"/>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ponder - Iconos gratis de educación">
            <a:extLst>
              <a:ext uri="{FF2B5EF4-FFF2-40B4-BE49-F238E27FC236}">
                <a16:creationId xmlns:a16="http://schemas.microsoft.com/office/drawing/2014/main" id="{5F5FCE6D-1482-03C1-E28C-9E5F32AF12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96000" y="4842911"/>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232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ESTUDIO DEL PROBLEMA</a:t>
            </a:r>
          </a:p>
        </p:txBody>
      </p:sp>
      <p:cxnSp>
        <p:nvCxnSpPr>
          <p:cNvPr id="7" name="Conector recto 6"/>
          <p:cNvCxnSpPr/>
          <p:nvPr/>
        </p:nvCxnSpPr>
        <p:spPr>
          <a:xfrm flipV="1">
            <a:off x="4948015" y="2572284"/>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V="1">
            <a:off x="4948014" y="2641740"/>
            <a:ext cx="5794049" cy="51275"/>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PNG y SVG de pregunta con fondo transparente para descargar">
            <a:extLst>
              <a:ext uri="{FF2B5EF4-FFF2-40B4-BE49-F238E27FC236}">
                <a16:creationId xmlns:a16="http://schemas.microsoft.com/office/drawing/2014/main" id="{C86C8B50-25B0-786B-28AF-C774C11E5B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2000" y="2370750"/>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ponder - Iconos gratis de educación">
            <a:extLst>
              <a:ext uri="{FF2B5EF4-FFF2-40B4-BE49-F238E27FC236}">
                <a16:creationId xmlns:a16="http://schemas.microsoft.com/office/drawing/2014/main" id="{5F5FCE6D-1482-03C1-E28C-9E5F32AF12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7363" y="1762963"/>
            <a:ext cx="144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6" name="Subtítulo 2">
            <a:extLst>
              <a:ext uri="{FF2B5EF4-FFF2-40B4-BE49-F238E27FC236}">
                <a16:creationId xmlns:a16="http://schemas.microsoft.com/office/drawing/2014/main" id="{48CC04A8-142D-23ED-09E8-E1BA58E425C0}"/>
              </a:ext>
            </a:extLst>
          </p:cNvPr>
          <p:cNvSpPr txBox="1">
            <a:spLocks/>
          </p:cNvSpPr>
          <p:nvPr/>
        </p:nvSpPr>
        <p:spPr>
          <a:xfrm>
            <a:off x="96078" y="3655037"/>
            <a:ext cx="8929361" cy="27815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2000" b="0" i="0" u="none" strike="noStrike" baseline="0" dirty="0">
                <a:latin typeface="Times New Roman" panose="02020603050405020304" pitchFamily="18" charset="0"/>
              </a:rPr>
              <a:t>¿Cuál es la estrategia requerida para reutilizar las mecánicas funcionales de un videojuego educativo en diferentes escenarios/niveles?</a:t>
            </a:r>
          </a:p>
          <a:p>
            <a:pPr algn="just"/>
            <a:endParaRPr lang="es-MX" sz="2000" b="0" i="0" u="none" strike="noStrike" baseline="0" dirty="0">
              <a:latin typeface="Times New Roman" panose="02020603050405020304" pitchFamily="18" charset="0"/>
            </a:endParaRPr>
          </a:p>
          <a:p>
            <a:pPr algn="just"/>
            <a:r>
              <a:rPr lang="es-MX" sz="2000" b="0" i="0" u="none" strike="noStrike" baseline="0" dirty="0">
                <a:latin typeface="Times New Roman" panose="02020603050405020304" pitchFamily="18" charset="0"/>
              </a:rPr>
              <a:t>¿Cómo diseñar un entorno interactivo que permita ejecutar actividades educativas capaces de generar aprendizaje en el usuario?</a:t>
            </a:r>
          </a:p>
          <a:p>
            <a:pPr algn="just"/>
            <a:endParaRPr lang="es-MX" sz="2000" b="0" i="0" u="none" strike="noStrike" baseline="0" dirty="0">
              <a:latin typeface="Times New Roman" panose="02020603050405020304" pitchFamily="18" charset="0"/>
            </a:endParaRPr>
          </a:p>
          <a:p>
            <a:pPr algn="just"/>
            <a:r>
              <a:rPr lang="es-MX" sz="2000" b="0" i="0" u="none" strike="noStrike" baseline="0" dirty="0">
                <a:latin typeface="Times New Roman" panose="02020603050405020304" pitchFamily="18" charset="0"/>
              </a:rPr>
              <a:t>¿Cómo validar si el uso del videojuego educativo genera conocimiento en el usuario?</a:t>
            </a:r>
            <a:endParaRPr lang="es-CO" sz="2000"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Tree>
    <p:extLst>
      <p:ext uri="{BB962C8B-B14F-4D97-AF65-F5344CB8AC3E}">
        <p14:creationId xmlns:p14="http://schemas.microsoft.com/office/powerpoint/2010/main" val="2768879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726393" y="3510170"/>
            <a:ext cx="9144000" cy="1655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HIPÓTESIS</a:t>
            </a:r>
          </a:p>
        </p:txBody>
      </p:sp>
      <p:cxnSp>
        <p:nvCxnSpPr>
          <p:cNvPr id="7" name="Conector recto 6"/>
          <p:cNvCxnSpPr/>
          <p:nvPr/>
        </p:nvCxnSpPr>
        <p:spPr>
          <a:xfrm flipV="1">
            <a:off x="8275899" y="2572285"/>
            <a:ext cx="2466165" cy="21824"/>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V="1">
            <a:off x="8252749" y="2641741"/>
            <a:ext cx="2489314" cy="22029"/>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6221BFB0-8463-3258-323A-0E9AEBAF86CB}"/>
              </a:ext>
            </a:extLst>
          </p:cNvPr>
          <p:cNvSpPr txBox="1">
            <a:spLocks/>
          </p:cNvSpPr>
          <p:nvPr/>
        </p:nvSpPr>
        <p:spPr>
          <a:xfrm>
            <a:off x="98144" y="2949882"/>
            <a:ext cx="9144000" cy="1655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000" b="0" i="0" u="none" strike="noStrike" baseline="0" dirty="0">
                <a:latin typeface="Times New Roman" panose="02020603050405020304" pitchFamily="18" charset="0"/>
              </a:rPr>
              <a:t>Se logra demostrar, gracias a las pruebas funcionales, que la utilización del prototipo de videojuego educativo garantiza el uso y apropiación de las instrucciones de programación del lenguaje C#, permitiendo que los estudiantes de Ingeniería de Sistemas de la Universidad </a:t>
            </a:r>
            <a:r>
              <a:rPr lang="es-CO" sz="2000" b="0" i="0" u="none" strike="noStrike" baseline="0" dirty="0">
                <a:latin typeface="Times New Roman" panose="02020603050405020304" pitchFamily="18" charset="0"/>
              </a:rPr>
              <a:t>Distrital Francisco José de Caldas escriban código (algoritmos) de una manera más rápida, </a:t>
            </a:r>
            <a:r>
              <a:rPr lang="es-MX" sz="2000" b="0" i="0" u="none" strike="noStrike" baseline="0" dirty="0">
                <a:latin typeface="Times New Roman" panose="02020603050405020304" pitchFamily="18" charset="0"/>
              </a:rPr>
              <a:t>eficiente y sin tantos errores de codificación; todo esto gracias a las mecánicas funcionales </a:t>
            </a:r>
            <a:r>
              <a:rPr lang="es-CO" sz="2000" b="0" i="0" u="none" strike="noStrike" baseline="0" dirty="0">
                <a:latin typeface="Times New Roman" panose="02020603050405020304" pitchFamily="18" charset="0"/>
              </a:rPr>
              <a:t>que implementa el videojuego.</a:t>
            </a:r>
            <a:endParaRPr lang="es-CO" sz="2000"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2050" name="Picture 2" descr="Hipótesis - Iconos gratis de personas">
            <a:extLst>
              <a:ext uri="{FF2B5EF4-FFF2-40B4-BE49-F238E27FC236}">
                <a16:creationId xmlns:a16="http://schemas.microsoft.com/office/drawing/2014/main" id="{0FB5DFB7-F2B2-D82F-7046-3E83E696BF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8393" y="4760146"/>
            <a:ext cx="2160000"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710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726393" y="3510170"/>
            <a:ext cx="9144000" cy="1655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OBJETIVOS</a:t>
            </a:r>
          </a:p>
        </p:txBody>
      </p:sp>
      <p:cxnSp>
        <p:nvCxnSpPr>
          <p:cNvPr id="7" name="Conector recto 6"/>
          <p:cNvCxnSpPr/>
          <p:nvPr/>
        </p:nvCxnSpPr>
        <p:spPr>
          <a:xfrm flipV="1">
            <a:off x="8252749" y="2572285"/>
            <a:ext cx="2489315" cy="1101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8252749" y="2642959"/>
            <a:ext cx="2489315" cy="2207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ECFDF258-E8DD-1C7C-387D-3DDD5549CDAE}"/>
              </a:ext>
            </a:extLst>
          </p:cNvPr>
          <p:cNvSpPr txBox="1">
            <a:spLocks/>
          </p:cNvSpPr>
          <p:nvPr/>
        </p:nvSpPr>
        <p:spPr>
          <a:xfrm>
            <a:off x="96079" y="3179036"/>
            <a:ext cx="9144000" cy="8336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s-MX" sz="1800" b="0" i="0" u="none" strike="noStrike" baseline="0" dirty="0">
              <a:latin typeface="Times New Roman" panose="02020603050405020304" pitchFamily="18" charset="0"/>
            </a:endParaRPr>
          </a:p>
        </p:txBody>
      </p:sp>
      <p:sp>
        <p:nvSpPr>
          <p:cNvPr id="5" name="Subtítulo 2">
            <a:extLst>
              <a:ext uri="{FF2B5EF4-FFF2-40B4-BE49-F238E27FC236}">
                <a16:creationId xmlns:a16="http://schemas.microsoft.com/office/drawing/2014/main" id="{3CF85110-F642-8846-8FD1-39942BF29E9F}"/>
              </a:ext>
            </a:extLst>
          </p:cNvPr>
          <p:cNvSpPr txBox="1">
            <a:spLocks/>
          </p:cNvSpPr>
          <p:nvPr/>
        </p:nvSpPr>
        <p:spPr>
          <a:xfrm>
            <a:off x="96079" y="3104098"/>
            <a:ext cx="9144000" cy="14091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400" dirty="0">
                <a:latin typeface="Times New Roman" panose="02020603050405020304" pitchFamily="18" charset="0"/>
                <a:ea typeface="Kozuka Gothic Pro M" panose="020B0700000000000000" pitchFamily="34" charset="-128"/>
                <a:cs typeface="Times New Roman" panose="02020603050405020304" pitchFamily="18" charset="0"/>
              </a:rPr>
              <a:t>Desarrollar el prototipo de un videojuego educativo que sirva como herramienta de apoyo para el aprendizaje de instrucciones de programación para estudiantes de primer semestre de Ingeniería de Sistemas de la Universidad Distrital Francisco José de Caldas</a:t>
            </a:r>
          </a:p>
        </p:txBody>
      </p:sp>
      <p:pic>
        <p:nvPicPr>
          <p:cNvPr id="3074" name="Picture 2" descr="Objetivo - Iconos gratis de negocios y finanzas">
            <a:extLst>
              <a:ext uri="{FF2B5EF4-FFF2-40B4-BE49-F238E27FC236}">
                <a16:creationId xmlns:a16="http://schemas.microsoft.com/office/drawing/2014/main" id="{58E5EDDA-6C6C-1707-63CD-BE8A8E149E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6000" y="4887916"/>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8194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79789" y="3647113"/>
            <a:ext cx="9144000" cy="284596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2000" dirty="0">
                <a:latin typeface="Times New Roman" panose="02020603050405020304" pitchFamily="18" charset="0"/>
                <a:ea typeface="Kozuka Gothic Pro M" panose="020B0700000000000000" pitchFamily="34" charset="-128"/>
                <a:cs typeface="Times New Roman" panose="02020603050405020304" pitchFamily="18" charset="0"/>
              </a:rPr>
              <a:t>Generar una fuente de datos que almacene las mecánicas funcionales y de interacción mediante el uso de una base de datos para garantizar la usabilidad del videojuego</a:t>
            </a:r>
          </a:p>
          <a:p>
            <a:pPr algn="just"/>
            <a:endParaRPr lang="es-MX" sz="2000" dirty="0">
              <a:latin typeface="Times New Roman" panose="02020603050405020304" pitchFamily="18" charset="0"/>
              <a:ea typeface="Kozuka Gothic Pro M" panose="020B0700000000000000" pitchFamily="34" charset="-128"/>
              <a:cs typeface="Times New Roman" panose="02020603050405020304" pitchFamily="18" charset="0"/>
            </a:endParaRPr>
          </a:p>
          <a:p>
            <a:pPr algn="just"/>
            <a:r>
              <a:rPr lang="es-MX" sz="2000" dirty="0">
                <a:latin typeface="Times New Roman" panose="02020603050405020304" pitchFamily="18" charset="0"/>
                <a:ea typeface="Kozuka Gothic Pro M" panose="020B0700000000000000" pitchFamily="34" charset="-128"/>
                <a:cs typeface="Times New Roman" panose="02020603050405020304" pitchFamily="18" charset="0"/>
              </a:rPr>
              <a:t>Construir el entorno interactivo del videojuego basado en las mecánicas funcionales y las especificaciones del diseño, para generar un prototipo de calidad</a:t>
            </a:r>
          </a:p>
          <a:p>
            <a:pPr algn="just"/>
            <a:endParaRPr lang="es-MX" sz="2000" dirty="0">
              <a:latin typeface="Times New Roman" panose="02020603050405020304" pitchFamily="18" charset="0"/>
              <a:ea typeface="Kozuka Gothic Pro M" panose="020B0700000000000000" pitchFamily="34" charset="-128"/>
              <a:cs typeface="Times New Roman" panose="02020603050405020304" pitchFamily="18" charset="0"/>
            </a:endParaRPr>
          </a:p>
          <a:p>
            <a:pPr algn="just"/>
            <a:r>
              <a:rPr lang="es-MX" sz="2000" dirty="0">
                <a:latin typeface="Times New Roman" panose="02020603050405020304" pitchFamily="18" charset="0"/>
                <a:ea typeface="Kozuka Gothic Pro M" panose="020B0700000000000000" pitchFamily="34" charset="-128"/>
                <a:cs typeface="Times New Roman" panose="02020603050405020304" pitchFamily="18" charset="0"/>
              </a:rPr>
              <a:t>Diseñar un conjunto de pruebas funcionales con el uso de la interfaz del videojuego que permitan validar si el usuario adquiere conocimiento</a:t>
            </a:r>
            <a:endParaRPr lang="es-CO" sz="2000" dirty="0">
              <a:latin typeface="Times New Roman" panose="02020603050405020304" pitchFamily="18" charset="0"/>
              <a:ea typeface="Kozuka Gothic Pro M" panose="020B0700000000000000" pitchFamily="34" charset="-128"/>
              <a:cs typeface="Times New Roman" panose="02020603050405020304" pitchFamily="18" charset="0"/>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OBJETIVOS</a:t>
            </a:r>
          </a:p>
        </p:txBody>
      </p:sp>
      <p:cxnSp>
        <p:nvCxnSpPr>
          <p:cNvPr id="7" name="Conector recto 6"/>
          <p:cNvCxnSpPr/>
          <p:nvPr/>
        </p:nvCxnSpPr>
        <p:spPr>
          <a:xfrm flipV="1">
            <a:off x="8252749" y="2572285"/>
            <a:ext cx="2489315" cy="1101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8252749" y="2642959"/>
            <a:ext cx="2489315" cy="2207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4100" name="Picture 4" descr="Objetivo - Iconos gratis de negocios y finanzas">
            <a:extLst>
              <a:ext uri="{FF2B5EF4-FFF2-40B4-BE49-F238E27FC236}">
                <a16:creationId xmlns:a16="http://schemas.microsoft.com/office/drawing/2014/main" id="{B0EC7D5D-4FF5-0607-6067-412E62EA5313}"/>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956956" y="1852285"/>
            <a:ext cx="1440000"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9935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txBox="1">
            <a:spLocks/>
          </p:cNvSpPr>
          <p:nvPr/>
        </p:nvSpPr>
        <p:spPr>
          <a:xfrm>
            <a:off x="60565" y="2862100"/>
            <a:ext cx="7361167"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800" b="1" i="0" u="none" strike="noStrike" baseline="0" dirty="0">
                <a:latin typeface="Times New Roman" panose="02020603050405020304" pitchFamily="18" charset="0"/>
              </a:rPr>
              <a:t>Videojuegos</a:t>
            </a:r>
            <a:r>
              <a:rPr lang="es-CO" sz="1800" b="1" dirty="0">
                <a:latin typeface="Times New Roman" panose="02020603050405020304" pitchFamily="18" charset="0"/>
              </a:rPr>
              <a:t> - </a:t>
            </a:r>
            <a:r>
              <a:rPr lang="es-MX" sz="1800" i="0" u="none" strike="noStrike" baseline="0" dirty="0">
                <a:latin typeface="Times New Roman" panose="02020603050405020304" pitchFamily="18" charset="0"/>
              </a:rPr>
              <a:t>(López C, 2016)</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ubtítulo 2">
            <a:extLst>
              <a:ext uri="{FF2B5EF4-FFF2-40B4-BE49-F238E27FC236}">
                <a16:creationId xmlns:a16="http://schemas.microsoft.com/office/drawing/2014/main" id="{A76E5E9D-179D-FF5E-381C-93558026BCDB}"/>
              </a:ext>
            </a:extLst>
          </p:cNvPr>
          <p:cNvSpPr txBox="1">
            <a:spLocks/>
          </p:cNvSpPr>
          <p:nvPr/>
        </p:nvSpPr>
        <p:spPr>
          <a:xfrm>
            <a:off x="292278" y="3845651"/>
            <a:ext cx="878829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Juegos serios</a:t>
            </a:r>
            <a:r>
              <a:rPr lang="es-MX" sz="1800" b="1" dirty="0">
                <a:latin typeface="Times New Roman" panose="02020603050405020304" pitchFamily="18" charset="0"/>
              </a:rPr>
              <a:t> - </a:t>
            </a:r>
            <a:r>
              <a:rPr lang="es-MX" sz="1800" i="0" u="none" strike="noStrike" baseline="0" dirty="0">
                <a:latin typeface="Times New Roman" panose="02020603050405020304" pitchFamily="18" charset="0"/>
              </a:rPr>
              <a:t>(</a:t>
            </a:r>
            <a:r>
              <a:rPr lang="es-MX" sz="1800" i="0" u="none" strike="noStrike" baseline="0" dirty="0" err="1">
                <a:latin typeface="Times New Roman" panose="02020603050405020304" pitchFamily="18" charset="0"/>
              </a:rPr>
              <a:t>Yassine</a:t>
            </a:r>
            <a:r>
              <a:rPr lang="es-MX" sz="1800" i="0" u="none" strike="noStrike" baseline="0" dirty="0">
                <a:latin typeface="Times New Roman" panose="02020603050405020304" pitchFamily="18" charset="0"/>
              </a:rPr>
              <a:t>, </a:t>
            </a:r>
            <a:r>
              <a:rPr lang="es-MX" sz="1800" i="0" u="none" strike="noStrike" baseline="0" dirty="0" err="1">
                <a:latin typeface="Times New Roman" panose="02020603050405020304" pitchFamily="18" charset="0"/>
              </a:rPr>
              <a:t>Chenouni</a:t>
            </a:r>
            <a:r>
              <a:rPr lang="es-MX" sz="1800" i="0" u="none" strike="noStrike" baseline="0" dirty="0">
                <a:latin typeface="Times New Roman" panose="02020603050405020304" pitchFamily="18" charset="0"/>
              </a:rPr>
              <a:t>, Berrada, &amp; </a:t>
            </a:r>
            <a:r>
              <a:rPr lang="es-MX" sz="1800" i="0" u="none" strike="noStrike" baseline="0" dirty="0" err="1">
                <a:latin typeface="Times New Roman" panose="02020603050405020304" pitchFamily="18" charset="0"/>
              </a:rPr>
              <a:t>Tahiri</a:t>
            </a:r>
            <a:r>
              <a:rPr lang="es-MX" sz="1800" i="0" u="none" strike="noStrike" baseline="0" dirty="0">
                <a:latin typeface="Times New Roman" panose="02020603050405020304" pitchFamily="18" charset="0"/>
              </a:rPr>
              <a:t>, 2017)</a:t>
            </a:r>
          </a:p>
          <a:p>
            <a:pPr marL="0" indent="0" algn="just">
              <a:buNone/>
            </a:pP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5" name="Subtítulo 2">
            <a:extLst>
              <a:ext uri="{FF2B5EF4-FFF2-40B4-BE49-F238E27FC236}">
                <a16:creationId xmlns:a16="http://schemas.microsoft.com/office/drawing/2014/main" id="{DEC1D73C-52AB-1BEF-0D03-C588296E7A7E}"/>
              </a:ext>
            </a:extLst>
          </p:cNvPr>
          <p:cNvSpPr txBox="1">
            <a:spLocks/>
          </p:cNvSpPr>
          <p:nvPr/>
        </p:nvSpPr>
        <p:spPr>
          <a:xfrm>
            <a:off x="567184" y="4828952"/>
            <a:ext cx="7902702"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Gamificación</a:t>
            </a:r>
            <a:r>
              <a:rPr lang="es-MX" sz="1800" b="1" dirty="0">
                <a:latin typeface="Times New Roman" panose="02020603050405020304" pitchFamily="18" charset="0"/>
              </a:rPr>
              <a:t> - </a:t>
            </a:r>
            <a:r>
              <a:rPr lang="es-MX" sz="1800" i="0" u="none" strike="noStrike" baseline="0" dirty="0">
                <a:latin typeface="Times New Roman" panose="02020603050405020304" pitchFamily="18" charset="0"/>
              </a:rPr>
              <a:t>(</a:t>
            </a:r>
            <a:r>
              <a:rPr lang="es-MX" sz="1800" i="0" u="none" strike="noStrike" baseline="0" dirty="0" err="1">
                <a:latin typeface="Times New Roman" panose="02020603050405020304" pitchFamily="18" charset="0"/>
              </a:rPr>
              <a:t>Khaleel</a:t>
            </a:r>
            <a:r>
              <a:rPr lang="es-MX" sz="1800" i="0" u="none" strike="noStrike" baseline="0" dirty="0">
                <a:latin typeface="Times New Roman" panose="02020603050405020304" pitchFamily="18" charset="0"/>
              </a:rPr>
              <a:t>, </a:t>
            </a:r>
            <a:r>
              <a:rPr lang="es-MX" sz="1800" i="0" u="none" strike="noStrike" baseline="0" dirty="0" err="1">
                <a:latin typeface="Times New Roman" panose="02020603050405020304" pitchFamily="18" charset="0"/>
              </a:rPr>
              <a:t>Ashaari</a:t>
            </a:r>
            <a:r>
              <a:rPr lang="es-MX" sz="1800" i="0" u="none" strike="noStrike" baseline="0" dirty="0">
                <a:latin typeface="Times New Roman" panose="02020603050405020304" pitchFamily="18" charset="0"/>
              </a:rPr>
              <a:t> &amp; </a:t>
            </a:r>
            <a:r>
              <a:rPr lang="es-MX" sz="1800" i="0" u="none" strike="noStrike" baseline="0" dirty="0" err="1">
                <a:latin typeface="Times New Roman" panose="02020603050405020304" pitchFamily="18" charset="0"/>
              </a:rPr>
              <a:t>Wook</a:t>
            </a:r>
            <a:r>
              <a:rPr lang="es-MX" sz="1800" i="0" u="none" strike="noStrike" baseline="0" dirty="0">
                <a:latin typeface="Times New Roman" panose="02020603050405020304" pitchFamily="18" charset="0"/>
              </a:rPr>
              <a:t>, 2020) </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sp>
        <p:nvSpPr>
          <p:cNvPr id="6" name="Subtítulo 2">
            <a:extLst>
              <a:ext uri="{FF2B5EF4-FFF2-40B4-BE49-F238E27FC236}">
                <a16:creationId xmlns:a16="http://schemas.microsoft.com/office/drawing/2014/main" id="{D65C4203-FAE6-165E-A845-11BEF3CF0899}"/>
              </a:ext>
            </a:extLst>
          </p:cNvPr>
          <p:cNvSpPr txBox="1">
            <a:spLocks/>
          </p:cNvSpPr>
          <p:nvPr/>
        </p:nvSpPr>
        <p:spPr>
          <a:xfrm>
            <a:off x="842311" y="5812753"/>
            <a:ext cx="8402355" cy="8461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i="0" u="none" strike="noStrike" baseline="0" dirty="0">
                <a:latin typeface="Times New Roman" panose="02020603050405020304" pitchFamily="18" charset="0"/>
              </a:rPr>
              <a:t>Aprender un lenguaje de programación</a:t>
            </a:r>
            <a:r>
              <a:rPr lang="es-MX" sz="1800" b="1" dirty="0">
                <a:latin typeface="Times New Roman" panose="02020603050405020304" pitchFamily="18" charset="0"/>
              </a:rPr>
              <a:t> - </a:t>
            </a:r>
            <a:r>
              <a:rPr lang="es-MX" sz="1800" i="0" u="none" strike="noStrike" baseline="0" dirty="0">
                <a:latin typeface="Times New Roman" panose="02020603050405020304" pitchFamily="18" charset="0"/>
              </a:rPr>
              <a:t>(</a:t>
            </a:r>
            <a:r>
              <a:rPr lang="es-MX" sz="1800" i="0" u="none" strike="noStrike" baseline="0" dirty="0" err="1">
                <a:latin typeface="Times New Roman" panose="02020603050405020304" pitchFamily="18" charset="0"/>
              </a:rPr>
              <a:t>Yassine</a:t>
            </a:r>
            <a:r>
              <a:rPr lang="es-MX" sz="1800" i="0" u="none" strike="noStrike" baseline="0" dirty="0">
                <a:latin typeface="Times New Roman" panose="02020603050405020304" pitchFamily="18" charset="0"/>
              </a:rPr>
              <a:t>, </a:t>
            </a:r>
            <a:r>
              <a:rPr lang="es-MX" sz="1800" i="0" u="none" strike="noStrike" baseline="0" dirty="0" err="1">
                <a:latin typeface="Times New Roman" panose="02020603050405020304" pitchFamily="18" charset="0"/>
              </a:rPr>
              <a:t>Chenouni</a:t>
            </a:r>
            <a:r>
              <a:rPr lang="es-MX" sz="1800" i="0" u="none" strike="noStrike" baseline="0" dirty="0">
                <a:latin typeface="Times New Roman" panose="02020603050405020304" pitchFamily="18" charset="0"/>
              </a:rPr>
              <a:t>, Berrada, &amp; </a:t>
            </a:r>
            <a:r>
              <a:rPr lang="es-MX" sz="1800" i="0" u="none" strike="noStrike" baseline="0" dirty="0" err="1">
                <a:latin typeface="Times New Roman" panose="02020603050405020304" pitchFamily="18" charset="0"/>
              </a:rPr>
              <a:t>Tahiri</a:t>
            </a:r>
            <a:r>
              <a:rPr lang="es-MX" sz="1800" i="0" u="none" strike="noStrike" baseline="0" dirty="0">
                <a:latin typeface="Times New Roman" panose="02020603050405020304" pitchFamily="18" charset="0"/>
              </a:rPr>
              <a:t>, 2017)</a:t>
            </a:r>
          </a:p>
          <a:p>
            <a:pPr marL="0" indent="0" algn="just">
              <a:buNone/>
            </a:pPr>
            <a:r>
              <a:rPr lang="es-MX" sz="1800" i="0" u="none" strike="noStrike" baseline="0" dirty="0">
                <a:latin typeface="Times New Roman" panose="02020603050405020304" pitchFamily="18" charset="0"/>
              </a:rPr>
              <a:t> </a:t>
            </a:r>
            <a:endParaRPr lang="es-CO" dirty="0">
              <a:solidFill>
                <a:schemeClr val="accent5">
                  <a:lumMod val="75000"/>
                </a:schemeClr>
              </a:solidFill>
              <a:latin typeface="Kozuka Gothic Pro M" panose="020B0700000000000000" pitchFamily="34" charset="-128"/>
              <a:ea typeface="Kozuka Gothic Pro M" panose="020B0700000000000000" pitchFamily="34" charset="-128"/>
            </a:endParaRPr>
          </a:p>
        </p:txBody>
      </p:sp>
      <p:pic>
        <p:nvPicPr>
          <p:cNvPr id="6146" name="Picture 2" descr="Controlador de videojuegos PNG - PNG All">
            <a:extLst>
              <a:ext uri="{FF2B5EF4-FFF2-40B4-BE49-F238E27FC236}">
                <a16:creationId xmlns:a16="http://schemas.microsoft.com/office/drawing/2014/main" id="{637B73B9-76CB-CA08-D234-2F3BE0CCEF2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1597" y="2478387"/>
            <a:ext cx="1489655"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a Gamificación como estrategia de aprendizaje - Platunico Elearning">
            <a:extLst>
              <a:ext uri="{FF2B5EF4-FFF2-40B4-BE49-F238E27FC236}">
                <a16:creationId xmlns:a16="http://schemas.microsoft.com/office/drawing/2014/main" id="{EF15ABF9-6523-F070-AA8E-0D7547EF6EB9}"/>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096000" y="3708244"/>
            <a:ext cx="2868895"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457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26393" y="2016807"/>
            <a:ext cx="10135312" cy="707886"/>
          </a:xfrm>
          <a:prstGeom prst="rect">
            <a:avLst/>
          </a:prstGeom>
          <a:noFill/>
        </p:spPr>
        <p:txBody>
          <a:bodyPr wrap="square" rtlCol="0">
            <a:spAutoFit/>
          </a:bodyPr>
          <a:lstStyle/>
          <a:p>
            <a:pPr algn="r"/>
            <a:r>
              <a:rPr lang="es-CO" sz="4000" dirty="0">
                <a:solidFill>
                  <a:srgbClr val="002060"/>
                </a:solidFill>
                <a:latin typeface="Kozuka Gothic Pr6N B" panose="020B0800000000000000" pitchFamily="34" charset="-128"/>
                <a:ea typeface="Kozuka Gothic Pr6N B" panose="020B0800000000000000" pitchFamily="34" charset="-128"/>
              </a:rPr>
              <a:t>DESARROLLO</a:t>
            </a:r>
          </a:p>
        </p:txBody>
      </p:sp>
      <p:cxnSp>
        <p:nvCxnSpPr>
          <p:cNvPr id="7" name="Conector recto 6"/>
          <p:cNvCxnSpPr/>
          <p:nvPr/>
        </p:nvCxnSpPr>
        <p:spPr>
          <a:xfrm flipV="1">
            <a:off x="7685590" y="2607009"/>
            <a:ext cx="3056474" cy="13526"/>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7685590" y="2677683"/>
            <a:ext cx="3056475" cy="47010"/>
          </a:xfrm>
          <a:prstGeom prst="line">
            <a:avLst/>
          </a:prstGeom>
          <a:ln w="22225" cmpd="dbl">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 name="Tabla 1">
            <a:extLst>
              <a:ext uri="{FF2B5EF4-FFF2-40B4-BE49-F238E27FC236}">
                <a16:creationId xmlns:a16="http://schemas.microsoft.com/office/drawing/2014/main" id="{8A1DB582-8231-F2CA-D60A-6E8D8064F91F}"/>
              </a:ext>
            </a:extLst>
          </p:cNvPr>
          <p:cNvGraphicFramePr>
            <a:graphicFrameLocks noGrp="1"/>
          </p:cNvGraphicFramePr>
          <p:nvPr>
            <p:extLst>
              <p:ext uri="{D42A27DB-BD31-4B8C-83A1-F6EECF244321}">
                <p14:modId xmlns:p14="http://schemas.microsoft.com/office/powerpoint/2010/main" val="1943565452"/>
              </p:ext>
            </p:extLst>
          </p:nvPr>
        </p:nvGraphicFramePr>
        <p:xfrm>
          <a:off x="317062" y="2159526"/>
          <a:ext cx="5937250" cy="4320350"/>
        </p:xfrm>
        <a:graphic>
          <a:graphicData uri="http://schemas.openxmlformats.org/drawingml/2006/table">
            <a:tbl>
              <a:tblPr firstRow="1" firstCol="1" bandRow="1">
                <a:tableStyleId>{5C22544A-7EE6-4342-B048-85BDC9FD1C3A}</a:tableStyleId>
              </a:tblPr>
              <a:tblGrid>
                <a:gridCol w="2968625">
                  <a:extLst>
                    <a:ext uri="{9D8B030D-6E8A-4147-A177-3AD203B41FA5}">
                      <a16:colId xmlns:a16="http://schemas.microsoft.com/office/drawing/2014/main" val="211351195"/>
                    </a:ext>
                  </a:extLst>
                </a:gridCol>
                <a:gridCol w="2968625">
                  <a:extLst>
                    <a:ext uri="{9D8B030D-6E8A-4147-A177-3AD203B41FA5}">
                      <a16:colId xmlns:a16="http://schemas.microsoft.com/office/drawing/2014/main" val="3646948175"/>
                    </a:ext>
                  </a:extLst>
                </a:gridCol>
              </a:tblGrid>
              <a:tr h="0">
                <a:tc gridSpan="2">
                  <a:txBody>
                    <a:bodyPr/>
                    <a:lstStyle/>
                    <a:p>
                      <a:pPr algn="ctr">
                        <a:lnSpc>
                          <a:spcPct val="107000"/>
                        </a:lnSpc>
                        <a:spcAft>
                          <a:spcPts val="800"/>
                        </a:spcAft>
                      </a:pPr>
                      <a:r>
                        <a:rPr lang="es-CO" sz="1800" dirty="0">
                          <a:effectLst/>
                          <a:latin typeface="Times New Roman" panose="02020603050405020304" pitchFamily="18" charset="0"/>
                          <a:cs typeface="Times New Roman" panose="02020603050405020304" pitchFamily="18" charset="0"/>
                        </a:rPr>
                        <a:t>Actividades para la ejecución del proyecto</a:t>
                      </a:r>
                      <a:endParaRPr lang="es-CO"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CO"/>
                    </a:p>
                  </a:txBody>
                  <a:tcPr/>
                </a:tc>
                <a:extLst>
                  <a:ext uri="{0D108BD9-81ED-4DB2-BD59-A6C34878D82A}">
                    <a16:rowId xmlns:a16="http://schemas.microsoft.com/office/drawing/2014/main" val="1623592700"/>
                  </a:ext>
                </a:extLst>
              </a:tr>
              <a:tr h="0">
                <a:tc rowSpan="4">
                  <a:txBody>
                    <a:bodyPr/>
                    <a:lstStyle/>
                    <a:p>
                      <a:pPr algn="ctr">
                        <a:lnSpc>
                          <a:spcPct val="107000"/>
                        </a:lnSpc>
                        <a:spcAft>
                          <a:spcPts val="800"/>
                        </a:spcAft>
                      </a:pPr>
                      <a:r>
                        <a:rPr lang="es-CO" sz="1400" dirty="0">
                          <a:effectLst/>
                          <a:latin typeface="Times New Roman" panose="02020603050405020304" pitchFamily="18" charset="0"/>
                          <a:cs typeface="Times New Roman" panose="02020603050405020304" pitchFamily="18" charset="0"/>
                        </a:rPr>
                        <a:t>Modelado del negocio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Crear la arquitectura empresarial</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2464168"/>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Plantear los objetivos de aprendizaje</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2486622"/>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Definir las mecánicas del videojuego</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1607761"/>
                  </a:ext>
                </a:extLst>
              </a:tr>
              <a:tr h="0">
                <a:tc vMerge="1">
                  <a:txBody>
                    <a:bodyPr/>
                    <a:lstStyle/>
                    <a:p>
                      <a:endParaRPr lang="es-CO"/>
                    </a:p>
                  </a:txBody>
                  <a:tcP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Documentar los casos de uso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8476858"/>
                  </a:ext>
                </a:extLst>
              </a:tr>
              <a:tr h="0">
                <a:tc rowSpan="2">
                  <a:txBody>
                    <a:bodyPr/>
                    <a:lstStyle/>
                    <a:p>
                      <a:pPr algn="ctr">
                        <a:lnSpc>
                          <a:spcPct val="107000"/>
                        </a:lnSpc>
                        <a:spcAft>
                          <a:spcPts val="800"/>
                        </a:spcAft>
                      </a:pPr>
                      <a:r>
                        <a:rPr lang="es-CO" sz="1400">
                          <a:effectLst/>
                          <a:latin typeface="Times New Roman" panose="02020603050405020304" pitchFamily="18" charset="0"/>
                          <a:cs typeface="Times New Roman" panose="02020603050405020304" pitchFamily="18" charset="0"/>
                        </a:rPr>
                        <a:t>Requerimientos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Definir los requisitos del sistema</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71695"/>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Diagramar los requisitos del sistema</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7179857"/>
                  </a:ext>
                </a:extLst>
              </a:tr>
              <a:tr h="0">
                <a:tc rowSpan="8">
                  <a:txBody>
                    <a:bodyPr/>
                    <a:lstStyle/>
                    <a:p>
                      <a:pPr algn="ctr">
                        <a:lnSpc>
                          <a:spcPct val="107000"/>
                        </a:lnSpc>
                        <a:spcAft>
                          <a:spcPts val="800"/>
                        </a:spcAft>
                      </a:pPr>
                      <a:r>
                        <a:rPr lang="es-CO" sz="1400">
                          <a:effectLst/>
                          <a:latin typeface="Times New Roman" panose="02020603050405020304" pitchFamily="18" charset="0"/>
                          <a:cs typeface="Times New Roman" panose="02020603050405020304" pitchFamily="18" charset="0"/>
                        </a:rPr>
                        <a:t>Análisis y diseño</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Elaborar los diagramas de actividades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6579738"/>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Elaborar los diagramas de formularios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5183946"/>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Diseñar los wireframes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4743888"/>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Elaborar el diagrama de clases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5794988"/>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Diseñar la lógica de negocio</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55015640"/>
                  </a:ext>
                </a:extLst>
              </a:tr>
              <a:tr h="0">
                <a:tc vMerge="1">
                  <a:txBody>
                    <a:bodyPr/>
                    <a:lstStyle/>
                    <a:p>
                      <a:endParaRPr lang="es-CO"/>
                    </a:p>
                  </a:txBody>
                  <a:tcP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Generar el modelo </a:t>
                      </a:r>
                      <a:r>
                        <a:rPr lang="es-CO" sz="1400" dirty="0" err="1">
                          <a:effectLst/>
                          <a:latin typeface="Times New Roman" panose="02020603050405020304" pitchFamily="18" charset="0"/>
                          <a:cs typeface="Times New Roman" panose="02020603050405020304" pitchFamily="18" charset="0"/>
                        </a:rPr>
                        <a:t>seudomatematico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1957197"/>
                  </a:ext>
                </a:extLst>
              </a:tr>
              <a:tr h="0">
                <a:tc vMerge="1">
                  <a:txBody>
                    <a:bodyPr/>
                    <a:lstStyle/>
                    <a:p>
                      <a:endParaRPr lang="es-CO"/>
                    </a:p>
                  </a:txBody>
                  <a:tcP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Generar el modelo relacional</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58803319"/>
                  </a:ext>
                </a:extLst>
              </a:tr>
              <a:tr h="0">
                <a:tc vMerge="1">
                  <a:txBody>
                    <a:bodyPr/>
                    <a:lstStyle/>
                    <a:p>
                      <a:endParaRPr lang="es-CO"/>
                    </a:p>
                  </a:txBody>
                  <a:tcP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Generar el modelo entidad - relación</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3024608"/>
                  </a:ext>
                </a:extLst>
              </a:tr>
              <a:tr h="0">
                <a:tc rowSpan="2">
                  <a:txBody>
                    <a:bodyPr/>
                    <a:lstStyle/>
                    <a:p>
                      <a:pPr algn="ctr">
                        <a:lnSpc>
                          <a:spcPct val="107000"/>
                        </a:lnSpc>
                        <a:spcAft>
                          <a:spcPts val="800"/>
                        </a:spcAft>
                      </a:pPr>
                      <a:r>
                        <a:rPr lang="es-CO" sz="1400">
                          <a:effectLst/>
                          <a:latin typeface="Times New Roman" panose="02020603050405020304" pitchFamily="18" charset="0"/>
                          <a:cs typeface="Times New Roman" panose="02020603050405020304" pitchFamily="18" charset="0"/>
                        </a:rPr>
                        <a:t>Implementación</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s-CO" sz="1400">
                          <a:effectLst/>
                          <a:latin typeface="Times New Roman" panose="02020603050405020304" pitchFamily="18" charset="0"/>
                          <a:cs typeface="Times New Roman" panose="02020603050405020304" pitchFamily="18" charset="0"/>
                        </a:rPr>
                        <a:t>Construir la base de datos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5160162"/>
                  </a:ext>
                </a:extLst>
              </a:tr>
              <a:tr h="0">
                <a:tc vMerge="1">
                  <a:txBody>
                    <a:bodyPr/>
                    <a:lstStyle/>
                    <a:p>
                      <a:endParaRPr lang="es-CO"/>
                    </a:p>
                  </a:txBody>
                  <a:tcP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Construir el prototipo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5108457"/>
                  </a:ext>
                </a:extLst>
              </a:tr>
              <a:tr h="0">
                <a:tc rowSpan="2">
                  <a:txBody>
                    <a:bodyPr/>
                    <a:lstStyle/>
                    <a:p>
                      <a:pPr algn="ctr">
                        <a:lnSpc>
                          <a:spcPct val="107000"/>
                        </a:lnSpc>
                        <a:spcAft>
                          <a:spcPts val="800"/>
                        </a:spcAft>
                      </a:pPr>
                      <a:r>
                        <a:rPr lang="es-CO" sz="1400">
                          <a:effectLst/>
                          <a:latin typeface="Times New Roman" panose="02020603050405020304" pitchFamily="18" charset="0"/>
                          <a:cs typeface="Times New Roman" panose="02020603050405020304" pitchFamily="18" charset="0"/>
                        </a:rPr>
                        <a:t>Pruebas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Realizar pruebas de caja negra</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8373866"/>
                  </a:ext>
                </a:extLst>
              </a:tr>
              <a:tr h="0">
                <a:tc vMerge="1">
                  <a:txBody>
                    <a:bodyPr/>
                    <a:lstStyle/>
                    <a:p>
                      <a:endParaRPr lang="es-CO"/>
                    </a:p>
                  </a:txBody>
                  <a:tcPr/>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Realizar pruebas de concepto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43848606"/>
                  </a:ext>
                </a:extLst>
              </a:tr>
              <a:tr h="0">
                <a:tc>
                  <a:txBody>
                    <a:bodyPr/>
                    <a:lstStyle/>
                    <a:p>
                      <a:pPr algn="ctr">
                        <a:lnSpc>
                          <a:spcPct val="107000"/>
                        </a:lnSpc>
                        <a:spcAft>
                          <a:spcPts val="800"/>
                        </a:spcAft>
                      </a:pPr>
                      <a:r>
                        <a:rPr lang="es-CO" sz="1400">
                          <a:effectLst/>
                          <a:latin typeface="Times New Roman" panose="02020603050405020304" pitchFamily="18" charset="0"/>
                          <a:cs typeface="Times New Roman" panose="02020603050405020304" pitchFamily="18" charset="0"/>
                        </a:rPr>
                        <a:t>Despliegue</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pPr>
                      <a:r>
                        <a:rPr lang="es-CO" sz="1400" dirty="0">
                          <a:effectLst/>
                          <a:latin typeface="Times New Roman" panose="02020603050405020304" pitchFamily="18" charset="0"/>
                          <a:cs typeface="Times New Roman" panose="02020603050405020304" pitchFamily="18" charset="0"/>
                        </a:rPr>
                        <a:t>Entregar del prototipo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60544377"/>
                  </a:ext>
                </a:extLst>
              </a:tr>
            </a:tbl>
          </a:graphicData>
        </a:graphic>
      </p:graphicFrame>
      <p:pic>
        <p:nvPicPr>
          <p:cNvPr id="5" name="Imagen 4">
            <a:extLst>
              <a:ext uri="{FF2B5EF4-FFF2-40B4-BE49-F238E27FC236}">
                <a16:creationId xmlns:a16="http://schemas.microsoft.com/office/drawing/2014/main" id="{5BC03519-E56F-B3F7-BC03-43E90ABDE0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33827" y="3208003"/>
            <a:ext cx="2880000" cy="2223396"/>
          </a:xfrm>
          <a:prstGeom prst="rect">
            <a:avLst/>
          </a:prstGeom>
          <a:noFill/>
        </p:spPr>
      </p:pic>
    </p:spTree>
    <p:extLst>
      <p:ext uri="{BB962C8B-B14F-4D97-AF65-F5344CB8AC3E}">
        <p14:creationId xmlns:p14="http://schemas.microsoft.com/office/powerpoint/2010/main" val="33279241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3383</TotalTime>
  <Words>2239</Words>
  <Application>Microsoft Office PowerPoint</Application>
  <PresentationFormat>Panorámica</PresentationFormat>
  <Paragraphs>160</Paragraphs>
  <Slides>19</Slides>
  <Notes>16</Notes>
  <HiddenSlides>0</HiddenSlides>
  <MMClips>1</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19</vt:i4>
      </vt:variant>
    </vt:vector>
  </HeadingPairs>
  <TitlesOfParts>
    <vt:vector size="29" baseType="lpstr">
      <vt:lpstr>Adobe Garamond Pro Bold</vt:lpstr>
      <vt:lpstr>Arial</vt:lpstr>
      <vt:lpstr>Calibri</vt:lpstr>
      <vt:lpstr>Calibri Light</vt:lpstr>
      <vt:lpstr>Kozuka Gothic Pr6N B</vt:lpstr>
      <vt:lpstr>Kozuka Gothic Pro H</vt:lpstr>
      <vt:lpstr>Kozuka Gothic Pro M</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Lilian B</dc:creator>
  <cp:lastModifiedBy>Jorge Luis Roncancio Turriago</cp:lastModifiedBy>
  <cp:revision>17</cp:revision>
  <dcterms:created xsi:type="dcterms:W3CDTF">2018-11-04T22:48:23Z</dcterms:created>
  <dcterms:modified xsi:type="dcterms:W3CDTF">2022-11-24T15:51:58Z</dcterms:modified>
</cp:coreProperties>
</file>