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60" r:id="rId2"/>
    <p:sldId id="300" r:id="rId3"/>
    <p:sldId id="256" r:id="rId4"/>
    <p:sldId id="258" r:id="rId5"/>
    <p:sldId id="305" r:id="rId6"/>
    <p:sldId id="261" r:id="rId7"/>
    <p:sldId id="295" r:id="rId8"/>
    <p:sldId id="296" r:id="rId9"/>
    <p:sldId id="286" r:id="rId10"/>
    <p:sldId id="262" r:id="rId11"/>
    <p:sldId id="263" r:id="rId12"/>
    <p:sldId id="297" r:id="rId13"/>
    <p:sldId id="290" r:id="rId14"/>
    <p:sldId id="291" r:id="rId15"/>
    <p:sldId id="293" r:id="rId16"/>
    <p:sldId id="292" r:id="rId17"/>
    <p:sldId id="275" r:id="rId18"/>
    <p:sldId id="264" r:id="rId19"/>
    <p:sldId id="271" r:id="rId20"/>
    <p:sldId id="288" r:id="rId21"/>
    <p:sldId id="267" r:id="rId22"/>
    <p:sldId id="266" r:id="rId23"/>
    <p:sldId id="272" r:id="rId24"/>
    <p:sldId id="270" r:id="rId25"/>
    <p:sldId id="284" r:id="rId26"/>
    <p:sldId id="298" r:id="rId27"/>
    <p:sldId id="299" r:id="rId28"/>
    <p:sldId id="285" r:id="rId29"/>
    <p:sldId id="274" r:id="rId30"/>
    <p:sldId id="269" r:id="rId31"/>
    <p:sldId id="276" r:id="rId32"/>
    <p:sldId id="278" r:id="rId33"/>
    <p:sldId id="280" r:id="rId34"/>
    <p:sldId id="279" r:id="rId35"/>
    <p:sldId id="301" r:id="rId36"/>
    <p:sldId id="302" r:id="rId37"/>
    <p:sldId id="303" r:id="rId38"/>
    <p:sldId id="304" r:id="rId39"/>
    <p:sldId id="281" r:id="rId40"/>
    <p:sldId id="282" r:id="rId41"/>
    <p:sldId id="283" r:id="rId42"/>
    <p:sldId id="277" r:id="rId43"/>
    <p:sldId id="289" r:id="rId44"/>
    <p:sldId id="294" r:id="rId4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FFFFFF"/>
    <a:srgbClr val="060A12"/>
    <a:srgbClr val="04070C"/>
    <a:srgbClr val="000000"/>
    <a:srgbClr val="0066CC"/>
    <a:srgbClr val="4472C4"/>
    <a:srgbClr val="0A1220"/>
    <a:srgbClr val="05090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8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EFFER%20ACVA\AppData\Local\Temp\Rar$DIa3052.34902\CONCEPTO_TECNIC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EFFER%20ACVA\AppData\Local\Temp\Rar$DIa3052.25802\CONCEPTO_JURIDICO.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Downloads\LDS-ESTADISTICA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Downloads\LDS-ESTADISTICA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baseline="0">
                <a:solidFill>
                  <a:schemeClr val="dk1">
                    <a:lumMod val="65000"/>
                    <a:lumOff val="35000"/>
                  </a:schemeClr>
                </a:solidFill>
                <a:latin typeface="+mn-lt"/>
                <a:ea typeface="+mn-ea"/>
                <a:cs typeface="+mn-cs"/>
              </a:defRPr>
            </a:pPr>
            <a:r>
              <a:rPr lang="es-CO" sz="3200"/>
              <a:t>VIABILIDAD TECNICA</a:t>
            </a:r>
          </a:p>
        </c:rich>
      </c:tx>
      <c:layout>
        <c:manualLayout>
          <c:xMode val="edge"/>
          <c:yMode val="edge"/>
          <c:x val="0.39101026268965566"/>
          <c:y val="0.11666309855862894"/>
        </c:manualLayout>
      </c:layout>
      <c:overlay val="0"/>
      <c:spPr>
        <a:noFill/>
        <a:ln>
          <a:noFill/>
        </a:ln>
        <a:effectLst/>
      </c:spPr>
      <c:txPr>
        <a:bodyPr rot="0" spcFirstLastPara="1" vertOverflow="ellipsis" vert="horz" wrap="square" anchor="ctr" anchorCtr="1"/>
        <a:lstStyle/>
        <a:p>
          <a:pPr>
            <a:defRPr sz="3200" b="1" i="0" u="none" strike="noStrike" kern="1200" baseline="0">
              <a:solidFill>
                <a:schemeClr val="dk1">
                  <a:lumMod val="65000"/>
                  <a:lumOff val="35000"/>
                </a:schemeClr>
              </a:solidFill>
              <a:latin typeface="+mn-lt"/>
              <a:ea typeface="+mn-ea"/>
              <a:cs typeface="+mn-cs"/>
            </a:defRPr>
          </a:pPr>
          <a:endParaRPr lang="es-CO"/>
        </a:p>
      </c:txPr>
    </c:title>
    <c:autoTitleDeleted val="0"/>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5482521191834853"/>
          <c:y val="0.25217626947032351"/>
          <c:w val="0.42495708150711348"/>
          <c:h val="0.56704696149020517"/>
        </c:manualLayout>
      </c:layout>
      <c:pie3DChart>
        <c:varyColors val="1"/>
        <c:ser>
          <c:idx val="0"/>
          <c:order val="0"/>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51F4-4D60-8F00-EFC682D4E739}"/>
              </c:ext>
            </c:extLst>
          </c:dPt>
          <c:dPt>
            <c:idx val="1"/>
            <c:bubble3D val="0"/>
            <c:spPr>
              <a:solidFill>
                <a:schemeClr val="accent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51F4-4D60-8F00-EFC682D4E739}"/>
              </c:ext>
            </c:extLst>
          </c:dPt>
          <c:dPt>
            <c:idx val="2"/>
            <c:bubble3D val="0"/>
            <c:spPr>
              <a:solidFill>
                <a:schemeClr val="accent3"/>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5-51F4-4D60-8F00-EFC682D4E739}"/>
              </c:ext>
            </c:extLst>
          </c:dPt>
          <c:dPt>
            <c:idx val="3"/>
            <c:bubble3D val="0"/>
            <c:spPr>
              <a:solidFill>
                <a:schemeClr val="accent4"/>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7-51F4-4D60-8F00-EFC682D4E739}"/>
              </c:ext>
            </c:extLst>
          </c:dPt>
          <c:dPt>
            <c:idx val="4"/>
            <c:bubble3D val="0"/>
            <c:spPr>
              <a:solidFill>
                <a:schemeClr val="accent5"/>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9-51F4-4D60-8F00-EFC682D4E739}"/>
              </c:ext>
            </c:extLst>
          </c:dPt>
          <c:dPt>
            <c:idx val="5"/>
            <c:bubble3D val="0"/>
            <c:spPr>
              <a:solidFill>
                <a:schemeClr val="accent6"/>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B-51F4-4D60-8F00-EFC682D4E739}"/>
              </c:ext>
            </c:extLst>
          </c:dPt>
          <c:dPt>
            <c:idx val="6"/>
            <c:bubble3D val="0"/>
            <c:spPr>
              <a:solidFill>
                <a:schemeClr val="accent1">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D-51F4-4D60-8F00-EFC682D4E739}"/>
              </c:ext>
            </c:extLst>
          </c:dPt>
          <c:dPt>
            <c:idx val="7"/>
            <c:bubble3D val="0"/>
            <c:spPr>
              <a:solidFill>
                <a:schemeClr val="accent2">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F-51F4-4D60-8F00-EFC682D4E739}"/>
              </c:ext>
            </c:extLst>
          </c:dPt>
          <c:dPt>
            <c:idx val="8"/>
            <c:bubble3D val="0"/>
            <c:spPr>
              <a:solidFill>
                <a:schemeClr val="accent3">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11-51F4-4D60-8F00-EFC682D4E739}"/>
              </c:ext>
            </c:extLst>
          </c:dPt>
          <c:dLbls>
            <c:dLbl>
              <c:idx val="1"/>
              <c:layout>
                <c:manualLayout>
                  <c:x val="-2.3706997883819997E-2"/>
                  <c:y val="-6.889259620559140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1F4-4D60-8F00-EFC682D4E739}"/>
                </c:ext>
              </c:extLst>
            </c:dLbl>
            <c:dLbl>
              <c:idx val="4"/>
              <c:layout>
                <c:manualLayout>
                  <c:x val="-9.268845488729897E-4"/>
                  <c:y val="-9.9659554011161583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51F4-4D60-8F00-EFC682D4E739}"/>
                </c:ext>
              </c:extLst>
            </c:dLbl>
            <c:dLbl>
              <c:idx val="5"/>
              <c:layout>
                <c:manualLayout>
                  <c:x val="5.9989231576180015E-4"/>
                  <c:y val="-9.803923319784729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51F4-4D60-8F00-EFC682D4E73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Hoja1!$E$3:$E$11</c:f>
              <c:strCache>
                <c:ptCount val="9"/>
                <c:pt idx="0">
                  <c:v>NO VIABLE POR COTA DE INUNDACION</c:v>
                </c:pt>
                <c:pt idx="1">
                  <c:v>NO VIABLE POR OCUPACION DE TERCEROS</c:v>
                </c:pt>
                <c:pt idx="2">
                  <c:v>NO VIABLE POR SOBREPOSICION CON POLIGONOS DE TERCEROS</c:v>
                </c:pt>
                <c:pt idx="3">
                  <c:v>NO VIABLE POR SOBREPOSICION CON POLIGONOS DE TERCEROS Y POR COTA DE INUNDACION</c:v>
                </c:pt>
                <c:pt idx="4">
                  <c:v>NO VIABLE TECNICAMENTE</c:v>
                </c:pt>
                <c:pt idx="5">
                  <c:v>PREDIO INUNDADO</c:v>
                </c:pt>
                <c:pt idx="6">
                  <c:v>VIABLE CON CONCERTACION DE LINEAMIENTOS EOT</c:v>
                </c:pt>
                <c:pt idx="7">
                  <c:v>VIABLE CON CONSISTENCIA DE INFORMACION TECNICA Y DE CAMPO</c:v>
                </c:pt>
                <c:pt idx="8">
                  <c:v>VIABLE CON DIFERENCIA DE AREA PERMISIBLE MIENTRAS HAYA COINCIDENCIA DE FORMA Y COLINDANTES</c:v>
                </c:pt>
              </c:strCache>
            </c:strRef>
          </c:cat>
          <c:val>
            <c:numRef>
              <c:f>Hoja1!$F$3:$F$11</c:f>
              <c:numCache>
                <c:formatCode>0.00</c:formatCode>
                <c:ptCount val="9"/>
                <c:pt idx="0">
                  <c:v>77</c:v>
                </c:pt>
                <c:pt idx="1">
                  <c:v>5</c:v>
                </c:pt>
                <c:pt idx="2">
                  <c:v>22</c:v>
                </c:pt>
                <c:pt idx="3">
                  <c:v>23</c:v>
                </c:pt>
                <c:pt idx="4">
                  <c:v>5</c:v>
                </c:pt>
                <c:pt idx="5">
                  <c:v>3</c:v>
                </c:pt>
                <c:pt idx="6">
                  <c:v>24</c:v>
                </c:pt>
                <c:pt idx="7">
                  <c:v>100</c:v>
                </c:pt>
                <c:pt idx="8">
                  <c:v>7</c:v>
                </c:pt>
              </c:numCache>
            </c:numRef>
          </c:val>
          <c:extLst>
            <c:ext xmlns:c16="http://schemas.microsoft.com/office/drawing/2014/chart" uri="{C3380CC4-5D6E-409C-BE32-E72D297353CC}">
              <c16:uniqueId val="{00000012-51F4-4D60-8F00-EFC682D4E739}"/>
            </c:ext>
          </c:extLst>
        </c:ser>
        <c:dLbls>
          <c:showLegendKey val="0"/>
          <c:showVal val="0"/>
          <c:showCatName val="0"/>
          <c:showSerName val="0"/>
          <c:showPercent val="1"/>
          <c:showBubbleSize val="0"/>
          <c:showLeaderLines val="1"/>
        </c:dLbls>
      </c:pie3DChart>
      <c:spPr>
        <a:noFill/>
        <a:ln>
          <a:noFill/>
        </a:ln>
        <a:effectLst>
          <a:outerShdw blurRad="50800" dist="50800" dir="5400000" sx="1000" sy="1000" algn="ctr" rotWithShape="0">
            <a:srgbClr val="000000"/>
          </a:outerShdw>
        </a:effectLst>
      </c:spPr>
    </c:plotArea>
    <c:legend>
      <c:legendPos val="r"/>
      <c:layout>
        <c:manualLayout>
          <c:xMode val="edge"/>
          <c:yMode val="edge"/>
          <c:x val="0.54640707069173244"/>
          <c:y val="0.26034562080869578"/>
          <c:w val="0.29869545222836791"/>
          <c:h val="0.48103446384094622"/>
        </c:manualLayout>
      </c:layout>
      <c:overlay val="0"/>
      <c:spPr>
        <a:solidFill>
          <a:schemeClr val="lt1">
            <a:alpha val="78000"/>
          </a:schemeClr>
        </a:solidFill>
        <a:ln>
          <a:noFill/>
        </a:ln>
        <a:effectLst/>
      </c:spPr>
      <c:txPr>
        <a:bodyPr rot="0" spcFirstLastPara="1" vertOverflow="ellipsis" vert="horz" wrap="square" anchor="ctr" anchorCtr="1"/>
        <a:lstStyle/>
        <a:p>
          <a:pPr>
            <a:defRPr sz="1400" b="0" i="0" u="none" strike="noStrike" kern="1200" baseline="0">
              <a:solidFill>
                <a:schemeClr val="dk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dk1">
          <a:lumMod val="15000"/>
          <a:lumOff val="85000"/>
        </a:schemeClr>
      </a:solidFill>
      <a:round/>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1" i="0" u="none" strike="noStrike" kern="1200" baseline="0">
                <a:solidFill>
                  <a:schemeClr val="dk1">
                    <a:lumMod val="65000"/>
                    <a:lumOff val="35000"/>
                  </a:schemeClr>
                </a:solidFill>
                <a:latin typeface="Calibri Light" panose="020F0302020204030204" pitchFamily="34" charset="0"/>
                <a:ea typeface="+mn-ea"/>
                <a:cs typeface="+mn-cs"/>
              </a:defRPr>
            </a:pPr>
            <a:r>
              <a:rPr lang="en-US" sz="3600">
                <a:latin typeface="Calibri Light" panose="020F0302020204030204" pitchFamily="34" charset="0"/>
              </a:rPr>
              <a:t>VIABILIDAD JURIDICA</a:t>
            </a:r>
          </a:p>
        </c:rich>
      </c:tx>
      <c:overlay val="0"/>
      <c:spPr>
        <a:noFill/>
        <a:ln>
          <a:noFill/>
        </a:ln>
        <a:effectLst/>
      </c:spPr>
      <c:txPr>
        <a:bodyPr rot="0" spcFirstLastPara="1" vertOverflow="ellipsis" vert="horz" wrap="square" anchor="ctr" anchorCtr="1"/>
        <a:lstStyle/>
        <a:p>
          <a:pPr>
            <a:defRPr sz="3600" b="1" i="0" u="none" strike="noStrike" kern="1200" baseline="0">
              <a:solidFill>
                <a:schemeClr val="dk1">
                  <a:lumMod val="65000"/>
                  <a:lumOff val="35000"/>
                </a:schemeClr>
              </a:solidFill>
              <a:latin typeface="Calibri Light" panose="020F0302020204030204" pitchFamily="34" charset="0"/>
              <a:ea typeface="+mn-ea"/>
              <a:cs typeface="+mn-cs"/>
            </a:defRPr>
          </a:pPr>
          <a:endParaRPr lang="es-CO"/>
        </a:p>
      </c:txPr>
    </c:title>
    <c:autoTitleDeleted val="0"/>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9004907567554528E-2"/>
          <c:y val="0.13215204621904586"/>
          <c:w val="0.96011825209461255"/>
          <c:h val="0.70406595484821899"/>
        </c:manualLayout>
      </c:layout>
      <c:pie3DChart>
        <c:varyColors val="1"/>
        <c:ser>
          <c:idx val="0"/>
          <c:order val="0"/>
          <c:dPt>
            <c:idx val="0"/>
            <c:bubble3D val="0"/>
            <c:spPr>
              <a:solidFill>
                <a:srgbClr val="92D05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F528-4C3B-8998-EA8B4C88A30E}"/>
              </c:ext>
            </c:extLst>
          </c:dPt>
          <c:dPt>
            <c:idx val="1"/>
            <c:bubble3D val="0"/>
            <c:spPr>
              <a:solidFill>
                <a:srgbClr val="FFFF0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F528-4C3B-8998-EA8B4C88A30E}"/>
              </c:ext>
            </c:extLst>
          </c:dPt>
          <c:dPt>
            <c:idx val="2"/>
            <c:bubble3D val="0"/>
            <c:spPr>
              <a:solidFill>
                <a:srgbClr val="FFC00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5-F528-4C3B-8998-EA8B4C88A30E}"/>
              </c:ext>
            </c:extLst>
          </c:dPt>
          <c:dPt>
            <c:idx val="3"/>
            <c:bubble3D val="0"/>
            <c:spPr>
              <a:solidFill>
                <a:srgbClr val="FF000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7-F528-4C3B-8998-EA8B4C88A30E}"/>
              </c:ext>
            </c:extLst>
          </c:dPt>
          <c:dPt>
            <c:idx val="4"/>
            <c:bubble3D val="0"/>
            <c:spPr>
              <a:solidFill>
                <a:srgbClr val="EE890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9-F528-4C3B-8998-EA8B4C88A30E}"/>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CO"/>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Hoja1!$D$3:$D$7</c:f>
              <c:strCache>
                <c:ptCount val="5"/>
                <c:pt idx="0">
                  <c:v>VIABLE JURÍDICAMENTE</c:v>
                </c:pt>
                <c:pt idx="1">
                  <c:v>SIN IDENTIFICACION JURIDICA</c:v>
                </c:pt>
                <c:pt idx="2">
                  <c:v>PREDIO EN POSESIÓN DE TERCEROS</c:v>
                </c:pt>
                <c:pt idx="3">
                  <c:v>FALSA TRADICION</c:v>
                </c:pt>
                <c:pt idx="4">
                  <c:v>DOBLE TITULACION</c:v>
                </c:pt>
              </c:strCache>
            </c:strRef>
          </c:cat>
          <c:val>
            <c:numRef>
              <c:f>Hoja1!$E$3:$E$7</c:f>
              <c:numCache>
                <c:formatCode>General</c:formatCode>
                <c:ptCount val="5"/>
                <c:pt idx="0">
                  <c:v>226</c:v>
                </c:pt>
                <c:pt idx="1">
                  <c:v>5</c:v>
                </c:pt>
                <c:pt idx="2">
                  <c:v>10</c:v>
                </c:pt>
                <c:pt idx="3">
                  <c:v>1</c:v>
                </c:pt>
                <c:pt idx="4">
                  <c:v>23</c:v>
                </c:pt>
              </c:numCache>
            </c:numRef>
          </c:val>
          <c:extLst>
            <c:ext xmlns:c16="http://schemas.microsoft.com/office/drawing/2014/chart" uri="{C3380CC4-5D6E-409C-BE32-E72D297353CC}">
              <c16:uniqueId val="{0000000A-F528-4C3B-8998-EA8B4C88A30E}"/>
            </c:ext>
          </c:extLst>
        </c:ser>
        <c:dLbls>
          <c:dLblPos val="inEnd"/>
          <c:showLegendKey val="0"/>
          <c:showVal val="0"/>
          <c:showCatName val="0"/>
          <c:showSerName val="0"/>
          <c:showPercent val="1"/>
          <c:showBubbleSize val="0"/>
          <c:showLeaderLines val="1"/>
        </c:dLbls>
      </c:pie3DChart>
      <c:spPr>
        <a:noFill/>
        <a:ln>
          <a:noFill/>
        </a:ln>
        <a:effectLst/>
      </c:spPr>
    </c:plotArea>
    <c:legend>
      <c:legendPos val="b"/>
      <c:layout>
        <c:manualLayout>
          <c:xMode val="edge"/>
          <c:yMode val="edge"/>
          <c:x val="0.14524635686513473"/>
          <c:y val="0.81653245404115782"/>
          <c:w val="0.76932976538712505"/>
          <c:h val="0.17087064737478652"/>
        </c:manualLayout>
      </c:layout>
      <c:overlay val="0"/>
      <c:spPr>
        <a:solidFill>
          <a:schemeClr val="lt1">
            <a:alpha val="78000"/>
          </a:schemeClr>
        </a:solidFill>
        <a:ln>
          <a:noFill/>
        </a:ln>
        <a:effectLst/>
      </c:spPr>
      <c:txPr>
        <a:bodyPr rot="0" spcFirstLastPara="1" vertOverflow="ellipsis" vert="horz" wrap="square" anchor="ctr" anchorCtr="1"/>
        <a:lstStyle/>
        <a:p>
          <a:pPr>
            <a:defRPr sz="1200" b="0" i="0" u="none" strike="noStrike" kern="1200" baseline="0">
              <a:solidFill>
                <a:schemeClr val="tx1"/>
              </a:solidFill>
              <a:latin typeface="Calibri Light" panose="020F0302020204030204" pitchFamily="34" charset="0"/>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dk1">
                    <a:lumMod val="65000"/>
                    <a:lumOff val="35000"/>
                  </a:schemeClr>
                </a:solidFill>
                <a:latin typeface="+mn-lt"/>
                <a:ea typeface="+mn-ea"/>
                <a:cs typeface="+mn-cs"/>
              </a:defRPr>
            </a:pPr>
            <a:r>
              <a:rPr lang="es-CO" sz="2800"/>
              <a:t>LEVANTAMIENTOS TOPOGRAFICOS</a:t>
            </a:r>
          </a:p>
        </c:rich>
      </c:tx>
      <c:overlay val="0"/>
      <c:spPr>
        <a:noFill/>
        <a:ln>
          <a:noFill/>
        </a:ln>
        <a:effectLst/>
      </c:spPr>
      <c:txPr>
        <a:bodyPr rot="0" spcFirstLastPara="1" vertOverflow="ellipsis" vert="horz" wrap="square" anchor="ctr" anchorCtr="1"/>
        <a:lstStyle/>
        <a:p>
          <a:pPr>
            <a:defRPr sz="2800" b="1" i="0" u="none" strike="noStrike" kern="1200" baseline="0">
              <a:solidFill>
                <a:schemeClr val="dk1">
                  <a:lumMod val="65000"/>
                  <a:lumOff val="35000"/>
                </a:schemeClr>
              </a:solidFill>
              <a:latin typeface="+mn-lt"/>
              <a:ea typeface="+mn-ea"/>
              <a:cs typeface="+mn-cs"/>
            </a:defRPr>
          </a:pPr>
          <a:endParaRPr lang="es-CO"/>
        </a:p>
      </c:txPr>
    </c:title>
    <c:autoTitleDeleted val="0"/>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26FB-467E-9866-F820DE881651}"/>
              </c:ext>
            </c:extLst>
          </c:dPt>
          <c:dPt>
            <c:idx val="1"/>
            <c:bubble3D val="0"/>
            <c:spPr>
              <a:solidFill>
                <a:schemeClr val="accent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26FB-467E-9866-F820DE881651}"/>
              </c:ext>
            </c:extLst>
          </c:dPt>
          <c:dLbls>
            <c:dLbl>
              <c:idx val="1"/>
              <c:layout>
                <c:manualLayout>
                  <c:x val="6.675089986726282E-2"/>
                  <c:y val="-0.18769797502698146"/>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26FB-467E-9866-F820DE881651}"/>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Hoja2!$BK$1:$BK$2</c:f>
              <c:strCache>
                <c:ptCount val="2"/>
                <c:pt idx="0">
                  <c:v>LEVANTAMIENTOS PROYECTO</c:v>
                </c:pt>
                <c:pt idx="1">
                  <c:v>SIN LEVANTAMIENTO</c:v>
                </c:pt>
              </c:strCache>
            </c:strRef>
          </c:cat>
          <c:val>
            <c:numRef>
              <c:f>Hoja2!$BL$1:$BL$2</c:f>
              <c:numCache>
                <c:formatCode>General</c:formatCode>
                <c:ptCount val="2"/>
                <c:pt idx="0">
                  <c:v>36</c:v>
                </c:pt>
                <c:pt idx="1">
                  <c:v>229</c:v>
                </c:pt>
              </c:numCache>
            </c:numRef>
          </c:val>
          <c:extLst>
            <c:ext xmlns:c16="http://schemas.microsoft.com/office/drawing/2014/chart" uri="{C3380CC4-5D6E-409C-BE32-E72D297353CC}">
              <c16:uniqueId val="{00000004-26FB-467E-9866-F820DE881651}"/>
            </c:ext>
          </c:extLst>
        </c:ser>
        <c:dLbls>
          <c:dLblPos val="inEnd"/>
          <c:showLegendKey val="0"/>
          <c:showVal val="0"/>
          <c:showCatName val="0"/>
          <c:showSerName val="0"/>
          <c:showPercent val="1"/>
          <c:showBubbleSize val="0"/>
          <c:showLeaderLines val="1"/>
        </c:dLbls>
      </c:pie3DChart>
      <c:spPr>
        <a:noFill/>
        <a:ln>
          <a:noFill/>
        </a:ln>
        <a:effectLst/>
      </c:spPr>
    </c:plotArea>
    <c:legend>
      <c:legendPos val="b"/>
      <c:overlay val="0"/>
      <c:spPr>
        <a:solidFill>
          <a:srgbClr val="F8F8F8">
            <a:alpha val="40000"/>
          </a:srgbClr>
        </a:solidFill>
        <a:ln>
          <a:noFill/>
        </a:ln>
        <a:effectLst/>
      </c:spPr>
      <c:txPr>
        <a:bodyPr rot="0" spcFirstLastPara="1" vertOverflow="ellipsis" vert="horz" wrap="square" anchor="ctr" anchorCtr="1"/>
        <a:lstStyle/>
        <a:p>
          <a:pPr>
            <a:defRPr sz="1600" b="0" i="0" u="none" strike="noStrike" kern="1200" baseline="0">
              <a:solidFill>
                <a:schemeClr val="dk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000000">
        <a:alpha val="0"/>
      </a:srgbClr>
    </a:solidFill>
    <a:ln w="9525" cap="flat" cmpd="sng" algn="ctr">
      <a:solidFill>
        <a:schemeClr val="dk1">
          <a:lumMod val="15000"/>
          <a:lumOff val="85000"/>
        </a:schemeClr>
      </a:solidFill>
      <a:round/>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es-CO" sz="3200" dirty="0"/>
              <a:t>PREDIOS PARA</a:t>
            </a:r>
            <a:r>
              <a:rPr lang="es-CO" sz="3200" baseline="0" dirty="0"/>
              <a:t> SANEAMIENTO</a:t>
            </a:r>
            <a:endParaRPr lang="es-CO" sz="3200" dirty="0"/>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es-CO"/>
        </a:p>
      </c:txPr>
    </c:title>
    <c:autoTitleDeleted val="0"/>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37B8-4643-B6BD-C3775639EAC7}"/>
              </c:ext>
            </c:extLst>
          </c:dPt>
          <c:dPt>
            <c:idx val="1"/>
            <c:bubble3D val="0"/>
            <c:spPr>
              <a:solidFill>
                <a:schemeClr val="accent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37B8-4643-B6BD-C3775639EAC7}"/>
              </c:ext>
            </c:extLst>
          </c:dPt>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lt1"/>
                    </a:solidFill>
                    <a:latin typeface="+mn-lt"/>
                    <a:ea typeface="+mn-ea"/>
                    <a:cs typeface="+mn-cs"/>
                  </a:defRPr>
                </a:pPr>
                <a:endParaRPr lang="es-CO"/>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Hoja2!$AM$1:$AM$2</c:f>
              <c:strCache>
                <c:ptCount val="2"/>
                <c:pt idx="0">
                  <c:v>PREDIOS PARA SANEAMIENTO</c:v>
                </c:pt>
                <c:pt idx="1">
                  <c:v>PREDIOS GEB</c:v>
                </c:pt>
              </c:strCache>
            </c:strRef>
          </c:cat>
          <c:val>
            <c:numRef>
              <c:f>Hoja2!$AN$1:$AN$2</c:f>
              <c:numCache>
                <c:formatCode>General</c:formatCode>
                <c:ptCount val="2"/>
                <c:pt idx="0">
                  <c:v>101</c:v>
                </c:pt>
                <c:pt idx="1">
                  <c:v>164</c:v>
                </c:pt>
              </c:numCache>
            </c:numRef>
          </c:val>
          <c:extLst>
            <c:ext xmlns:c16="http://schemas.microsoft.com/office/drawing/2014/chart" uri="{C3380CC4-5D6E-409C-BE32-E72D297353CC}">
              <c16:uniqueId val="{00000004-37B8-4643-B6BD-C3775639EAC7}"/>
            </c:ext>
          </c:extLst>
        </c:ser>
        <c:dLbls>
          <c:dLblPos val="inEnd"/>
          <c:showLegendKey val="0"/>
          <c:showVal val="0"/>
          <c:showCatName val="0"/>
          <c:showSerName val="0"/>
          <c:showPercent val="1"/>
          <c:showBubbleSize val="0"/>
          <c:showLeaderLines val="1"/>
        </c:dLbls>
      </c:pie3DChart>
      <c:spPr>
        <a:solidFill>
          <a:srgbClr val="000000">
            <a:alpha val="0"/>
          </a:srgbClr>
        </a:solidFill>
        <a:ln>
          <a:noFill/>
        </a:ln>
        <a:effectLst/>
      </c:spPr>
    </c:plotArea>
    <c:legend>
      <c:legendPos val="b"/>
      <c:overlay val="0"/>
      <c:spPr>
        <a:solidFill>
          <a:srgbClr val="F8F8F8">
            <a:alpha val="40000"/>
          </a:srgbClr>
        </a:solidFill>
        <a:ln>
          <a:noFill/>
        </a:ln>
        <a:effectLst/>
      </c:spPr>
      <c:txPr>
        <a:bodyPr rot="0" spcFirstLastPara="1" vertOverflow="ellipsis" vert="horz" wrap="square" anchor="ctr" anchorCtr="1"/>
        <a:lstStyle/>
        <a:p>
          <a:pPr>
            <a:defRPr sz="1600" b="0" i="0" u="none" strike="noStrike" kern="1200" baseline="0">
              <a:solidFill>
                <a:schemeClr val="dk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000000">
        <a:alpha val="0"/>
      </a:srgbClr>
    </a:solidFill>
    <a:ln w="9525" cap="flat" cmpd="sng" algn="ctr">
      <a:solidFill>
        <a:schemeClr val="dk1">
          <a:lumMod val="15000"/>
          <a:lumOff val="85000"/>
        </a:schemeClr>
      </a:solidFill>
      <a:round/>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48F83F-E5B5-4715-9A64-D061B7A71EF2}" type="datetimeFigureOut">
              <a:rPr lang="es-CO" smtClean="0"/>
              <a:t>24/02/2019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A0A76D-C617-42EE-84C0-73F01CDF8815}" type="slidenum">
              <a:rPr lang="es-CO" smtClean="0"/>
              <a:t>‹Nº›</a:t>
            </a:fld>
            <a:endParaRPr lang="es-CO"/>
          </a:p>
        </p:txBody>
      </p:sp>
    </p:spTree>
    <p:extLst>
      <p:ext uri="{BB962C8B-B14F-4D97-AF65-F5344CB8AC3E}">
        <p14:creationId xmlns:p14="http://schemas.microsoft.com/office/powerpoint/2010/main" val="273334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CFD3A4-43FE-4A0B-AFA5-96B32C1B520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D46805D1-76EC-45DF-85BA-EEEE882C0F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ABA081EF-D8FF-4AD0-B148-A152473BF6F6}"/>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5" name="Marcador de pie de página 4">
            <a:extLst>
              <a:ext uri="{FF2B5EF4-FFF2-40B4-BE49-F238E27FC236}">
                <a16:creationId xmlns:a16="http://schemas.microsoft.com/office/drawing/2014/main" id="{1B6142C4-9C55-4F85-BF8D-E482C887E4C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C2F53A8B-ABDD-47EC-AEF2-55E6F167B008}"/>
              </a:ext>
            </a:extLst>
          </p:cNvPr>
          <p:cNvSpPr>
            <a:spLocks noGrp="1"/>
          </p:cNvSpPr>
          <p:nvPr>
            <p:ph type="sldNum" sz="quarter" idx="12"/>
          </p:nvPr>
        </p:nvSpPr>
        <p:spPr/>
        <p:txBody>
          <a:bodyPr/>
          <a:lstStyle/>
          <a:p>
            <a:fld id="{06D3E9C1-6C0E-4578-9A41-EA7DDF2EF53F}" type="slidenum">
              <a:rPr lang="es-CO" smtClean="0"/>
              <a:t>‹Nº›</a:t>
            </a:fld>
            <a:endParaRPr lang="es-CO"/>
          </a:p>
        </p:txBody>
      </p:sp>
    </p:spTree>
    <p:extLst>
      <p:ext uri="{BB962C8B-B14F-4D97-AF65-F5344CB8AC3E}">
        <p14:creationId xmlns:p14="http://schemas.microsoft.com/office/powerpoint/2010/main" val="60105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6A0DCF-98EB-46AA-8FFA-F0CE29B3362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D7572D6-9E38-4C09-A5BE-E1C71F5FC79D}"/>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FDB7834E-9563-4543-A05D-5241A0EF0ECD}"/>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5" name="Marcador de pie de página 4">
            <a:extLst>
              <a:ext uri="{FF2B5EF4-FFF2-40B4-BE49-F238E27FC236}">
                <a16:creationId xmlns:a16="http://schemas.microsoft.com/office/drawing/2014/main" id="{675BCC95-8372-44F6-9160-83E2E027CF4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F9B6FEF5-0BF2-4F91-9595-CDC20802CDB0}"/>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7" name="Imagen 6">
            <a:extLst>
              <a:ext uri="{FF2B5EF4-FFF2-40B4-BE49-F238E27FC236}">
                <a16:creationId xmlns:a16="http://schemas.microsoft.com/office/drawing/2014/main" id="{09364019-4F1F-45DE-B778-7EBC6B89186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8" name="Picture 4" descr="Resultado de imagen para escudo universidad distrital png">
            <a:extLst>
              <a:ext uri="{FF2B5EF4-FFF2-40B4-BE49-F238E27FC236}">
                <a16:creationId xmlns:a16="http://schemas.microsoft.com/office/drawing/2014/main" id="{8C0DF5C0-9DB4-4E6B-B5FB-860342DB071C}"/>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994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93CB071-E882-4AE5-83E7-4034D629A89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209F60C-5CD2-4171-8BC1-0DF4E0B86406}"/>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E5FE850A-C6C4-4647-AB45-ADF9C7903B8D}"/>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5" name="Marcador de pie de página 4">
            <a:extLst>
              <a:ext uri="{FF2B5EF4-FFF2-40B4-BE49-F238E27FC236}">
                <a16:creationId xmlns:a16="http://schemas.microsoft.com/office/drawing/2014/main" id="{B932E9EB-BCDC-4CDD-A1B6-F2DA32B0C9B8}"/>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352E94AE-68C0-43C9-9F5B-178484926D41}"/>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7" name="Imagen 6">
            <a:extLst>
              <a:ext uri="{FF2B5EF4-FFF2-40B4-BE49-F238E27FC236}">
                <a16:creationId xmlns:a16="http://schemas.microsoft.com/office/drawing/2014/main" id="{5395FDD6-B3EC-4D1C-9157-253AC0079D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8" name="Picture 4" descr="Resultado de imagen para escudo universidad distrital png">
            <a:extLst>
              <a:ext uri="{FF2B5EF4-FFF2-40B4-BE49-F238E27FC236}">
                <a16:creationId xmlns:a16="http://schemas.microsoft.com/office/drawing/2014/main" id="{0340B7DB-6BC2-4A92-8E06-CBD61BE1E5E3}"/>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77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3EEB4F-5B14-427E-9C52-17ADA1F6D5BB}"/>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7C8AE887-18F6-452A-BF23-4F0DA4D4679D}"/>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027BC608-1E9E-4FF3-B467-533CBD6CDFF3}"/>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5" name="Marcador de pie de página 4">
            <a:extLst>
              <a:ext uri="{FF2B5EF4-FFF2-40B4-BE49-F238E27FC236}">
                <a16:creationId xmlns:a16="http://schemas.microsoft.com/office/drawing/2014/main" id="{638E5886-FD2A-4843-A85F-D47665BF26A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3FCEA7A1-8032-45A9-82F8-4CC2A81FB912}"/>
              </a:ext>
            </a:extLst>
          </p:cNvPr>
          <p:cNvSpPr>
            <a:spLocks noGrp="1"/>
          </p:cNvSpPr>
          <p:nvPr>
            <p:ph type="sldNum" sz="quarter" idx="12"/>
          </p:nvPr>
        </p:nvSpPr>
        <p:spPr/>
        <p:txBody>
          <a:bodyPr/>
          <a:lstStyle/>
          <a:p>
            <a:fld id="{06D3E9C1-6C0E-4578-9A41-EA7DDF2EF53F}" type="slidenum">
              <a:rPr lang="es-CO" smtClean="0"/>
              <a:t>‹Nº›</a:t>
            </a:fld>
            <a:endParaRPr lang="es-CO"/>
          </a:p>
        </p:txBody>
      </p:sp>
    </p:spTree>
    <p:extLst>
      <p:ext uri="{BB962C8B-B14F-4D97-AF65-F5344CB8AC3E}">
        <p14:creationId xmlns:p14="http://schemas.microsoft.com/office/powerpoint/2010/main" val="789720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A2661B-A874-4CAF-84AF-6D635A11D409}"/>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29FB51E-2132-4A39-97A6-90A35D8A6B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CDED4AA6-EF0F-4302-83D7-AEA8BA18C7D1}"/>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5" name="Marcador de pie de página 4">
            <a:extLst>
              <a:ext uri="{FF2B5EF4-FFF2-40B4-BE49-F238E27FC236}">
                <a16:creationId xmlns:a16="http://schemas.microsoft.com/office/drawing/2014/main" id="{BEEE595B-31AE-4234-938D-83324CE1B549}"/>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9D22CD2-0A9A-4040-8F55-1B2A27862463}"/>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7" name="Imagen 6">
            <a:extLst>
              <a:ext uri="{FF2B5EF4-FFF2-40B4-BE49-F238E27FC236}">
                <a16:creationId xmlns:a16="http://schemas.microsoft.com/office/drawing/2014/main" id="{DF1BF332-BE40-4A1E-A21C-986A8A62E68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spTree>
    <p:extLst>
      <p:ext uri="{BB962C8B-B14F-4D97-AF65-F5344CB8AC3E}">
        <p14:creationId xmlns:p14="http://schemas.microsoft.com/office/powerpoint/2010/main" val="2587004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47FD95-1810-4460-B2CA-21071A7B1A1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53921865-4558-4B7B-AC3A-D7E74A7C07C0}"/>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6E14DC0B-5AA9-400B-860D-8E0A97DE63B7}"/>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93595860-ABB3-4155-83EE-DF53FA9B24A7}"/>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6" name="Marcador de pie de página 5">
            <a:extLst>
              <a:ext uri="{FF2B5EF4-FFF2-40B4-BE49-F238E27FC236}">
                <a16:creationId xmlns:a16="http://schemas.microsoft.com/office/drawing/2014/main" id="{A4CE208D-AE2F-4C40-91A2-2B9D6106F795}"/>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44A36F41-04DA-44ED-BA29-7C3A841D2137}"/>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8" name="Imagen 7">
            <a:extLst>
              <a:ext uri="{FF2B5EF4-FFF2-40B4-BE49-F238E27FC236}">
                <a16:creationId xmlns:a16="http://schemas.microsoft.com/office/drawing/2014/main" id="{458994F3-C427-4F5C-BBC0-2370839344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9" name="Picture 4" descr="Resultado de imagen para escudo universidad distrital png">
            <a:extLst>
              <a:ext uri="{FF2B5EF4-FFF2-40B4-BE49-F238E27FC236}">
                <a16:creationId xmlns:a16="http://schemas.microsoft.com/office/drawing/2014/main" id="{898C6B19-C627-4616-8400-5829D8098E0A}"/>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143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76B8E7-2A0E-4271-981F-05B0BA82C8D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B97FC71E-343E-4386-97A7-FB3CEF388A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92347829-F227-4AC9-9C7C-9F9A1A51E0E6}"/>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2AB01AA-006F-4EB7-9481-2A38BD0AEF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7035B769-EBE3-45FE-9E19-EC3F94212573}"/>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D86E827A-B82C-48DA-B2A8-AAAE00DB7D80}"/>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8" name="Marcador de pie de página 7">
            <a:extLst>
              <a:ext uri="{FF2B5EF4-FFF2-40B4-BE49-F238E27FC236}">
                <a16:creationId xmlns:a16="http://schemas.microsoft.com/office/drawing/2014/main" id="{2B8B6F19-00D4-47F1-809A-B3D0A68B9E93}"/>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9C0411EB-FA21-4079-980C-F35EE5E20379}"/>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10" name="Imagen 9">
            <a:extLst>
              <a:ext uri="{FF2B5EF4-FFF2-40B4-BE49-F238E27FC236}">
                <a16:creationId xmlns:a16="http://schemas.microsoft.com/office/drawing/2014/main" id="{64557A33-6BF8-4C18-971C-BE1F9A0789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11" name="Picture 4" descr="Resultado de imagen para escudo universidad distrital png">
            <a:extLst>
              <a:ext uri="{FF2B5EF4-FFF2-40B4-BE49-F238E27FC236}">
                <a16:creationId xmlns:a16="http://schemas.microsoft.com/office/drawing/2014/main" id="{63C02DCA-E1F1-4ECE-92AD-C9CE0E141767}"/>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2984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641E55-65C5-4304-BF60-EF9EFFEB02F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22AE0C34-A401-4D70-8F88-F3B224E89075}"/>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4" name="Marcador de pie de página 3">
            <a:extLst>
              <a:ext uri="{FF2B5EF4-FFF2-40B4-BE49-F238E27FC236}">
                <a16:creationId xmlns:a16="http://schemas.microsoft.com/office/drawing/2014/main" id="{5B83DAD2-65EC-4D7E-AC18-9DD98356E01C}"/>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47A5265D-A3DE-44CF-B921-1BB1C06E23CA}"/>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6" name="Imagen 5">
            <a:extLst>
              <a:ext uri="{FF2B5EF4-FFF2-40B4-BE49-F238E27FC236}">
                <a16:creationId xmlns:a16="http://schemas.microsoft.com/office/drawing/2014/main" id="{F2D82C58-9185-495E-9F56-D226CB0511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7" name="Picture 4" descr="Resultado de imagen para escudo universidad distrital png">
            <a:extLst>
              <a:ext uri="{FF2B5EF4-FFF2-40B4-BE49-F238E27FC236}">
                <a16:creationId xmlns:a16="http://schemas.microsoft.com/office/drawing/2014/main" id="{6A02CBF6-B0FB-4493-9032-561541B80ECF}"/>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371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6E7E3B8-4114-427B-BE13-E5778E76DB5B}"/>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3" name="Marcador de pie de página 2">
            <a:extLst>
              <a:ext uri="{FF2B5EF4-FFF2-40B4-BE49-F238E27FC236}">
                <a16:creationId xmlns:a16="http://schemas.microsoft.com/office/drawing/2014/main" id="{2917CB0D-4EA8-483B-9A0D-08035C9A4291}"/>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FACA7F79-A819-4D4A-9AF4-17D3A7470795}"/>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6" name="Imagen 5">
            <a:extLst>
              <a:ext uri="{FF2B5EF4-FFF2-40B4-BE49-F238E27FC236}">
                <a16:creationId xmlns:a16="http://schemas.microsoft.com/office/drawing/2014/main" id="{39520DB5-E4E6-4E6C-A536-F7F81D5274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7" name="Picture 4" descr="Resultado de imagen para escudo universidad distrital png">
            <a:extLst>
              <a:ext uri="{FF2B5EF4-FFF2-40B4-BE49-F238E27FC236}">
                <a16:creationId xmlns:a16="http://schemas.microsoft.com/office/drawing/2014/main" id="{F5D36FEB-1925-4B1E-8F9E-6CB69386A8BC}"/>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833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BD5C8D-3B43-4C90-B187-503245614E9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B80E6D5B-E18D-44A7-B45B-5F59FF7D99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8FB5DBF9-E3A4-4E2C-B415-206FCC736C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F43A8FFA-A15A-4861-B42F-45F17B96A331}"/>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6" name="Marcador de pie de página 5">
            <a:extLst>
              <a:ext uri="{FF2B5EF4-FFF2-40B4-BE49-F238E27FC236}">
                <a16:creationId xmlns:a16="http://schemas.microsoft.com/office/drawing/2014/main" id="{52AA1CF9-5F75-4ED1-9C90-8E6AFA2063D5}"/>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F204198-33BC-4F44-9EED-5D1EFEC78377}"/>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8" name="Imagen 7">
            <a:extLst>
              <a:ext uri="{FF2B5EF4-FFF2-40B4-BE49-F238E27FC236}">
                <a16:creationId xmlns:a16="http://schemas.microsoft.com/office/drawing/2014/main" id="{A1802A8E-5B99-4DDC-854D-E1C0DF8E45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9" name="Picture 4" descr="Resultado de imagen para escudo universidad distrital png">
            <a:extLst>
              <a:ext uri="{FF2B5EF4-FFF2-40B4-BE49-F238E27FC236}">
                <a16:creationId xmlns:a16="http://schemas.microsoft.com/office/drawing/2014/main" id="{F2F5216C-E314-497E-84B2-FE2CEE530BC8}"/>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071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7C44C4-54B2-45D3-88BA-2AE574E73B1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7C57C8F5-4DE3-464A-A8B9-87120416CF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AE506BBF-A772-41A6-A6B3-FD8BD89140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959C89E8-0F96-4E3D-96B7-48526017CA52}"/>
              </a:ext>
            </a:extLst>
          </p:cNvPr>
          <p:cNvSpPr>
            <a:spLocks noGrp="1"/>
          </p:cNvSpPr>
          <p:nvPr>
            <p:ph type="dt" sz="half" idx="10"/>
          </p:nvPr>
        </p:nvSpPr>
        <p:spPr/>
        <p:txBody>
          <a:bodyPr/>
          <a:lstStyle/>
          <a:p>
            <a:fld id="{081E333D-527F-4516-9DF5-35E2222E980C}" type="datetimeFigureOut">
              <a:rPr lang="es-CO" smtClean="0"/>
              <a:t>24/02/2019</a:t>
            </a:fld>
            <a:endParaRPr lang="es-CO"/>
          </a:p>
        </p:txBody>
      </p:sp>
      <p:sp>
        <p:nvSpPr>
          <p:cNvPr id="6" name="Marcador de pie de página 5">
            <a:extLst>
              <a:ext uri="{FF2B5EF4-FFF2-40B4-BE49-F238E27FC236}">
                <a16:creationId xmlns:a16="http://schemas.microsoft.com/office/drawing/2014/main" id="{30CE09AA-2E50-4AF6-9858-ABD8DE4AF94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2C49551F-0D0A-4E6D-B16C-451BA9E69D1B}"/>
              </a:ext>
            </a:extLst>
          </p:cNvPr>
          <p:cNvSpPr>
            <a:spLocks noGrp="1"/>
          </p:cNvSpPr>
          <p:nvPr>
            <p:ph type="sldNum" sz="quarter" idx="12"/>
          </p:nvPr>
        </p:nvSpPr>
        <p:spPr/>
        <p:txBody>
          <a:bodyPr/>
          <a:lstStyle/>
          <a:p>
            <a:fld id="{06D3E9C1-6C0E-4578-9A41-EA7DDF2EF53F}" type="slidenum">
              <a:rPr lang="es-CO" smtClean="0"/>
              <a:t>‹Nº›</a:t>
            </a:fld>
            <a:endParaRPr lang="es-CO"/>
          </a:p>
        </p:txBody>
      </p:sp>
      <p:pic>
        <p:nvPicPr>
          <p:cNvPr id="8" name="Imagen 7">
            <a:extLst>
              <a:ext uri="{FF2B5EF4-FFF2-40B4-BE49-F238E27FC236}">
                <a16:creationId xmlns:a16="http://schemas.microsoft.com/office/drawing/2014/main" id="{217BD68E-8976-49B4-8C6F-FB6917F015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9" name="Picture 4" descr="Resultado de imagen para escudo universidad distrital png">
            <a:extLst>
              <a:ext uri="{FF2B5EF4-FFF2-40B4-BE49-F238E27FC236}">
                <a16:creationId xmlns:a16="http://schemas.microsoft.com/office/drawing/2014/main" id="{563AF17E-98EC-456C-AD46-4B7C307F5C05}"/>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2922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8000"/>
            <a:lum/>
          </a:blip>
          <a:srcRect/>
          <a:stretch>
            <a:fillRect l="-22000" r="-22000"/>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643B4D3-05B9-449E-A03B-C33C3556AE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B423E3DB-0316-49EE-91D5-CDEC7F56B8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B7857E30-BA74-41B7-B0B5-0AB20907AF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1E333D-527F-4516-9DF5-35E2222E980C}" type="datetimeFigureOut">
              <a:rPr lang="es-CO" smtClean="0"/>
              <a:t>24/02/2019</a:t>
            </a:fld>
            <a:endParaRPr lang="es-CO"/>
          </a:p>
        </p:txBody>
      </p:sp>
      <p:sp>
        <p:nvSpPr>
          <p:cNvPr id="5" name="Marcador de pie de página 4">
            <a:extLst>
              <a:ext uri="{FF2B5EF4-FFF2-40B4-BE49-F238E27FC236}">
                <a16:creationId xmlns:a16="http://schemas.microsoft.com/office/drawing/2014/main" id="{6805CEEC-AA88-4EFA-9EE3-C31FEC3463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0DF88180-2586-4624-B762-257ED893D0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D3E9C1-6C0E-4578-9A41-EA7DDF2EF53F}" type="slidenum">
              <a:rPr lang="es-CO" smtClean="0"/>
              <a:t>‹Nº›</a:t>
            </a:fld>
            <a:endParaRPr lang="es-CO"/>
          </a:p>
        </p:txBody>
      </p:sp>
      <p:pic>
        <p:nvPicPr>
          <p:cNvPr id="7" name="Imagen 6">
            <a:extLst>
              <a:ext uri="{FF2B5EF4-FFF2-40B4-BE49-F238E27FC236}">
                <a16:creationId xmlns:a16="http://schemas.microsoft.com/office/drawing/2014/main" id="{AF1902F3-3A64-4EFB-8A75-2C01484C424F}"/>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859506" y="5486399"/>
            <a:ext cx="1951494" cy="1235075"/>
          </a:xfrm>
          <a:prstGeom prst="rect">
            <a:avLst/>
          </a:prstGeom>
        </p:spPr>
      </p:pic>
      <p:pic>
        <p:nvPicPr>
          <p:cNvPr id="8" name="Picture 4" descr="Resultado de imagen para escudo universidad distrital png">
            <a:extLst>
              <a:ext uri="{FF2B5EF4-FFF2-40B4-BE49-F238E27FC236}">
                <a16:creationId xmlns:a16="http://schemas.microsoft.com/office/drawing/2014/main" id="{E04BEF85-278F-4732-B328-F53CFF816F94}"/>
              </a:ext>
            </a:extLst>
          </p:cNvPr>
          <p:cNvPicPr>
            <a:picLocks noChangeAspect="1" noChangeArrowheads="1"/>
          </p:cNvPicPr>
          <p:nvPr userDrawn="1"/>
        </p:nvPicPr>
        <p:blipFill rotWithShape="1">
          <a:blip r:embed="rId15">
            <a:extLst>
              <a:ext uri="{28A0092B-C50C-407E-A947-70E740481C1C}">
                <a14:useLocalDpi xmlns:a14="http://schemas.microsoft.com/office/drawing/2010/main" val="0"/>
              </a:ext>
            </a:extLst>
          </a:blip>
          <a:srcRect b="19401"/>
          <a:stretch/>
        </p:blipFill>
        <p:spPr bwMode="auto">
          <a:xfrm>
            <a:off x="256310" y="5406328"/>
            <a:ext cx="1635842" cy="129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821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cdim.esap.edu.co/BancoConocimiento/G/guatavita_-_cundinamarca_-_eot_acuerdo_-_2008_-_2011/guatavita_-_cundinamarca_-_eot_acuerdo_-_2008_-_2011.asp" TargetMode="External"/><Relationship Id="rId2" Type="http://schemas.openxmlformats.org/officeDocument/2006/relationships/hyperlink" Target="http://www.eltiempo.com/bogota/proyectan-megaparque-en-embalse-de-tomine-137038" TargetMode="External"/><Relationship Id="rId1" Type="http://schemas.openxmlformats.org/officeDocument/2006/relationships/slideLayout" Target="../slideLayouts/slideLayout7.xml"/><Relationship Id="rId4" Type="http://schemas.openxmlformats.org/officeDocument/2006/relationships/hyperlink" Target="http://guatavita-cundinamarca.gov.co/apc-aa-files/30396538313335663734353466646230/obj-milenio-obj-desarrollo-sostenible.pdf"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36ED34D-0777-4FA1-BAFC-7E81F648BABE}"/>
              </a:ext>
            </a:extLst>
          </p:cNvPr>
          <p:cNvSpPr/>
          <p:nvPr/>
        </p:nvSpPr>
        <p:spPr>
          <a:xfrm>
            <a:off x="0" y="1192697"/>
            <a:ext cx="12191999" cy="4157870"/>
          </a:xfrm>
          <a:prstGeom prst="rect">
            <a:avLst/>
          </a:prstGeom>
          <a:solidFill>
            <a:schemeClr val="tx1">
              <a:alpha val="50000"/>
            </a:schemeClr>
          </a:solidFill>
        </p:spPr>
        <p:txBody>
          <a:bodyPr wrap="square">
            <a:spAutoFit/>
          </a:bodyPr>
          <a:lstStyle/>
          <a:p>
            <a:pPr algn="ctr">
              <a:lnSpc>
                <a:spcPct val="150000"/>
              </a:lnSpc>
              <a:spcAft>
                <a:spcPts val="0"/>
              </a:spcAft>
            </a:pPr>
            <a:r>
              <a:rPr lang="es-CO" sz="36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APOYO TECNICO EN EL PROCESO DE </a:t>
            </a:r>
          </a:p>
          <a:p>
            <a:pPr algn="ctr">
              <a:lnSpc>
                <a:spcPct val="150000"/>
              </a:lnSpc>
              <a:spcAft>
                <a:spcPts val="0"/>
              </a:spcAft>
            </a:pPr>
            <a:r>
              <a:rPr lang="es-CO" sz="36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GESTIÓN PREDIAL DEL ACTIVO EN OPERACIÓN </a:t>
            </a:r>
          </a:p>
          <a:p>
            <a:pPr algn="ctr">
              <a:lnSpc>
                <a:spcPct val="150000"/>
              </a:lnSpc>
              <a:spcAft>
                <a:spcPts val="0"/>
              </a:spcAft>
            </a:pPr>
            <a:r>
              <a:rPr lang="es-CO" sz="36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DEL EMBALSE TOMINÉ EN EL MUNICIPIO </a:t>
            </a:r>
          </a:p>
          <a:p>
            <a:pPr algn="ctr">
              <a:lnSpc>
                <a:spcPct val="150000"/>
              </a:lnSpc>
              <a:spcAft>
                <a:spcPts val="0"/>
              </a:spcAft>
            </a:pPr>
            <a:r>
              <a:rPr lang="es-CO" sz="36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DE GUATAVITA ADELANTADO POR LDS INGENIERÍA </a:t>
            </a:r>
          </a:p>
          <a:p>
            <a:pPr algn="ctr">
              <a:lnSpc>
                <a:spcPct val="150000"/>
              </a:lnSpc>
              <a:spcAft>
                <a:spcPts val="0"/>
              </a:spcAft>
            </a:pPr>
            <a:r>
              <a:rPr lang="es-CO" sz="36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Y GESTIÓN INMOBILIARIA LTDA.</a:t>
            </a:r>
            <a:endParaRPr lang="es-CO" sz="3200"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8716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64E01A-990D-4BAA-8170-2D00915DB3DC}"/>
              </a:ext>
            </a:extLst>
          </p:cNvPr>
          <p:cNvSpPr>
            <a:spLocks noGrp="1"/>
          </p:cNvSpPr>
          <p:nvPr>
            <p:ph type="title"/>
          </p:nvPr>
        </p:nvSpPr>
        <p:spPr>
          <a:xfrm>
            <a:off x="838200" y="365125"/>
            <a:ext cx="10515600" cy="1041655"/>
          </a:xfrm>
        </p:spPr>
        <p:txBody>
          <a:bodyPr>
            <a:normAutofit/>
          </a:bodyPr>
          <a:lstStyle/>
          <a:p>
            <a:pPr algn="ctr"/>
            <a:r>
              <a:rPr lang="es-CO" sz="6600" b="1" dirty="0"/>
              <a:t>PREDIAGNOSTICOS</a:t>
            </a:r>
          </a:p>
        </p:txBody>
      </p:sp>
      <p:pic>
        <p:nvPicPr>
          <p:cNvPr id="4" name="Imagen 3">
            <a:extLst>
              <a:ext uri="{FF2B5EF4-FFF2-40B4-BE49-F238E27FC236}">
                <a16:creationId xmlns:a16="http://schemas.microsoft.com/office/drawing/2014/main" id="{16BA2CC6-A954-4D7D-BF1D-49A1F6BBB4EC}"/>
              </a:ext>
            </a:extLst>
          </p:cNvPr>
          <p:cNvPicPr/>
          <p:nvPr/>
        </p:nvPicPr>
        <p:blipFill>
          <a:blip r:embed="rId2"/>
          <a:stretch>
            <a:fillRect/>
          </a:stretch>
        </p:blipFill>
        <p:spPr>
          <a:xfrm rot="5400000">
            <a:off x="2406531" y="1025812"/>
            <a:ext cx="2585584" cy="3347521"/>
          </a:xfrm>
          <a:prstGeom prst="rect">
            <a:avLst/>
          </a:prstGeom>
        </p:spPr>
      </p:pic>
      <p:pic>
        <p:nvPicPr>
          <p:cNvPr id="5" name="Imagen 4">
            <a:extLst>
              <a:ext uri="{FF2B5EF4-FFF2-40B4-BE49-F238E27FC236}">
                <a16:creationId xmlns:a16="http://schemas.microsoft.com/office/drawing/2014/main" id="{E58F9F5D-45DC-43EA-84BF-65B7A3D53F95}"/>
              </a:ext>
            </a:extLst>
          </p:cNvPr>
          <p:cNvPicPr/>
          <p:nvPr/>
        </p:nvPicPr>
        <p:blipFill>
          <a:blip r:embed="rId3"/>
          <a:stretch>
            <a:fillRect/>
          </a:stretch>
        </p:blipFill>
        <p:spPr>
          <a:xfrm rot="5400000">
            <a:off x="6739345" y="984634"/>
            <a:ext cx="2585586" cy="3429878"/>
          </a:xfrm>
          <a:prstGeom prst="rect">
            <a:avLst/>
          </a:prstGeom>
        </p:spPr>
      </p:pic>
      <p:pic>
        <p:nvPicPr>
          <p:cNvPr id="6" name="Imagen 5">
            <a:extLst>
              <a:ext uri="{FF2B5EF4-FFF2-40B4-BE49-F238E27FC236}">
                <a16:creationId xmlns:a16="http://schemas.microsoft.com/office/drawing/2014/main" id="{D6CE570D-FF20-4520-B90C-DAAA6F74CCD2}"/>
              </a:ext>
            </a:extLst>
          </p:cNvPr>
          <p:cNvPicPr/>
          <p:nvPr/>
        </p:nvPicPr>
        <p:blipFill>
          <a:blip r:embed="rId4"/>
          <a:stretch>
            <a:fillRect/>
          </a:stretch>
        </p:blipFill>
        <p:spPr>
          <a:xfrm rot="5400000">
            <a:off x="2494587" y="3777459"/>
            <a:ext cx="2585586" cy="3347522"/>
          </a:xfrm>
          <a:prstGeom prst="rect">
            <a:avLst/>
          </a:prstGeom>
        </p:spPr>
      </p:pic>
      <p:pic>
        <p:nvPicPr>
          <p:cNvPr id="7" name="Imagen 6">
            <a:extLst>
              <a:ext uri="{FF2B5EF4-FFF2-40B4-BE49-F238E27FC236}">
                <a16:creationId xmlns:a16="http://schemas.microsoft.com/office/drawing/2014/main" id="{E27E2B8C-B2E0-4CAE-90C6-E0553BA07C1E}"/>
              </a:ext>
            </a:extLst>
          </p:cNvPr>
          <p:cNvPicPr/>
          <p:nvPr/>
        </p:nvPicPr>
        <p:blipFill>
          <a:blip r:embed="rId5"/>
          <a:stretch>
            <a:fillRect/>
          </a:stretch>
        </p:blipFill>
        <p:spPr>
          <a:xfrm rot="5400000">
            <a:off x="6774947" y="3700680"/>
            <a:ext cx="2585585" cy="3501082"/>
          </a:xfrm>
          <a:prstGeom prst="rect">
            <a:avLst/>
          </a:prstGeom>
        </p:spPr>
      </p:pic>
    </p:spTree>
    <p:extLst>
      <p:ext uri="{BB962C8B-B14F-4D97-AF65-F5344CB8AC3E}">
        <p14:creationId xmlns:p14="http://schemas.microsoft.com/office/powerpoint/2010/main" val="3375724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9780E29-C193-47CD-A32E-417E135C498C}"/>
              </a:ext>
            </a:extLst>
          </p:cNvPr>
          <p:cNvPicPr/>
          <p:nvPr/>
        </p:nvPicPr>
        <p:blipFill>
          <a:blip r:embed="rId2"/>
          <a:stretch>
            <a:fillRect/>
          </a:stretch>
        </p:blipFill>
        <p:spPr>
          <a:xfrm rot="5400000">
            <a:off x="993133" y="1087463"/>
            <a:ext cx="5205521" cy="4064274"/>
          </a:xfrm>
          <a:prstGeom prst="rect">
            <a:avLst/>
          </a:prstGeom>
        </p:spPr>
      </p:pic>
      <p:pic>
        <p:nvPicPr>
          <p:cNvPr id="3" name="Imagen 2">
            <a:extLst>
              <a:ext uri="{FF2B5EF4-FFF2-40B4-BE49-F238E27FC236}">
                <a16:creationId xmlns:a16="http://schemas.microsoft.com/office/drawing/2014/main" id="{8AA62FEB-063C-4277-A652-EA6EBE022F0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4128" y="516839"/>
            <a:ext cx="4064275" cy="5205522"/>
          </a:xfrm>
          <a:prstGeom prst="rect">
            <a:avLst/>
          </a:prstGeom>
          <a:noFill/>
          <a:ln>
            <a:solidFill>
              <a:schemeClr val="bg1">
                <a:lumMod val="75000"/>
              </a:schemeClr>
            </a:solidFill>
          </a:ln>
        </p:spPr>
      </p:pic>
    </p:spTree>
    <p:extLst>
      <p:ext uri="{BB962C8B-B14F-4D97-AF65-F5344CB8AC3E}">
        <p14:creationId xmlns:p14="http://schemas.microsoft.com/office/powerpoint/2010/main" val="507361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E502FCF-8C67-48DB-B3E7-F1DE78867029}"/>
              </a:ext>
            </a:extLst>
          </p:cNvPr>
          <p:cNvSpPr txBox="1"/>
          <p:nvPr/>
        </p:nvSpPr>
        <p:spPr>
          <a:xfrm>
            <a:off x="3551582" y="1113183"/>
            <a:ext cx="5088835" cy="923330"/>
          </a:xfrm>
          <a:prstGeom prst="rect">
            <a:avLst/>
          </a:prstGeom>
          <a:noFill/>
        </p:spPr>
        <p:txBody>
          <a:bodyPr wrap="square" rtlCol="0">
            <a:spAutoFit/>
          </a:bodyPr>
          <a:lstStyle/>
          <a:p>
            <a:r>
              <a:rPr lang="es-CO" sz="5400" b="1" dirty="0"/>
              <a:t>EOT GUATAVITA</a:t>
            </a:r>
          </a:p>
        </p:txBody>
      </p:sp>
      <p:sp>
        <p:nvSpPr>
          <p:cNvPr id="3" name="Rectángulo 2">
            <a:extLst>
              <a:ext uri="{FF2B5EF4-FFF2-40B4-BE49-F238E27FC236}">
                <a16:creationId xmlns:a16="http://schemas.microsoft.com/office/drawing/2014/main" id="{6E32B73F-6CC4-4334-B6AB-68848B33DAE4}"/>
              </a:ext>
            </a:extLst>
          </p:cNvPr>
          <p:cNvSpPr/>
          <p:nvPr/>
        </p:nvSpPr>
        <p:spPr>
          <a:xfrm>
            <a:off x="1073426" y="2288089"/>
            <a:ext cx="10045148" cy="2862322"/>
          </a:xfrm>
          <a:prstGeom prst="rect">
            <a:avLst/>
          </a:prstGeom>
          <a:solidFill>
            <a:srgbClr val="FFFFFF">
              <a:alpha val="40000"/>
            </a:srgbClr>
          </a:solidFill>
        </p:spPr>
        <p:txBody>
          <a:bodyPr wrap="square">
            <a:spAutoFit/>
          </a:bodyPr>
          <a:lstStyle/>
          <a:p>
            <a:pPr algn="just"/>
            <a:r>
              <a:rPr lang="es-ES" sz="2000" dirty="0">
                <a:latin typeface="+mj-lt"/>
                <a:ea typeface="Times New Roman" panose="02020603050405020304" pitchFamily="18" charset="0"/>
              </a:rPr>
              <a:t>Para la construcción del Biopaseo (Construcción de infraestructura de apoyo para actividades de recreación) y considerando que los predios se encuentran en el polígono de amortiguación de áreas protegidas del  EOT del municipio de Guatavita, LDS INGENIERIA Y GESTION INMOBILIARIA LTDA recomienda concertar el uso condicionado  con la Secretaría de Planeación e Infraestructura para la construcción del Biopaseo.</a:t>
            </a:r>
          </a:p>
          <a:p>
            <a:pPr algn="just"/>
            <a:r>
              <a:rPr lang="es-ES" sz="2000" dirty="0">
                <a:latin typeface="+mj-lt"/>
              </a:rPr>
              <a:t>“Por tratarse de construcciones que tienen un alto impacto sobre el paisaje y corredores turísticos, los diseños arquitectónicos serán sometidos a evaluación por el consejo de ordenamiento territorial, quien podrá emitir conceptos para ser concertados con la oficina de planeación municipal”(Articulo 47- EOT Guatavita 2008)</a:t>
            </a:r>
            <a:endParaRPr lang="es-CO" sz="2000" dirty="0">
              <a:latin typeface="+mj-lt"/>
            </a:endParaRPr>
          </a:p>
        </p:txBody>
      </p:sp>
    </p:spTree>
    <p:extLst>
      <p:ext uri="{BB962C8B-B14F-4D97-AF65-F5344CB8AC3E}">
        <p14:creationId xmlns:p14="http://schemas.microsoft.com/office/powerpoint/2010/main" val="3651520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A5FC777-878B-4249-93BA-5193FB0BA71E}"/>
              </a:ext>
            </a:extLst>
          </p:cNvPr>
          <p:cNvPicPr/>
          <p:nvPr/>
        </p:nvPicPr>
        <p:blipFill>
          <a:blip r:embed="rId2"/>
          <a:stretch>
            <a:fillRect/>
          </a:stretch>
        </p:blipFill>
        <p:spPr>
          <a:xfrm>
            <a:off x="246145" y="2939178"/>
            <a:ext cx="3960439" cy="2321933"/>
          </a:xfrm>
          <a:prstGeom prst="rect">
            <a:avLst/>
          </a:prstGeom>
          <a:ln>
            <a:solidFill>
              <a:schemeClr val="bg1">
                <a:lumMod val="65000"/>
              </a:schemeClr>
            </a:solidFill>
          </a:ln>
        </p:spPr>
      </p:pic>
      <p:pic>
        <p:nvPicPr>
          <p:cNvPr id="3" name="Imagen 2">
            <a:extLst>
              <a:ext uri="{FF2B5EF4-FFF2-40B4-BE49-F238E27FC236}">
                <a16:creationId xmlns:a16="http://schemas.microsoft.com/office/drawing/2014/main" id="{2FFE08B6-CDFB-4019-B836-D068721C506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452729" y="2939179"/>
            <a:ext cx="3623490" cy="2321932"/>
          </a:xfrm>
          <a:prstGeom prst="rect">
            <a:avLst/>
          </a:prstGeom>
          <a:noFill/>
          <a:ln>
            <a:solidFill>
              <a:schemeClr val="bg1">
                <a:lumMod val="65000"/>
              </a:schemeClr>
            </a:solidFill>
          </a:ln>
        </p:spPr>
      </p:pic>
      <p:pic>
        <p:nvPicPr>
          <p:cNvPr id="4" name="Imagen 3">
            <a:extLst>
              <a:ext uri="{FF2B5EF4-FFF2-40B4-BE49-F238E27FC236}">
                <a16:creationId xmlns:a16="http://schemas.microsoft.com/office/drawing/2014/main" id="{86F99BDC-9283-4AEA-85B0-AF09AE37C18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322365" y="2939178"/>
            <a:ext cx="3623490" cy="2321931"/>
          </a:xfrm>
          <a:prstGeom prst="rect">
            <a:avLst/>
          </a:prstGeom>
          <a:noFill/>
          <a:ln>
            <a:solidFill>
              <a:schemeClr val="bg1">
                <a:lumMod val="65000"/>
              </a:schemeClr>
            </a:solidFill>
          </a:ln>
        </p:spPr>
      </p:pic>
      <p:sp>
        <p:nvSpPr>
          <p:cNvPr id="5" name="CuadroTexto 4">
            <a:extLst>
              <a:ext uri="{FF2B5EF4-FFF2-40B4-BE49-F238E27FC236}">
                <a16:creationId xmlns:a16="http://schemas.microsoft.com/office/drawing/2014/main" id="{CCEBC5E0-3A94-4F0D-A60E-1E7B860BD8CA}"/>
              </a:ext>
            </a:extLst>
          </p:cNvPr>
          <p:cNvSpPr txBox="1"/>
          <p:nvPr/>
        </p:nvSpPr>
        <p:spPr>
          <a:xfrm>
            <a:off x="2517913" y="503583"/>
            <a:ext cx="7156174" cy="1754326"/>
          </a:xfrm>
          <a:prstGeom prst="rect">
            <a:avLst/>
          </a:prstGeom>
          <a:noFill/>
        </p:spPr>
        <p:txBody>
          <a:bodyPr wrap="square" rtlCol="0">
            <a:spAutoFit/>
          </a:bodyPr>
          <a:lstStyle/>
          <a:p>
            <a:pPr algn="ctr"/>
            <a:r>
              <a:rPr lang="es-CO" sz="5400" b="1" dirty="0"/>
              <a:t>DIAGNOSTICO</a:t>
            </a:r>
          </a:p>
          <a:p>
            <a:pPr algn="ctr"/>
            <a:r>
              <a:rPr lang="es-CO" sz="5400" b="1" dirty="0"/>
              <a:t>APLICATIVO UPME V18</a:t>
            </a:r>
          </a:p>
        </p:txBody>
      </p:sp>
    </p:spTree>
    <p:extLst>
      <p:ext uri="{BB962C8B-B14F-4D97-AF65-F5344CB8AC3E}">
        <p14:creationId xmlns:p14="http://schemas.microsoft.com/office/powerpoint/2010/main" val="2488442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45D252-431C-46BA-BA98-8534208B6DE0}"/>
              </a:ext>
            </a:extLst>
          </p:cNvPr>
          <p:cNvPicPr/>
          <p:nvPr/>
        </p:nvPicPr>
        <p:blipFill>
          <a:blip r:embed="rId2"/>
          <a:stretch>
            <a:fillRect/>
          </a:stretch>
        </p:blipFill>
        <p:spPr>
          <a:xfrm>
            <a:off x="3034748" y="241852"/>
            <a:ext cx="6122504" cy="6374295"/>
          </a:xfrm>
          <a:prstGeom prst="rect">
            <a:avLst/>
          </a:prstGeom>
          <a:ln>
            <a:solidFill>
              <a:schemeClr val="bg1">
                <a:lumMod val="75000"/>
              </a:schemeClr>
            </a:solidFill>
          </a:ln>
        </p:spPr>
      </p:pic>
    </p:spTree>
    <p:extLst>
      <p:ext uri="{BB962C8B-B14F-4D97-AF65-F5344CB8AC3E}">
        <p14:creationId xmlns:p14="http://schemas.microsoft.com/office/powerpoint/2010/main" val="145382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64E2EEB-71B2-43FF-A498-F3D523DB0062}"/>
              </a:ext>
            </a:extLst>
          </p:cNvPr>
          <p:cNvPicPr/>
          <p:nvPr/>
        </p:nvPicPr>
        <p:blipFill>
          <a:blip r:embed="rId2"/>
          <a:stretch>
            <a:fillRect/>
          </a:stretch>
        </p:blipFill>
        <p:spPr>
          <a:xfrm>
            <a:off x="2080592" y="490331"/>
            <a:ext cx="7712765" cy="5685182"/>
          </a:xfrm>
          <a:prstGeom prst="rect">
            <a:avLst/>
          </a:prstGeom>
          <a:ln>
            <a:solidFill>
              <a:schemeClr val="bg1">
                <a:lumMod val="65000"/>
              </a:schemeClr>
            </a:solidFill>
          </a:ln>
        </p:spPr>
      </p:pic>
    </p:spTree>
    <p:extLst>
      <p:ext uri="{BB962C8B-B14F-4D97-AF65-F5344CB8AC3E}">
        <p14:creationId xmlns:p14="http://schemas.microsoft.com/office/powerpoint/2010/main" val="838768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F8CD0E5-F419-40AA-A705-4D9C8FF5C8DC}"/>
              </a:ext>
            </a:extLst>
          </p:cNvPr>
          <p:cNvPicPr/>
          <p:nvPr/>
        </p:nvPicPr>
        <p:blipFill>
          <a:blip r:embed="rId2"/>
          <a:stretch>
            <a:fillRect/>
          </a:stretch>
        </p:blipFill>
        <p:spPr>
          <a:xfrm>
            <a:off x="2935357" y="418479"/>
            <a:ext cx="6321285" cy="2536756"/>
          </a:xfrm>
          <a:prstGeom prst="rect">
            <a:avLst/>
          </a:prstGeom>
          <a:ln>
            <a:solidFill>
              <a:schemeClr val="bg1">
                <a:lumMod val="65000"/>
              </a:schemeClr>
            </a:solidFill>
          </a:ln>
        </p:spPr>
      </p:pic>
      <p:pic>
        <p:nvPicPr>
          <p:cNvPr id="3" name="Imagen 2">
            <a:extLst>
              <a:ext uri="{FF2B5EF4-FFF2-40B4-BE49-F238E27FC236}">
                <a16:creationId xmlns:a16="http://schemas.microsoft.com/office/drawing/2014/main" id="{8B5D3733-92B7-465B-87E2-D660CEAE75E7}"/>
              </a:ext>
            </a:extLst>
          </p:cNvPr>
          <p:cNvPicPr/>
          <p:nvPr/>
        </p:nvPicPr>
        <p:blipFill>
          <a:blip r:embed="rId3"/>
          <a:stretch>
            <a:fillRect/>
          </a:stretch>
        </p:blipFill>
        <p:spPr>
          <a:xfrm>
            <a:off x="2935357" y="3195305"/>
            <a:ext cx="6321287" cy="3006713"/>
          </a:xfrm>
          <a:prstGeom prst="rect">
            <a:avLst/>
          </a:prstGeom>
          <a:ln>
            <a:solidFill>
              <a:schemeClr val="bg1">
                <a:lumMod val="65000"/>
              </a:schemeClr>
            </a:solidFill>
          </a:ln>
        </p:spPr>
      </p:pic>
    </p:spTree>
    <p:extLst>
      <p:ext uri="{BB962C8B-B14F-4D97-AF65-F5344CB8AC3E}">
        <p14:creationId xmlns:p14="http://schemas.microsoft.com/office/powerpoint/2010/main" val="2130309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12C5E20C-62CD-4489-B0D3-A09C30A6A455}"/>
              </a:ext>
            </a:extLst>
          </p:cNvPr>
          <p:cNvSpPr/>
          <p:nvPr/>
        </p:nvSpPr>
        <p:spPr>
          <a:xfrm>
            <a:off x="1" y="1869778"/>
            <a:ext cx="12191999" cy="2822713"/>
          </a:xfrm>
          <a:prstGeom prst="rect">
            <a:avLst/>
          </a:prstGeom>
          <a:solidFill>
            <a:srgbClr val="05090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a:extLst>
              <a:ext uri="{FF2B5EF4-FFF2-40B4-BE49-F238E27FC236}">
                <a16:creationId xmlns:a16="http://schemas.microsoft.com/office/drawing/2014/main" id="{1C30A8A0-40AD-4C27-AD6A-2CA89BA64F6D}"/>
              </a:ext>
            </a:extLst>
          </p:cNvPr>
          <p:cNvSpPr/>
          <p:nvPr/>
        </p:nvSpPr>
        <p:spPr>
          <a:xfrm>
            <a:off x="0" y="2126972"/>
            <a:ext cx="12192000" cy="2308324"/>
          </a:xfrm>
          <a:prstGeom prst="rect">
            <a:avLst/>
          </a:prstGeom>
        </p:spPr>
        <p:txBody>
          <a:bodyPr wrap="square">
            <a:spAutoFit/>
          </a:bodyPr>
          <a:lstStyle/>
          <a:p>
            <a:pPr algn="ctr"/>
            <a:r>
              <a:rPr lang="es-CO" sz="7200" b="1" dirty="0">
                <a:solidFill>
                  <a:schemeClr val="bg1"/>
                </a:solidFill>
              </a:rPr>
              <a:t>FASE I</a:t>
            </a:r>
          </a:p>
          <a:p>
            <a:pPr algn="ctr"/>
            <a:r>
              <a:rPr lang="es-CO" sz="7200" b="1" dirty="0">
                <a:solidFill>
                  <a:schemeClr val="bg1"/>
                </a:solidFill>
              </a:rPr>
              <a:t>PREDIAGNOSTICOS</a:t>
            </a:r>
            <a:endParaRPr lang="es-CO" sz="7200" dirty="0">
              <a:solidFill>
                <a:schemeClr val="bg1"/>
              </a:solidFill>
            </a:endParaRPr>
          </a:p>
        </p:txBody>
      </p:sp>
    </p:spTree>
    <p:extLst>
      <p:ext uri="{BB962C8B-B14F-4D97-AF65-F5344CB8AC3E}">
        <p14:creationId xmlns:p14="http://schemas.microsoft.com/office/powerpoint/2010/main" val="2558058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7AB277-A593-4D81-B9C9-C5BC0CB30F0D}"/>
              </a:ext>
            </a:extLst>
          </p:cNvPr>
          <p:cNvSpPr>
            <a:spLocks noGrp="1"/>
          </p:cNvSpPr>
          <p:nvPr>
            <p:ph type="title"/>
          </p:nvPr>
        </p:nvSpPr>
        <p:spPr/>
        <p:txBody>
          <a:bodyPr>
            <a:normAutofit fontScale="90000"/>
          </a:bodyPr>
          <a:lstStyle/>
          <a:p>
            <a:pPr algn="ctr"/>
            <a:r>
              <a:rPr lang="es-CO" sz="7200" b="1" dirty="0"/>
              <a:t>PREDIOS CON FMI REPETIDO</a:t>
            </a:r>
          </a:p>
        </p:txBody>
      </p:sp>
      <p:graphicFrame>
        <p:nvGraphicFramePr>
          <p:cNvPr id="4" name="Marcador de contenido 3">
            <a:extLst>
              <a:ext uri="{FF2B5EF4-FFF2-40B4-BE49-F238E27FC236}">
                <a16:creationId xmlns:a16="http://schemas.microsoft.com/office/drawing/2014/main" id="{140D3BD7-576C-481F-A0B2-B365AD0A42B5}"/>
              </a:ext>
            </a:extLst>
          </p:cNvPr>
          <p:cNvGraphicFramePr>
            <a:graphicFrameLocks noGrp="1"/>
          </p:cNvGraphicFramePr>
          <p:nvPr>
            <p:ph idx="1"/>
            <p:extLst>
              <p:ext uri="{D42A27DB-BD31-4B8C-83A1-F6EECF244321}">
                <p14:modId xmlns:p14="http://schemas.microsoft.com/office/powerpoint/2010/main" val="583247188"/>
              </p:ext>
            </p:extLst>
          </p:nvPr>
        </p:nvGraphicFramePr>
        <p:xfrm>
          <a:off x="2597426" y="2226365"/>
          <a:ext cx="7315199" cy="3829879"/>
        </p:xfrm>
        <a:graphic>
          <a:graphicData uri="http://schemas.openxmlformats.org/drawingml/2006/table">
            <a:tbl>
              <a:tblPr firstRow="1" firstCol="1" bandRow="1">
                <a:tableStyleId>{5C22544A-7EE6-4342-B048-85BDC9FD1C3A}</a:tableStyleId>
              </a:tblPr>
              <a:tblGrid>
                <a:gridCol w="1605660">
                  <a:extLst>
                    <a:ext uri="{9D8B030D-6E8A-4147-A177-3AD203B41FA5}">
                      <a16:colId xmlns:a16="http://schemas.microsoft.com/office/drawing/2014/main" val="233280116"/>
                    </a:ext>
                  </a:extLst>
                </a:gridCol>
                <a:gridCol w="2040547">
                  <a:extLst>
                    <a:ext uri="{9D8B030D-6E8A-4147-A177-3AD203B41FA5}">
                      <a16:colId xmlns:a16="http://schemas.microsoft.com/office/drawing/2014/main" val="4245902651"/>
                    </a:ext>
                  </a:extLst>
                </a:gridCol>
                <a:gridCol w="1291364">
                  <a:extLst>
                    <a:ext uri="{9D8B030D-6E8A-4147-A177-3AD203B41FA5}">
                      <a16:colId xmlns:a16="http://schemas.microsoft.com/office/drawing/2014/main" val="595037117"/>
                    </a:ext>
                  </a:extLst>
                </a:gridCol>
                <a:gridCol w="1188814">
                  <a:extLst>
                    <a:ext uri="{9D8B030D-6E8A-4147-A177-3AD203B41FA5}">
                      <a16:colId xmlns:a16="http://schemas.microsoft.com/office/drawing/2014/main" val="1378055311"/>
                    </a:ext>
                  </a:extLst>
                </a:gridCol>
                <a:gridCol w="1188814">
                  <a:extLst>
                    <a:ext uri="{9D8B030D-6E8A-4147-A177-3AD203B41FA5}">
                      <a16:colId xmlns:a16="http://schemas.microsoft.com/office/drawing/2014/main" val="2978119423"/>
                    </a:ext>
                  </a:extLst>
                </a:gridCol>
              </a:tblGrid>
              <a:tr h="1124817">
                <a:tc>
                  <a:txBody>
                    <a:bodyPr/>
                    <a:lstStyle/>
                    <a:p>
                      <a:pPr marL="0" lvl="0" indent="0" algn="ctr">
                        <a:lnSpc>
                          <a:spcPct val="150000"/>
                        </a:lnSpc>
                        <a:spcAft>
                          <a:spcPts val="800"/>
                        </a:spcAft>
                        <a:buFont typeface="+mj-lt"/>
                        <a:buNone/>
                      </a:pPr>
                      <a:r>
                        <a:rPr lang="es-CO" sz="2000" dirty="0">
                          <a:effectLst/>
                        </a:rPr>
                        <a:t>FMI-IGAC</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tc>
                  <a:txBody>
                    <a:bodyPr/>
                    <a:lstStyle/>
                    <a:p>
                      <a:pPr algn="ctr">
                        <a:lnSpc>
                          <a:spcPct val="150000"/>
                        </a:lnSpc>
                        <a:spcAft>
                          <a:spcPts val="800"/>
                        </a:spcAft>
                      </a:pPr>
                      <a:r>
                        <a:rPr lang="es-CO" sz="2000" dirty="0">
                          <a:effectLst/>
                        </a:rPr>
                        <a:t>CEDULA CATASTRAL</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tc>
                  <a:txBody>
                    <a:bodyPr/>
                    <a:lstStyle/>
                    <a:p>
                      <a:pPr algn="ctr">
                        <a:lnSpc>
                          <a:spcPct val="150000"/>
                        </a:lnSpc>
                        <a:spcAft>
                          <a:spcPts val="800"/>
                        </a:spcAft>
                      </a:pPr>
                      <a:r>
                        <a:rPr lang="es-CO" sz="2000">
                          <a:effectLst/>
                        </a:rPr>
                        <a:t>ID PREDIO</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tc>
                  <a:txBody>
                    <a:bodyPr/>
                    <a:lstStyle/>
                    <a:p>
                      <a:pPr algn="ctr">
                        <a:lnSpc>
                          <a:spcPct val="150000"/>
                        </a:lnSpc>
                        <a:spcAft>
                          <a:spcPts val="800"/>
                        </a:spcAft>
                      </a:pPr>
                      <a:r>
                        <a:rPr lang="es-CO" sz="2000">
                          <a:effectLst/>
                        </a:rPr>
                        <a:t>ID CART</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tc>
                  <a:txBody>
                    <a:bodyPr/>
                    <a:lstStyle/>
                    <a:p>
                      <a:pPr algn="ctr">
                        <a:lnSpc>
                          <a:spcPct val="150000"/>
                        </a:lnSpc>
                        <a:spcAft>
                          <a:spcPts val="800"/>
                        </a:spcAft>
                      </a:pPr>
                      <a:r>
                        <a:rPr lang="es-CO" sz="2000">
                          <a:effectLst/>
                        </a:rPr>
                        <a:t>FMI GEB</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extLst>
                  <a:ext uri="{0D108BD9-81ED-4DB2-BD59-A6C34878D82A}">
                    <a16:rowId xmlns:a16="http://schemas.microsoft.com/office/drawing/2014/main" val="2355435817"/>
                  </a:ext>
                </a:extLst>
              </a:tr>
              <a:tr h="441946">
                <a:tc rowSpan="4">
                  <a:txBody>
                    <a:bodyPr/>
                    <a:lstStyle/>
                    <a:p>
                      <a:pPr algn="ctr">
                        <a:lnSpc>
                          <a:spcPct val="150000"/>
                        </a:lnSpc>
                        <a:spcAft>
                          <a:spcPts val="800"/>
                        </a:spcAft>
                      </a:pPr>
                      <a:r>
                        <a:rPr lang="es-CO" sz="1400">
                          <a:effectLst/>
                        </a:rPr>
                        <a:t>050-697133</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tc rowSpan="4">
                  <a:txBody>
                    <a:bodyPr/>
                    <a:lstStyle/>
                    <a:p>
                      <a:pPr algn="ctr">
                        <a:lnSpc>
                          <a:spcPct val="150000"/>
                        </a:lnSpc>
                        <a:spcAft>
                          <a:spcPts val="800"/>
                        </a:spcAft>
                      </a:pPr>
                      <a:r>
                        <a:rPr lang="es-CO" sz="1400" dirty="0">
                          <a:effectLst/>
                        </a:rPr>
                        <a:t>25326000000020282000</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dirty="0">
                          <a:effectLst/>
                        </a:rPr>
                        <a:t>6-266</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a:effectLst/>
                        </a:rPr>
                        <a:t>6-266B</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a:effectLst/>
                        </a:rPr>
                        <a:t>50N-59354</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extLst>
                  <a:ext uri="{0D108BD9-81ED-4DB2-BD59-A6C34878D82A}">
                    <a16:rowId xmlns:a16="http://schemas.microsoft.com/office/drawing/2014/main" val="4159505065"/>
                  </a:ext>
                </a:extLst>
              </a:tr>
              <a:tr h="441946">
                <a:tc vMerge="1">
                  <a:txBody>
                    <a:bodyPr/>
                    <a:lstStyle/>
                    <a:p>
                      <a:endParaRPr lang="es-CO"/>
                    </a:p>
                  </a:txBody>
                  <a:tcPr/>
                </a:tc>
                <a:tc vMerge="1">
                  <a:txBody>
                    <a:bodyPr/>
                    <a:lstStyle/>
                    <a:p>
                      <a:endParaRPr lang="es-CO"/>
                    </a:p>
                  </a:txBody>
                  <a:tcPr/>
                </a:tc>
                <a:tc>
                  <a:txBody>
                    <a:bodyPr/>
                    <a:lstStyle/>
                    <a:p>
                      <a:pPr algn="ctr">
                        <a:lnSpc>
                          <a:spcPct val="150000"/>
                        </a:lnSpc>
                        <a:spcAft>
                          <a:spcPts val="800"/>
                        </a:spcAft>
                      </a:pPr>
                      <a:r>
                        <a:rPr lang="es-CO" sz="1400" dirty="0">
                          <a:effectLst/>
                        </a:rPr>
                        <a:t>7-65</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tc>
                  <a:txBody>
                    <a:bodyPr/>
                    <a:lstStyle/>
                    <a:p>
                      <a:pPr algn="ctr">
                        <a:lnSpc>
                          <a:spcPct val="150000"/>
                        </a:lnSpc>
                        <a:spcAft>
                          <a:spcPts val="800"/>
                        </a:spcAft>
                      </a:pPr>
                      <a:r>
                        <a:rPr lang="es-CO" sz="1400">
                          <a:effectLst/>
                        </a:rPr>
                        <a:t>7-65A</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tc>
                  <a:txBody>
                    <a:bodyPr/>
                    <a:lstStyle/>
                    <a:p>
                      <a:pPr algn="ctr">
                        <a:lnSpc>
                          <a:spcPct val="150000"/>
                        </a:lnSpc>
                        <a:spcAft>
                          <a:spcPts val="800"/>
                        </a:spcAft>
                      </a:pPr>
                      <a:r>
                        <a:rPr lang="es-CO" sz="1400">
                          <a:effectLst/>
                        </a:rPr>
                        <a:t>50N-59354</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extLst>
                  <a:ext uri="{0D108BD9-81ED-4DB2-BD59-A6C34878D82A}">
                    <a16:rowId xmlns:a16="http://schemas.microsoft.com/office/drawing/2014/main" val="2153209869"/>
                  </a:ext>
                </a:extLst>
              </a:tr>
              <a:tr h="441946">
                <a:tc vMerge="1">
                  <a:txBody>
                    <a:bodyPr/>
                    <a:lstStyle/>
                    <a:p>
                      <a:endParaRPr lang="es-CO"/>
                    </a:p>
                  </a:txBody>
                  <a:tcPr/>
                </a:tc>
                <a:tc vMerge="1">
                  <a:txBody>
                    <a:bodyPr/>
                    <a:lstStyle/>
                    <a:p>
                      <a:endParaRPr lang="es-CO"/>
                    </a:p>
                  </a:txBody>
                  <a:tcPr/>
                </a:tc>
                <a:tc>
                  <a:txBody>
                    <a:bodyPr/>
                    <a:lstStyle/>
                    <a:p>
                      <a:pPr algn="ctr">
                        <a:lnSpc>
                          <a:spcPct val="150000"/>
                        </a:lnSpc>
                        <a:spcAft>
                          <a:spcPts val="800"/>
                        </a:spcAft>
                      </a:pPr>
                      <a:r>
                        <a:rPr lang="es-CO" sz="1400" dirty="0">
                          <a:effectLst/>
                        </a:rPr>
                        <a:t>6-311</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dirty="0">
                          <a:effectLst/>
                        </a:rPr>
                        <a:t>6-311</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dirty="0">
                          <a:effectLst/>
                        </a:rPr>
                        <a:t>50N-192581</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extLst>
                  <a:ext uri="{0D108BD9-81ED-4DB2-BD59-A6C34878D82A}">
                    <a16:rowId xmlns:a16="http://schemas.microsoft.com/office/drawing/2014/main" val="3296902101"/>
                  </a:ext>
                </a:extLst>
              </a:tr>
              <a:tr h="441946">
                <a:tc vMerge="1">
                  <a:txBody>
                    <a:bodyPr/>
                    <a:lstStyle/>
                    <a:p>
                      <a:endParaRPr lang="es-CO"/>
                    </a:p>
                  </a:txBody>
                  <a:tcPr/>
                </a:tc>
                <a:tc vMerge="1">
                  <a:txBody>
                    <a:bodyPr/>
                    <a:lstStyle/>
                    <a:p>
                      <a:endParaRPr lang="es-CO"/>
                    </a:p>
                  </a:txBody>
                  <a:tcPr/>
                </a:tc>
                <a:tc>
                  <a:txBody>
                    <a:bodyPr/>
                    <a:lstStyle/>
                    <a:p>
                      <a:pPr algn="ctr">
                        <a:lnSpc>
                          <a:spcPct val="150000"/>
                        </a:lnSpc>
                        <a:spcAft>
                          <a:spcPts val="800"/>
                        </a:spcAft>
                      </a:pPr>
                      <a:r>
                        <a:rPr lang="es-CO" sz="1400">
                          <a:effectLst/>
                        </a:rPr>
                        <a:t>7Z-25</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tc>
                  <a:txBody>
                    <a:bodyPr/>
                    <a:lstStyle/>
                    <a:p>
                      <a:pPr algn="ctr">
                        <a:lnSpc>
                          <a:spcPct val="150000"/>
                        </a:lnSpc>
                        <a:spcAft>
                          <a:spcPts val="800"/>
                        </a:spcAft>
                      </a:pPr>
                      <a:r>
                        <a:rPr lang="es-CO" sz="1400" dirty="0">
                          <a:effectLst/>
                        </a:rPr>
                        <a:t>7Z-25</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tc>
                  <a:txBody>
                    <a:bodyPr/>
                    <a:lstStyle/>
                    <a:p>
                      <a:pPr algn="ctr">
                        <a:lnSpc>
                          <a:spcPct val="150000"/>
                        </a:lnSpc>
                        <a:spcAft>
                          <a:spcPts val="800"/>
                        </a:spcAft>
                      </a:pPr>
                      <a:r>
                        <a:rPr lang="es-CO" sz="1400" dirty="0">
                          <a:effectLst/>
                        </a:rPr>
                        <a:t>50N-192581</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extLst>
                  <a:ext uri="{0D108BD9-81ED-4DB2-BD59-A6C34878D82A}">
                    <a16:rowId xmlns:a16="http://schemas.microsoft.com/office/drawing/2014/main" val="4284486562"/>
                  </a:ext>
                </a:extLst>
              </a:tr>
              <a:tr h="441946">
                <a:tc rowSpan="2">
                  <a:txBody>
                    <a:bodyPr/>
                    <a:lstStyle/>
                    <a:p>
                      <a:pPr algn="ctr">
                        <a:lnSpc>
                          <a:spcPct val="150000"/>
                        </a:lnSpc>
                        <a:spcAft>
                          <a:spcPts val="800"/>
                        </a:spcAft>
                      </a:pPr>
                      <a:r>
                        <a:rPr lang="es-CO" sz="1400">
                          <a:effectLst/>
                        </a:rPr>
                        <a:t>176-50504</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alpha val="52000"/>
                      </a:schemeClr>
                    </a:solidFill>
                  </a:tcPr>
                </a:tc>
                <a:tc rowSpan="2">
                  <a:txBody>
                    <a:bodyPr/>
                    <a:lstStyle/>
                    <a:p>
                      <a:pPr algn="ctr">
                        <a:lnSpc>
                          <a:spcPct val="150000"/>
                        </a:lnSpc>
                        <a:spcAft>
                          <a:spcPts val="800"/>
                        </a:spcAft>
                      </a:pPr>
                      <a:r>
                        <a:rPr lang="es-CO" sz="1400">
                          <a:effectLst/>
                        </a:rPr>
                        <a:t>25736000000090061000</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a:effectLst/>
                        </a:rPr>
                        <a:t>3-122</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dirty="0">
                          <a:effectLst/>
                        </a:rPr>
                        <a:t>3-122</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tc>
                  <a:txBody>
                    <a:bodyPr/>
                    <a:lstStyle/>
                    <a:p>
                      <a:pPr algn="ctr">
                        <a:lnSpc>
                          <a:spcPct val="150000"/>
                        </a:lnSpc>
                        <a:spcAft>
                          <a:spcPts val="800"/>
                        </a:spcAft>
                      </a:pPr>
                      <a:r>
                        <a:rPr lang="es-CO" sz="1400" dirty="0">
                          <a:effectLst/>
                        </a:rPr>
                        <a:t>176-50955</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40000"/>
                        <a:alpha val="52000"/>
                      </a:schemeClr>
                    </a:solidFill>
                  </a:tcPr>
                </a:tc>
                <a:extLst>
                  <a:ext uri="{0D108BD9-81ED-4DB2-BD59-A6C34878D82A}">
                    <a16:rowId xmlns:a16="http://schemas.microsoft.com/office/drawing/2014/main" val="3133885505"/>
                  </a:ext>
                </a:extLst>
              </a:tr>
              <a:tr h="495332">
                <a:tc vMerge="1">
                  <a:txBody>
                    <a:bodyPr/>
                    <a:lstStyle/>
                    <a:p>
                      <a:endParaRPr lang="es-CO"/>
                    </a:p>
                  </a:txBody>
                  <a:tcPr/>
                </a:tc>
                <a:tc vMerge="1">
                  <a:txBody>
                    <a:bodyPr/>
                    <a:lstStyle/>
                    <a:p>
                      <a:endParaRPr lang="es-CO"/>
                    </a:p>
                  </a:txBody>
                  <a:tcPr/>
                </a:tc>
                <a:tc>
                  <a:txBody>
                    <a:bodyPr/>
                    <a:lstStyle/>
                    <a:p>
                      <a:pPr algn="ctr">
                        <a:lnSpc>
                          <a:spcPct val="150000"/>
                        </a:lnSpc>
                        <a:spcAft>
                          <a:spcPts val="800"/>
                        </a:spcAft>
                      </a:pPr>
                      <a:r>
                        <a:rPr lang="es-CO" sz="1400">
                          <a:effectLst/>
                        </a:rPr>
                        <a:t>3-124</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tc>
                  <a:txBody>
                    <a:bodyPr/>
                    <a:lstStyle/>
                    <a:p>
                      <a:pPr algn="ctr">
                        <a:lnSpc>
                          <a:spcPct val="150000"/>
                        </a:lnSpc>
                        <a:spcAft>
                          <a:spcPts val="800"/>
                        </a:spcAft>
                      </a:pPr>
                      <a:r>
                        <a:rPr lang="es-CO" sz="1400">
                          <a:effectLst/>
                        </a:rPr>
                        <a:t>3-124</a:t>
                      </a:r>
                      <a:endParaRPr lang="es-CO" sz="180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tc>
                  <a:txBody>
                    <a:bodyPr/>
                    <a:lstStyle/>
                    <a:p>
                      <a:pPr algn="ctr">
                        <a:lnSpc>
                          <a:spcPct val="150000"/>
                        </a:lnSpc>
                        <a:spcAft>
                          <a:spcPts val="800"/>
                        </a:spcAft>
                      </a:pPr>
                      <a:r>
                        <a:rPr lang="es-CO" sz="1400" dirty="0">
                          <a:effectLst/>
                        </a:rPr>
                        <a:t>176-50955</a:t>
                      </a:r>
                      <a:endParaRPr lang="es-CO" sz="1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450" marR="44450" marT="0" marB="0" anchor="ctr">
                    <a:solidFill>
                      <a:schemeClr val="accent1">
                        <a:tint val="20000"/>
                        <a:alpha val="52000"/>
                      </a:schemeClr>
                    </a:solidFill>
                  </a:tcPr>
                </a:tc>
                <a:extLst>
                  <a:ext uri="{0D108BD9-81ED-4DB2-BD59-A6C34878D82A}">
                    <a16:rowId xmlns:a16="http://schemas.microsoft.com/office/drawing/2014/main" val="2813664169"/>
                  </a:ext>
                </a:extLst>
              </a:tr>
            </a:tbl>
          </a:graphicData>
        </a:graphic>
      </p:graphicFrame>
    </p:spTree>
    <p:extLst>
      <p:ext uri="{BB962C8B-B14F-4D97-AF65-F5344CB8AC3E}">
        <p14:creationId xmlns:p14="http://schemas.microsoft.com/office/powerpoint/2010/main" val="1238756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DB64DE-8EFA-4B1F-AE1D-4C059473F8C7}"/>
              </a:ext>
            </a:extLst>
          </p:cNvPr>
          <p:cNvSpPr>
            <a:spLocks noGrp="1"/>
          </p:cNvSpPr>
          <p:nvPr>
            <p:ph type="title"/>
          </p:nvPr>
        </p:nvSpPr>
        <p:spPr/>
        <p:txBody>
          <a:bodyPr>
            <a:normAutofit/>
          </a:bodyPr>
          <a:lstStyle/>
          <a:p>
            <a:pPr algn="ctr"/>
            <a:r>
              <a:rPr lang="es-CO" b="1" dirty="0"/>
              <a:t>POLIGONOS CON MAS DE UN FOLIO DE MATRICULA</a:t>
            </a:r>
          </a:p>
        </p:txBody>
      </p:sp>
      <p:graphicFrame>
        <p:nvGraphicFramePr>
          <p:cNvPr id="12" name="Marcador de contenido 11">
            <a:extLst>
              <a:ext uri="{FF2B5EF4-FFF2-40B4-BE49-F238E27FC236}">
                <a16:creationId xmlns:a16="http://schemas.microsoft.com/office/drawing/2014/main" id="{2C6713CF-57E0-4A84-A716-8492CC3A09DF}"/>
              </a:ext>
            </a:extLst>
          </p:cNvPr>
          <p:cNvGraphicFramePr>
            <a:graphicFrameLocks noGrp="1"/>
          </p:cNvGraphicFramePr>
          <p:nvPr>
            <p:ph idx="1"/>
            <p:extLst>
              <p:ext uri="{D42A27DB-BD31-4B8C-83A1-F6EECF244321}">
                <p14:modId xmlns:p14="http://schemas.microsoft.com/office/powerpoint/2010/main" val="4201383048"/>
              </p:ext>
            </p:extLst>
          </p:nvPr>
        </p:nvGraphicFramePr>
        <p:xfrm>
          <a:off x="3048000" y="1934817"/>
          <a:ext cx="5963477" cy="4558052"/>
        </p:xfrm>
        <a:graphic>
          <a:graphicData uri="http://schemas.openxmlformats.org/drawingml/2006/table">
            <a:tbl>
              <a:tblPr firstRow="1" firstCol="1" bandRow="1">
                <a:tableStyleId>{5C22544A-7EE6-4342-B048-85BDC9FD1C3A}</a:tableStyleId>
              </a:tblPr>
              <a:tblGrid>
                <a:gridCol w="1301122">
                  <a:extLst>
                    <a:ext uri="{9D8B030D-6E8A-4147-A177-3AD203B41FA5}">
                      <a16:colId xmlns:a16="http://schemas.microsoft.com/office/drawing/2014/main" val="4157553680"/>
                    </a:ext>
                  </a:extLst>
                </a:gridCol>
                <a:gridCol w="1301122">
                  <a:extLst>
                    <a:ext uri="{9D8B030D-6E8A-4147-A177-3AD203B41FA5}">
                      <a16:colId xmlns:a16="http://schemas.microsoft.com/office/drawing/2014/main" val="2313594638"/>
                    </a:ext>
                  </a:extLst>
                </a:gridCol>
                <a:gridCol w="758989">
                  <a:extLst>
                    <a:ext uri="{9D8B030D-6E8A-4147-A177-3AD203B41FA5}">
                      <a16:colId xmlns:a16="http://schemas.microsoft.com/office/drawing/2014/main" val="3276907283"/>
                    </a:ext>
                  </a:extLst>
                </a:gridCol>
                <a:gridCol w="1301122">
                  <a:extLst>
                    <a:ext uri="{9D8B030D-6E8A-4147-A177-3AD203B41FA5}">
                      <a16:colId xmlns:a16="http://schemas.microsoft.com/office/drawing/2014/main" val="3911268659"/>
                    </a:ext>
                  </a:extLst>
                </a:gridCol>
                <a:gridCol w="1301122">
                  <a:extLst>
                    <a:ext uri="{9D8B030D-6E8A-4147-A177-3AD203B41FA5}">
                      <a16:colId xmlns:a16="http://schemas.microsoft.com/office/drawing/2014/main" val="1117015393"/>
                    </a:ext>
                  </a:extLst>
                </a:gridCol>
              </a:tblGrid>
              <a:tr h="352344">
                <a:tc>
                  <a:txBody>
                    <a:bodyPr/>
                    <a:lstStyle/>
                    <a:p>
                      <a:pPr algn="ctr" fontAlgn="ctr"/>
                      <a:r>
                        <a:rPr lang="es-CO" sz="1800" u="none" strike="noStrike" dirty="0">
                          <a:effectLst/>
                        </a:rPr>
                        <a:t>ID_CART</a:t>
                      </a:r>
                      <a:endParaRPr lang="es-CO" sz="18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800" u="none" strike="noStrike" dirty="0">
                          <a:effectLst/>
                        </a:rPr>
                        <a:t>N° DE FMI</a:t>
                      </a:r>
                      <a:endParaRPr lang="es-CO" sz="18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l" fontAlgn="b"/>
                      <a:endParaRPr lang="es-CO" sz="1600" b="0"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fontAlgn="ctr"/>
                      <a:r>
                        <a:rPr lang="es-CO" sz="1800" u="none" strike="noStrike" dirty="0">
                          <a:effectLst/>
                        </a:rPr>
                        <a:t>ID_CART</a:t>
                      </a:r>
                      <a:endParaRPr lang="es-CO" sz="18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059"/>
                      </a:srgbClr>
                    </a:solidFill>
                  </a:tcPr>
                </a:tc>
                <a:tc>
                  <a:txBody>
                    <a:bodyPr/>
                    <a:lstStyle/>
                    <a:p>
                      <a:pPr algn="ctr" fontAlgn="ctr"/>
                      <a:r>
                        <a:rPr lang="es-CO" sz="1800" u="none" strike="noStrike" dirty="0" err="1">
                          <a:effectLst/>
                        </a:rPr>
                        <a:t>N°</a:t>
                      </a:r>
                      <a:r>
                        <a:rPr lang="es-CO" sz="1800" u="none" strike="noStrike" dirty="0">
                          <a:effectLst/>
                        </a:rPr>
                        <a:t> DE FMI</a:t>
                      </a:r>
                      <a:endParaRPr lang="es-CO" sz="18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059"/>
                      </a:srgbClr>
                    </a:solidFill>
                  </a:tcPr>
                </a:tc>
                <a:extLst>
                  <a:ext uri="{0D108BD9-81ED-4DB2-BD59-A6C34878D82A}">
                    <a16:rowId xmlns:a16="http://schemas.microsoft.com/office/drawing/2014/main" val="1160131971"/>
                  </a:ext>
                </a:extLst>
              </a:tr>
              <a:tr h="323516">
                <a:tc>
                  <a:txBody>
                    <a:bodyPr/>
                    <a:lstStyle/>
                    <a:p>
                      <a:pPr algn="ctr" fontAlgn="ctr"/>
                      <a:r>
                        <a:rPr lang="es-CO" sz="1600" b="1" u="none" strike="noStrike" dirty="0">
                          <a:effectLst/>
                        </a:rPr>
                        <a:t>3-121</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6-229</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4</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2732431066"/>
                  </a:ext>
                </a:extLst>
              </a:tr>
              <a:tr h="323516">
                <a:tc>
                  <a:txBody>
                    <a:bodyPr/>
                    <a:lstStyle/>
                    <a:p>
                      <a:pPr algn="ctr" fontAlgn="ctr"/>
                      <a:r>
                        <a:rPr lang="es-CO" sz="1600" b="1" u="none" strike="noStrike">
                          <a:effectLst/>
                        </a:rPr>
                        <a:t>3-126</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4</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6-231</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1068212280"/>
                  </a:ext>
                </a:extLst>
              </a:tr>
              <a:tr h="323516">
                <a:tc>
                  <a:txBody>
                    <a:bodyPr/>
                    <a:lstStyle/>
                    <a:p>
                      <a:pPr algn="ctr" fontAlgn="ctr"/>
                      <a:r>
                        <a:rPr lang="es-CO" sz="1600" b="1" u="none" strike="noStrike">
                          <a:effectLst/>
                        </a:rPr>
                        <a:t>4-146</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6-235</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921184763"/>
                  </a:ext>
                </a:extLst>
              </a:tr>
              <a:tr h="323516">
                <a:tc>
                  <a:txBody>
                    <a:bodyPr/>
                    <a:lstStyle/>
                    <a:p>
                      <a:pPr algn="ctr" fontAlgn="ctr"/>
                      <a:r>
                        <a:rPr lang="es-CO" sz="1600" b="1" u="none" strike="noStrike">
                          <a:effectLst/>
                        </a:rPr>
                        <a:t>41730</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6-253</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1261064364"/>
                  </a:ext>
                </a:extLst>
              </a:tr>
              <a:tr h="323516">
                <a:tc>
                  <a:txBody>
                    <a:bodyPr/>
                    <a:lstStyle/>
                    <a:p>
                      <a:pPr algn="ctr" fontAlgn="ctr"/>
                      <a:r>
                        <a:rPr lang="es-CO" sz="1600" b="1" u="none" strike="noStrike">
                          <a:effectLst/>
                        </a:rPr>
                        <a:t>45748</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6-266</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3890356182"/>
                  </a:ext>
                </a:extLst>
              </a:tr>
              <a:tr h="323516">
                <a:tc>
                  <a:txBody>
                    <a:bodyPr/>
                    <a:lstStyle/>
                    <a:p>
                      <a:pPr algn="ctr" fontAlgn="ctr"/>
                      <a:r>
                        <a:rPr lang="es-CO" sz="1600" b="1" u="none" strike="noStrike">
                          <a:effectLst/>
                        </a:rPr>
                        <a:t>15432</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6-268</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7</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3491969469"/>
                  </a:ext>
                </a:extLst>
              </a:tr>
              <a:tr h="323516">
                <a:tc>
                  <a:txBody>
                    <a:bodyPr/>
                    <a:lstStyle/>
                    <a:p>
                      <a:pPr algn="ctr" fontAlgn="ctr"/>
                      <a:r>
                        <a:rPr lang="es-CO" sz="1600" b="1" u="none" strike="noStrike">
                          <a:effectLst/>
                        </a:rPr>
                        <a:t>16528</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6-278</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7</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2492849707"/>
                  </a:ext>
                </a:extLst>
              </a:tr>
              <a:tr h="323516">
                <a:tc>
                  <a:txBody>
                    <a:bodyPr/>
                    <a:lstStyle/>
                    <a:p>
                      <a:pPr algn="ctr" fontAlgn="ctr"/>
                      <a:r>
                        <a:rPr lang="es-CO" sz="1600" b="1" u="none" strike="noStrike">
                          <a:effectLst/>
                        </a:rPr>
                        <a:t>17989</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7</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6-299</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1334414249"/>
                  </a:ext>
                </a:extLst>
              </a:tr>
              <a:tr h="323516">
                <a:tc>
                  <a:txBody>
                    <a:bodyPr/>
                    <a:lstStyle/>
                    <a:p>
                      <a:pPr algn="ctr" fontAlgn="ctr"/>
                      <a:r>
                        <a:rPr lang="es-CO" sz="1600" b="1" u="none" strike="noStrike">
                          <a:effectLst/>
                        </a:rPr>
                        <a:t>23498</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4</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23924</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4</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1192559680"/>
                  </a:ext>
                </a:extLst>
              </a:tr>
              <a:tr h="323516">
                <a:tc>
                  <a:txBody>
                    <a:bodyPr/>
                    <a:lstStyle/>
                    <a:p>
                      <a:pPr algn="ctr" fontAlgn="ctr"/>
                      <a:r>
                        <a:rPr lang="es-CO" sz="1600" b="1" u="none" strike="noStrike">
                          <a:effectLst/>
                        </a:rPr>
                        <a:t>5-70Z</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7Z-11</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2620646814"/>
                  </a:ext>
                </a:extLst>
              </a:tr>
              <a:tr h="323516">
                <a:tc>
                  <a:txBody>
                    <a:bodyPr/>
                    <a:lstStyle/>
                    <a:p>
                      <a:pPr algn="ctr" fontAlgn="ctr"/>
                      <a:r>
                        <a:rPr lang="es-CO" sz="1600" b="1" u="none" strike="noStrike">
                          <a:effectLst/>
                        </a:rPr>
                        <a:t>35186</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7Z-27</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954849357"/>
                  </a:ext>
                </a:extLst>
              </a:tr>
              <a:tr h="323516">
                <a:tc>
                  <a:txBody>
                    <a:bodyPr/>
                    <a:lstStyle/>
                    <a:p>
                      <a:pPr algn="ctr" fontAlgn="ctr"/>
                      <a:r>
                        <a:rPr lang="es-CO" sz="1600" b="1" u="none" strike="noStrike">
                          <a:effectLst/>
                        </a:rPr>
                        <a:t>6-212</a:t>
                      </a:r>
                      <a:endParaRPr lang="es-CO" sz="1600" b="1" i="0" u="none" strike="noStrike">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7Z-29</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5</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1172619331"/>
                  </a:ext>
                </a:extLst>
              </a:tr>
              <a:tr h="323516">
                <a:tc>
                  <a:txBody>
                    <a:bodyPr/>
                    <a:lstStyle/>
                    <a:p>
                      <a:pPr algn="ctr" fontAlgn="ctr"/>
                      <a:r>
                        <a:rPr lang="es-CO" sz="1600" b="1" u="none" strike="noStrike" dirty="0">
                          <a:effectLst/>
                        </a:rPr>
                        <a:t>6-222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alpha val="47843"/>
                      </a:srgbClr>
                    </a:solidFill>
                  </a:tcPr>
                </a:tc>
                <a:tc>
                  <a:txBody>
                    <a:bodyPr/>
                    <a:lstStyle/>
                    <a:p>
                      <a:pPr algn="ctr" fontAlgn="ctr"/>
                      <a:r>
                        <a:rPr lang="es-CO" sz="1600" b="1" u="none" strike="noStrike" dirty="0">
                          <a:effectLst/>
                        </a:rPr>
                        <a:t>2</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alpha val="47843"/>
                      </a:schemeClr>
                    </a:solidFill>
                  </a:tcPr>
                </a:tc>
                <a:tc>
                  <a:txBody>
                    <a:bodyPr/>
                    <a:lstStyle/>
                    <a:p>
                      <a:pPr algn="l" fontAlgn="b"/>
                      <a:endParaRPr lang="es-CO" sz="1400" b="1" i="0" u="none" strike="noStrike" dirty="0">
                        <a:solidFill>
                          <a:srgbClr val="000000"/>
                        </a:solidFill>
                        <a:effectLst/>
                        <a:latin typeface="Cambria" panose="020405030504060302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s-CO" sz="1600" b="1" u="none" strike="noStrike" dirty="0">
                          <a:solidFill>
                            <a:schemeClr val="bg1"/>
                          </a:solidFill>
                          <a:effectLst/>
                        </a:rPr>
                        <a:t>7Z-09A</a:t>
                      </a:r>
                      <a:endParaRPr lang="es-CO" sz="1600" b="1" i="0" u="none" strike="noStrike" dirty="0">
                        <a:solidFill>
                          <a:schemeClr val="bg1"/>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47843"/>
                      </a:srgbClr>
                    </a:solidFill>
                  </a:tcPr>
                </a:tc>
                <a:tc>
                  <a:txBody>
                    <a:bodyPr/>
                    <a:lstStyle/>
                    <a:p>
                      <a:pPr algn="ctr" fontAlgn="ctr"/>
                      <a:r>
                        <a:rPr lang="es-CO" sz="1600" b="1" u="none" strike="noStrike" dirty="0">
                          <a:effectLst/>
                        </a:rPr>
                        <a:t>3</a:t>
                      </a:r>
                      <a:endParaRPr lang="es-CO" sz="1600" b="1"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alpha val="47843"/>
                      </a:schemeClr>
                    </a:solidFill>
                  </a:tcPr>
                </a:tc>
                <a:extLst>
                  <a:ext uri="{0D108BD9-81ED-4DB2-BD59-A6C34878D82A}">
                    <a16:rowId xmlns:a16="http://schemas.microsoft.com/office/drawing/2014/main" val="1468440451"/>
                  </a:ext>
                </a:extLst>
              </a:tr>
            </a:tbl>
          </a:graphicData>
        </a:graphic>
      </p:graphicFrame>
    </p:spTree>
    <p:extLst>
      <p:ext uri="{BB962C8B-B14F-4D97-AF65-F5344CB8AC3E}">
        <p14:creationId xmlns:p14="http://schemas.microsoft.com/office/powerpoint/2010/main" val="663778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AE9B345-7625-412C-A77C-AFF9185231D0}"/>
              </a:ext>
            </a:extLst>
          </p:cNvPr>
          <p:cNvSpPr/>
          <p:nvPr/>
        </p:nvSpPr>
        <p:spPr>
          <a:xfrm>
            <a:off x="3048000" y="425004"/>
            <a:ext cx="6096000" cy="6007991"/>
          </a:xfrm>
          <a:prstGeom prst="rect">
            <a:avLst/>
          </a:prstGeom>
          <a:solidFill>
            <a:srgbClr val="FFFFFF">
              <a:alpha val="40000"/>
            </a:srgbClr>
          </a:solidFill>
        </p:spPr>
        <p:txBody>
          <a:bodyPr>
            <a:spAutoFit/>
          </a:bodyPr>
          <a:lstStyle/>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 </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 </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TRABAJO DE GRADO EN MODALIDAD DE PASANTÍA PARA OPTAR POR EL TÍTULO DE INGENIERO CATASTRAL Y GEODESTA</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 </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VARGAS VARGAS EDINSON ALDEMAR</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 </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DIRECTOR INTERNO</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CARLOS GERMÁN RAMÍREZ RAMOS</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DIRECTOR EXTERNO</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LUIS DAVID SUESCA</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UNIVERSIDAD DISTRITAL FRANCISCO JOSE DE CALDAS</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FACULTAD DE INGENIERÍA</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INGENIERÍA CATASTRAL Y GEODESIA</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BOGOTÁ D.C.</a:t>
            </a:r>
            <a:endParaRPr lang="es-CO" sz="1200" dirty="0">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r>
              <a:rPr lang="es-CO" sz="1400" b="1" dirty="0">
                <a:solidFill>
                  <a:srgbClr val="262626"/>
                </a:solidFill>
                <a:latin typeface="Calibri Light" panose="020F0302020204030204" pitchFamily="34" charset="0"/>
                <a:ea typeface="Times New Roman" panose="02020603050405020304" pitchFamily="18" charset="0"/>
                <a:cs typeface="Times New Roman" panose="02020603050405020304" pitchFamily="18" charset="0"/>
              </a:rPr>
              <a:t>2019</a:t>
            </a:r>
            <a:endParaRPr lang="es-CO" sz="1200" dirty="0">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777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C45CEF-F3C0-4BE1-BE03-94624211472C}"/>
              </a:ext>
            </a:extLst>
          </p:cNvPr>
          <p:cNvSpPr>
            <a:spLocks noGrp="1"/>
          </p:cNvSpPr>
          <p:nvPr>
            <p:ph type="title"/>
          </p:nvPr>
        </p:nvSpPr>
        <p:spPr>
          <a:xfrm>
            <a:off x="437322" y="365126"/>
            <a:ext cx="10916478" cy="655292"/>
          </a:xfrm>
        </p:spPr>
        <p:txBody>
          <a:bodyPr>
            <a:normAutofit fontScale="90000"/>
          </a:bodyPr>
          <a:lstStyle/>
          <a:p>
            <a:pPr algn="ctr"/>
            <a:r>
              <a:rPr lang="es-CO" b="1" dirty="0"/>
              <a:t>PREDIOS CON CONTRATO DE ARRENDAMIENTO</a:t>
            </a:r>
          </a:p>
        </p:txBody>
      </p:sp>
      <p:pic>
        <p:nvPicPr>
          <p:cNvPr id="6" name="Imagen 5">
            <a:extLst>
              <a:ext uri="{FF2B5EF4-FFF2-40B4-BE49-F238E27FC236}">
                <a16:creationId xmlns:a16="http://schemas.microsoft.com/office/drawing/2014/main" id="{6C10D56E-0597-47B8-B8DF-1F18A3F32C96}"/>
              </a:ext>
            </a:extLst>
          </p:cNvPr>
          <p:cNvPicPr>
            <a:picLocks noChangeAspect="1"/>
          </p:cNvPicPr>
          <p:nvPr/>
        </p:nvPicPr>
        <p:blipFill rotWithShape="1">
          <a:blip r:embed="rId2">
            <a:extLst>
              <a:ext uri="{28A0092B-C50C-407E-A947-70E740481C1C}">
                <a14:useLocalDpi xmlns:a14="http://schemas.microsoft.com/office/drawing/2010/main" val="0"/>
              </a:ext>
            </a:extLst>
          </a:blip>
          <a:srcRect l="6310" t="40581" r="5491" b="4348"/>
          <a:stretch/>
        </p:blipFill>
        <p:spPr>
          <a:xfrm>
            <a:off x="2761422" y="962042"/>
            <a:ext cx="6268278" cy="5530832"/>
          </a:xfrm>
          <a:prstGeom prst="rect">
            <a:avLst/>
          </a:prstGeom>
          <a:ln>
            <a:solidFill>
              <a:schemeClr val="bg1">
                <a:lumMod val="65000"/>
              </a:schemeClr>
            </a:solidFill>
          </a:ln>
        </p:spPr>
      </p:pic>
    </p:spTree>
    <p:extLst>
      <p:ext uri="{BB962C8B-B14F-4D97-AF65-F5344CB8AC3E}">
        <p14:creationId xmlns:p14="http://schemas.microsoft.com/office/powerpoint/2010/main" val="3839586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428E6FC-7CE8-4DF2-9789-F9CC38A6104A}"/>
              </a:ext>
            </a:extLst>
          </p:cNvPr>
          <p:cNvSpPr/>
          <p:nvPr/>
        </p:nvSpPr>
        <p:spPr>
          <a:xfrm>
            <a:off x="0" y="1537252"/>
            <a:ext cx="12192000" cy="3101009"/>
          </a:xfrm>
          <a:prstGeom prst="rect">
            <a:avLst/>
          </a:prstGeom>
          <a:solidFill>
            <a:srgbClr val="0A122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a:extLst>
              <a:ext uri="{FF2B5EF4-FFF2-40B4-BE49-F238E27FC236}">
                <a16:creationId xmlns:a16="http://schemas.microsoft.com/office/drawing/2014/main" id="{79EEB215-19F0-45E3-9AE0-9CAF9005D51E}"/>
              </a:ext>
            </a:extLst>
          </p:cNvPr>
          <p:cNvSpPr/>
          <p:nvPr/>
        </p:nvSpPr>
        <p:spPr>
          <a:xfrm>
            <a:off x="429491" y="1831614"/>
            <a:ext cx="10723418" cy="2585323"/>
          </a:xfrm>
          <a:prstGeom prst="rect">
            <a:avLst/>
          </a:prstGeom>
        </p:spPr>
        <p:txBody>
          <a:bodyPr wrap="square">
            <a:spAutoFit/>
          </a:bodyPr>
          <a:lstStyle/>
          <a:p>
            <a:pPr lvl="1" algn="ctr">
              <a:spcBef>
                <a:spcPts val="200"/>
              </a:spcBef>
              <a:spcAft>
                <a:spcPts val="1200"/>
              </a:spcAft>
            </a:pPr>
            <a:r>
              <a:rPr lang="es-CO" sz="54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FASE II - VISITA DE CAMPO, DIAGNOSTICO TECNICO Y ESTUDIO DE TITULOS</a:t>
            </a:r>
            <a:endParaRPr lang="es-CO" sz="66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2065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8F5C2B-CC8D-4192-AADC-A328A98FE2E0}"/>
              </a:ext>
            </a:extLst>
          </p:cNvPr>
          <p:cNvSpPr>
            <a:spLocks noGrp="1"/>
          </p:cNvSpPr>
          <p:nvPr>
            <p:ph type="title"/>
          </p:nvPr>
        </p:nvSpPr>
        <p:spPr/>
        <p:txBody>
          <a:bodyPr>
            <a:normAutofit/>
          </a:bodyPr>
          <a:lstStyle/>
          <a:p>
            <a:pPr algn="ctr"/>
            <a:r>
              <a:rPr lang="es-CO" sz="6000" b="1" dirty="0"/>
              <a:t>VISITA DE CAMPO</a:t>
            </a:r>
          </a:p>
        </p:txBody>
      </p:sp>
      <p:pic>
        <p:nvPicPr>
          <p:cNvPr id="2052" name="Imagen 12">
            <a:extLst>
              <a:ext uri="{FF2B5EF4-FFF2-40B4-BE49-F238E27FC236}">
                <a16:creationId xmlns:a16="http://schemas.microsoft.com/office/drawing/2014/main" id="{CAD00479-CB37-49FB-B5EE-60E7D7B5F7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566667" y="1845830"/>
            <a:ext cx="3861805" cy="3318739"/>
          </a:xfrm>
          <a:prstGeom prst="rect">
            <a:avLst/>
          </a:prstGeom>
          <a:noFill/>
          <a:extLst>
            <a:ext uri="{909E8E84-426E-40DD-AFC4-6F175D3DCCD1}">
              <a14:hiddenFill xmlns:a14="http://schemas.microsoft.com/office/drawing/2010/main">
                <a:solidFill>
                  <a:srgbClr val="FFFFFF"/>
                </a:solidFill>
              </a14:hiddenFill>
            </a:ext>
          </a:extLst>
        </p:spPr>
      </p:pic>
      <p:pic>
        <p:nvPicPr>
          <p:cNvPr id="2051" name="Imagen 13">
            <a:extLst>
              <a:ext uri="{FF2B5EF4-FFF2-40B4-BE49-F238E27FC236}">
                <a16:creationId xmlns:a16="http://schemas.microsoft.com/office/drawing/2014/main" id="{7AC8627E-10B8-4DF4-AC5B-A63D7DCCEE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253113" y="1822301"/>
            <a:ext cx="3861804" cy="3365793"/>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n 9">
            <a:extLst>
              <a:ext uri="{FF2B5EF4-FFF2-40B4-BE49-F238E27FC236}">
                <a16:creationId xmlns:a16="http://schemas.microsoft.com/office/drawing/2014/main" id="{BC5072E8-AB3F-4BAB-ABF4-E44EC74198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7851543" y="1933843"/>
            <a:ext cx="3861804" cy="314271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5">
            <a:extLst>
              <a:ext uri="{FF2B5EF4-FFF2-40B4-BE49-F238E27FC236}">
                <a16:creationId xmlns:a16="http://schemas.microsoft.com/office/drawing/2014/main" id="{FD3F1FE5-B8AD-49A1-BD5A-3B415C92F04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5" name="Rectangle 6">
            <a:extLst>
              <a:ext uri="{FF2B5EF4-FFF2-40B4-BE49-F238E27FC236}">
                <a16:creationId xmlns:a16="http://schemas.microsoft.com/office/drawing/2014/main" id="{BDFBFE1F-53DE-4DC3-9F05-263BFE9E8DFA}"/>
              </a:ext>
            </a:extLst>
          </p:cNvPr>
          <p:cNvSpPr>
            <a:spLocks noChangeArrowheads="1"/>
          </p:cNvSpPr>
          <p:nvPr/>
        </p:nvSpPr>
        <p:spPr bwMode="auto">
          <a:xfrm>
            <a:off x="0" y="3505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a:ln>
                  <a:noFill/>
                </a:ln>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 </a:t>
            </a:r>
            <a:endParaRPr kumimoji="0" lang="es-CO" altLang="es-CO" sz="1800" b="0" i="0" u="none" strike="noStrike" cap="none" normalizeH="0" baseline="0">
              <a:ln>
                <a:noFill/>
              </a:ln>
              <a:solidFill>
                <a:schemeClr val="tx1"/>
              </a:solidFill>
              <a:effectLst/>
              <a:latin typeface="Arial" panose="020B0604020202020204" pitchFamily="34" charset="0"/>
            </a:endParaRPr>
          </a:p>
        </p:txBody>
      </p:sp>
      <p:sp>
        <p:nvSpPr>
          <p:cNvPr id="6" name="Rectangle 7">
            <a:extLst>
              <a:ext uri="{FF2B5EF4-FFF2-40B4-BE49-F238E27FC236}">
                <a16:creationId xmlns:a16="http://schemas.microsoft.com/office/drawing/2014/main" id="{9C87D52B-8F3A-4A8B-934E-86F49FDCAA7D}"/>
              </a:ext>
            </a:extLst>
          </p:cNvPr>
          <p:cNvSpPr>
            <a:spLocks noChangeArrowheads="1"/>
          </p:cNvSpPr>
          <p:nvPr/>
        </p:nvSpPr>
        <p:spPr bwMode="auto">
          <a:xfrm>
            <a:off x="0" y="66198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Tree>
    <p:extLst>
      <p:ext uri="{BB962C8B-B14F-4D97-AF65-F5344CB8AC3E}">
        <p14:creationId xmlns:p14="http://schemas.microsoft.com/office/powerpoint/2010/main" val="1036131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0E418C-BF3B-4559-9496-26D01286E5D7}"/>
              </a:ext>
            </a:extLst>
          </p:cNvPr>
          <p:cNvSpPr>
            <a:spLocks noGrp="1"/>
          </p:cNvSpPr>
          <p:nvPr>
            <p:ph type="title"/>
          </p:nvPr>
        </p:nvSpPr>
        <p:spPr>
          <a:xfrm>
            <a:off x="665921" y="325369"/>
            <a:ext cx="10515600" cy="1325563"/>
          </a:xfrm>
        </p:spPr>
        <p:txBody>
          <a:bodyPr>
            <a:normAutofit/>
          </a:bodyPr>
          <a:lstStyle/>
          <a:p>
            <a:pPr algn="ctr"/>
            <a:r>
              <a:rPr lang="es-CO" sz="6600" b="1" dirty="0"/>
              <a:t>DIAGNOSTICO TECNICO</a:t>
            </a:r>
          </a:p>
        </p:txBody>
      </p:sp>
      <p:pic>
        <p:nvPicPr>
          <p:cNvPr id="9" name="Imagen 8">
            <a:extLst>
              <a:ext uri="{FF2B5EF4-FFF2-40B4-BE49-F238E27FC236}">
                <a16:creationId xmlns:a16="http://schemas.microsoft.com/office/drawing/2014/main" id="{ADDE63B1-2851-4A3C-80E8-A68F593FE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3723" y="1460498"/>
            <a:ext cx="3776544" cy="4887291"/>
          </a:xfrm>
          <a:prstGeom prst="rect">
            <a:avLst/>
          </a:prstGeom>
        </p:spPr>
      </p:pic>
      <p:pic>
        <p:nvPicPr>
          <p:cNvPr id="11" name="Imagen 10">
            <a:extLst>
              <a:ext uri="{FF2B5EF4-FFF2-40B4-BE49-F238E27FC236}">
                <a16:creationId xmlns:a16="http://schemas.microsoft.com/office/drawing/2014/main" id="{0F887DC6-F362-4B59-A55C-C5FC3AAD86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460499"/>
            <a:ext cx="3776544" cy="4887291"/>
          </a:xfrm>
          <a:prstGeom prst="rect">
            <a:avLst/>
          </a:prstGeom>
        </p:spPr>
      </p:pic>
    </p:spTree>
    <p:extLst>
      <p:ext uri="{BB962C8B-B14F-4D97-AF65-F5344CB8AC3E}">
        <p14:creationId xmlns:p14="http://schemas.microsoft.com/office/powerpoint/2010/main" val="28553132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id="{6C0A4C51-A42A-4600-9830-2978723F2D44}"/>
              </a:ext>
            </a:extLst>
          </p:cNvPr>
          <p:cNvGraphicFramePr>
            <a:graphicFrameLocks/>
          </p:cNvGraphicFramePr>
          <p:nvPr>
            <p:extLst>
              <p:ext uri="{D42A27DB-BD31-4B8C-83A1-F6EECF244321}">
                <p14:modId xmlns:p14="http://schemas.microsoft.com/office/powerpoint/2010/main" val="585951839"/>
              </p:ext>
            </p:extLst>
          </p:nvPr>
        </p:nvGraphicFramePr>
        <p:xfrm>
          <a:off x="-2102971" y="-489977"/>
          <a:ext cx="16397943" cy="78379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1174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AD6FFD2A-5965-48FF-AC67-9F07D9AA78EC}"/>
              </a:ext>
            </a:extLst>
          </p:cNvPr>
          <p:cNvGraphicFramePr>
            <a:graphicFrameLocks noGrp="1"/>
          </p:cNvGraphicFramePr>
          <p:nvPr>
            <p:extLst>
              <p:ext uri="{D42A27DB-BD31-4B8C-83A1-F6EECF244321}">
                <p14:modId xmlns:p14="http://schemas.microsoft.com/office/powerpoint/2010/main" val="3602019086"/>
              </p:ext>
            </p:extLst>
          </p:nvPr>
        </p:nvGraphicFramePr>
        <p:xfrm>
          <a:off x="2769704" y="503584"/>
          <a:ext cx="6467059" cy="5676755"/>
        </p:xfrm>
        <a:graphic>
          <a:graphicData uri="http://schemas.openxmlformats.org/drawingml/2006/table">
            <a:tbl>
              <a:tblPr firstRow="1" firstCol="1" bandRow="1">
                <a:tableStyleId>{5C22544A-7EE6-4342-B048-85BDC9FD1C3A}</a:tableStyleId>
              </a:tblPr>
              <a:tblGrid>
                <a:gridCol w="1291285">
                  <a:extLst>
                    <a:ext uri="{9D8B030D-6E8A-4147-A177-3AD203B41FA5}">
                      <a16:colId xmlns:a16="http://schemas.microsoft.com/office/drawing/2014/main" val="570862639"/>
                    </a:ext>
                  </a:extLst>
                </a:gridCol>
                <a:gridCol w="1089190">
                  <a:extLst>
                    <a:ext uri="{9D8B030D-6E8A-4147-A177-3AD203B41FA5}">
                      <a16:colId xmlns:a16="http://schemas.microsoft.com/office/drawing/2014/main" val="1041828627"/>
                    </a:ext>
                  </a:extLst>
                </a:gridCol>
                <a:gridCol w="1290220">
                  <a:extLst>
                    <a:ext uri="{9D8B030D-6E8A-4147-A177-3AD203B41FA5}">
                      <a16:colId xmlns:a16="http://schemas.microsoft.com/office/drawing/2014/main" val="118376415"/>
                    </a:ext>
                  </a:extLst>
                </a:gridCol>
                <a:gridCol w="1301921">
                  <a:extLst>
                    <a:ext uri="{9D8B030D-6E8A-4147-A177-3AD203B41FA5}">
                      <a16:colId xmlns:a16="http://schemas.microsoft.com/office/drawing/2014/main" val="1436239727"/>
                    </a:ext>
                  </a:extLst>
                </a:gridCol>
                <a:gridCol w="1494443">
                  <a:extLst>
                    <a:ext uri="{9D8B030D-6E8A-4147-A177-3AD203B41FA5}">
                      <a16:colId xmlns:a16="http://schemas.microsoft.com/office/drawing/2014/main" val="3274416341"/>
                    </a:ext>
                  </a:extLst>
                </a:gridCol>
              </a:tblGrid>
              <a:tr h="279629">
                <a:tc gridSpan="5">
                  <a:txBody>
                    <a:bodyPr/>
                    <a:lstStyle/>
                    <a:p>
                      <a:pPr algn="ctr">
                        <a:spcAft>
                          <a:spcPts val="0"/>
                        </a:spcAft>
                      </a:pPr>
                      <a:r>
                        <a:rPr lang="es-ES" sz="1800" dirty="0">
                          <a:effectLst/>
                        </a:rPr>
                        <a:t>PREDIOS BAJO COTA (100)</a:t>
                      </a:r>
                      <a:endParaRPr lang="es-CO" sz="1800" dirty="0">
                        <a:effectLst/>
                        <a:latin typeface="Times New Roman" panose="02020603050405020304" pitchFamily="18" charset="0"/>
                        <a:ea typeface="Times New Roman" panose="02020603050405020304" pitchFamily="18" charset="0"/>
                      </a:endParaRPr>
                    </a:p>
                  </a:txBody>
                  <a:tcPr marL="43557" marR="43557" marT="0"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12130225"/>
                  </a:ext>
                </a:extLst>
              </a:tr>
              <a:tr h="255314">
                <a:tc>
                  <a:txBody>
                    <a:bodyPr/>
                    <a:lstStyle/>
                    <a:p>
                      <a:pPr algn="ctr">
                        <a:spcAft>
                          <a:spcPts val="0"/>
                        </a:spcAft>
                      </a:pPr>
                      <a:r>
                        <a:rPr lang="es-ES" sz="1100" dirty="0">
                          <a:effectLst/>
                        </a:rPr>
                        <a:t>3-124</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4-29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5-49F</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6-299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581129953"/>
                  </a:ext>
                </a:extLst>
              </a:tr>
              <a:tr h="243157">
                <a:tc>
                  <a:txBody>
                    <a:bodyPr/>
                    <a:lstStyle/>
                    <a:p>
                      <a:pPr algn="ctr">
                        <a:spcAft>
                          <a:spcPts val="0"/>
                        </a:spcAft>
                      </a:pPr>
                      <a:r>
                        <a:rPr lang="es-ES" sz="1100" dirty="0">
                          <a:effectLst/>
                        </a:rPr>
                        <a:t>3-126</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4-32</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5-63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6-299A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987390888"/>
                  </a:ext>
                </a:extLst>
              </a:tr>
              <a:tr h="255314">
                <a:tc>
                  <a:txBody>
                    <a:bodyPr/>
                    <a:lstStyle/>
                    <a:p>
                      <a:pPr algn="ctr">
                        <a:spcAft>
                          <a:spcPts val="0"/>
                        </a:spcAft>
                      </a:pPr>
                      <a:r>
                        <a:rPr lang="es-ES" sz="1100" dirty="0">
                          <a:effectLst/>
                        </a:rPr>
                        <a:t>3-126A</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4-36</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5-64</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6-221</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6-299B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902584924"/>
                  </a:ext>
                </a:extLst>
              </a:tr>
              <a:tr h="255314">
                <a:tc>
                  <a:txBody>
                    <a:bodyPr/>
                    <a:lstStyle/>
                    <a:p>
                      <a:pPr algn="ctr">
                        <a:spcAft>
                          <a:spcPts val="0"/>
                        </a:spcAft>
                      </a:pPr>
                      <a:r>
                        <a:rPr lang="es-ES" sz="1100">
                          <a:effectLst/>
                        </a:rPr>
                        <a:t>3-126B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4-37</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5-64A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6-222</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6-312</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3433438544"/>
                  </a:ext>
                </a:extLst>
              </a:tr>
              <a:tr h="255314">
                <a:tc>
                  <a:txBody>
                    <a:bodyPr/>
                    <a:lstStyle/>
                    <a:p>
                      <a:pPr algn="ctr">
                        <a:spcAft>
                          <a:spcPts val="0"/>
                        </a:spcAft>
                      </a:pPr>
                      <a:r>
                        <a:rPr lang="es-ES" sz="1100">
                          <a:effectLst/>
                        </a:rPr>
                        <a:t>3-126C</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4-39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5-64B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6-222A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6-313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666833116"/>
                  </a:ext>
                </a:extLst>
              </a:tr>
              <a:tr h="243157">
                <a:tc>
                  <a:txBody>
                    <a:bodyPr/>
                    <a:lstStyle/>
                    <a:p>
                      <a:pPr algn="ctr">
                        <a:spcAft>
                          <a:spcPts val="0"/>
                        </a:spcAft>
                      </a:pPr>
                      <a:r>
                        <a:rPr lang="es-ES" sz="1100">
                          <a:effectLst/>
                        </a:rPr>
                        <a:t>3-133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4-42</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5-64C</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6-223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6-316</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172594600"/>
                  </a:ext>
                </a:extLst>
              </a:tr>
              <a:tr h="243157">
                <a:tc>
                  <a:txBody>
                    <a:bodyPr/>
                    <a:lstStyle/>
                    <a:p>
                      <a:pPr algn="ctr">
                        <a:spcAft>
                          <a:spcPts val="0"/>
                        </a:spcAft>
                      </a:pPr>
                      <a:r>
                        <a:rPr lang="es-ES" sz="1100">
                          <a:effectLst/>
                        </a:rPr>
                        <a:t>3-133A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4-42A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5-68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6-225</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6-317</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3365045040"/>
                  </a:ext>
                </a:extLst>
              </a:tr>
              <a:tr h="243157">
                <a:tc>
                  <a:txBody>
                    <a:bodyPr/>
                    <a:lstStyle/>
                    <a:p>
                      <a:pPr algn="ctr">
                        <a:spcAft>
                          <a:spcPts val="0"/>
                        </a:spcAft>
                      </a:pPr>
                      <a:r>
                        <a:rPr lang="es-ES" sz="1100">
                          <a:effectLst/>
                        </a:rPr>
                        <a:t>3-135</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4-43</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5-78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6-232</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6-323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209177117"/>
                  </a:ext>
                </a:extLst>
              </a:tr>
              <a:tr h="243157">
                <a:tc>
                  <a:txBody>
                    <a:bodyPr/>
                    <a:lstStyle/>
                    <a:p>
                      <a:pPr algn="ctr">
                        <a:spcAft>
                          <a:spcPts val="0"/>
                        </a:spcAft>
                      </a:pPr>
                      <a:r>
                        <a:rPr lang="es-ES" sz="1100">
                          <a:effectLst/>
                        </a:rPr>
                        <a:t>3-143A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4-45</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5-91</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6-253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6-324</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516346346"/>
                  </a:ext>
                </a:extLst>
              </a:tr>
              <a:tr h="243157">
                <a:tc>
                  <a:txBody>
                    <a:bodyPr/>
                    <a:lstStyle/>
                    <a:p>
                      <a:pPr algn="ctr">
                        <a:spcAft>
                          <a:spcPts val="0"/>
                        </a:spcAft>
                      </a:pPr>
                      <a:r>
                        <a:rPr lang="es-ES" sz="1100">
                          <a:effectLst/>
                        </a:rPr>
                        <a:t>4-14</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4-45A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5-92</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6-253A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6-327</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093180305"/>
                  </a:ext>
                </a:extLst>
              </a:tr>
              <a:tr h="243157">
                <a:tc>
                  <a:txBody>
                    <a:bodyPr/>
                    <a:lstStyle/>
                    <a:p>
                      <a:pPr algn="ctr">
                        <a:spcAft>
                          <a:spcPts val="0"/>
                        </a:spcAft>
                      </a:pPr>
                      <a:r>
                        <a:rPr lang="es-ES" sz="1100">
                          <a:effectLst/>
                        </a:rPr>
                        <a:t>4-144B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4-45C</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5-95</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6-259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6-328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651378598"/>
                  </a:ext>
                </a:extLst>
              </a:tr>
              <a:tr h="255314">
                <a:tc>
                  <a:txBody>
                    <a:bodyPr/>
                    <a:lstStyle/>
                    <a:p>
                      <a:pPr algn="ctr">
                        <a:spcAft>
                          <a:spcPts val="0"/>
                        </a:spcAft>
                      </a:pPr>
                      <a:r>
                        <a:rPr lang="es-ES" sz="1100">
                          <a:effectLst/>
                        </a:rPr>
                        <a:t>4-14A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4-46</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5-96</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6-268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6-330</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2197542659"/>
                  </a:ext>
                </a:extLst>
              </a:tr>
              <a:tr h="255314">
                <a:tc>
                  <a:txBody>
                    <a:bodyPr/>
                    <a:lstStyle/>
                    <a:p>
                      <a:pPr algn="ctr">
                        <a:spcAft>
                          <a:spcPts val="0"/>
                        </a:spcAft>
                      </a:pPr>
                      <a:r>
                        <a:rPr lang="es-ES" sz="1100">
                          <a:effectLst/>
                        </a:rPr>
                        <a:t>4-14B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4-47</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5-96A</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6-268A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6-339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3495835877"/>
                  </a:ext>
                </a:extLst>
              </a:tr>
              <a:tr h="243157">
                <a:tc>
                  <a:txBody>
                    <a:bodyPr/>
                    <a:lstStyle/>
                    <a:p>
                      <a:pPr algn="ctr">
                        <a:spcAft>
                          <a:spcPts val="0"/>
                        </a:spcAft>
                      </a:pPr>
                      <a:r>
                        <a:rPr lang="es-ES" sz="1100">
                          <a:effectLst/>
                        </a:rPr>
                        <a:t>4-14C</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6-212</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6-268B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6-340</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49799279"/>
                  </a:ext>
                </a:extLst>
              </a:tr>
              <a:tr h="243157">
                <a:tc>
                  <a:txBody>
                    <a:bodyPr/>
                    <a:lstStyle/>
                    <a:p>
                      <a:pPr algn="ctr">
                        <a:spcAft>
                          <a:spcPts val="0"/>
                        </a:spcAft>
                      </a:pPr>
                      <a:r>
                        <a:rPr lang="es-ES" sz="1100">
                          <a:effectLst/>
                        </a:rPr>
                        <a:t>4-18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4-49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6-212A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6-268C</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6-345</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750568100"/>
                  </a:ext>
                </a:extLst>
              </a:tr>
              <a:tr h="255314">
                <a:tc>
                  <a:txBody>
                    <a:bodyPr/>
                    <a:lstStyle/>
                    <a:p>
                      <a:pPr algn="ctr">
                        <a:spcAft>
                          <a:spcPts val="0"/>
                        </a:spcAft>
                      </a:pPr>
                      <a:r>
                        <a:rPr lang="es-ES" sz="1100">
                          <a:effectLst/>
                        </a:rPr>
                        <a:t>4-19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5-49</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6-213</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6-268D</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6-346</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53903705"/>
                  </a:ext>
                </a:extLst>
              </a:tr>
              <a:tr h="243157">
                <a:tc>
                  <a:txBody>
                    <a:bodyPr/>
                    <a:lstStyle/>
                    <a:p>
                      <a:pPr algn="ctr">
                        <a:spcAft>
                          <a:spcPts val="0"/>
                        </a:spcAft>
                      </a:pPr>
                      <a:r>
                        <a:rPr lang="es-ES" sz="1100">
                          <a:effectLst/>
                        </a:rPr>
                        <a:t>4-24</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5-49B</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6-214</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6-268E</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6-347</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443909510"/>
                  </a:ext>
                </a:extLst>
              </a:tr>
              <a:tr h="243157">
                <a:tc>
                  <a:txBody>
                    <a:bodyPr/>
                    <a:lstStyle/>
                    <a:p>
                      <a:pPr algn="ctr">
                        <a:spcAft>
                          <a:spcPts val="0"/>
                        </a:spcAft>
                      </a:pPr>
                      <a:r>
                        <a:rPr lang="es-ES" sz="1100">
                          <a:effectLst/>
                        </a:rPr>
                        <a:t>4-25</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5-49C</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6-215Z</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6-295</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6-556</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270217867"/>
                  </a:ext>
                </a:extLst>
              </a:tr>
              <a:tr h="243157">
                <a:tc>
                  <a:txBody>
                    <a:bodyPr/>
                    <a:lstStyle/>
                    <a:p>
                      <a:pPr algn="ctr">
                        <a:spcAft>
                          <a:spcPts val="0"/>
                        </a:spcAft>
                      </a:pPr>
                      <a:r>
                        <a:rPr lang="es-ES" sz="1100">
                          <a:effectLst/>
                        </a:rPr>
                        <a:t>4-25A</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5-49D</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6-216</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6-297</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6-562</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1476015445"/>
                  </a:ext>
                </a:extLst>
              </a:tr>
              <a:tr h="255314">
                <a:tc>
                  <a:txBody>
                    <a:bodyPr/>
                    <a:lstStyle/>
                    <a:p>
                      <a:pPr algn="ctr">
                        <a:spcAft>
                          <a:spcPts val="0"/>
                        </a:spcAft>
                      </a:pPr>
                      <a:r>
                        <a:rPr lang="es-ES" sz="1100">
                          <a:effectLst/>
                        </a:rPr>
                        <a:t>4-26</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5-49E</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6-217</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a:effectLst/>
                        </a:rPr>
                        <a:t>6-298</a:t>
                      </a:r>
                      <a:endParaRPr lang="es-CO" sz="1200">
                        <a:effectLst/>
                        <a:latin typeface="Times New Roman" panose="02020603050405020304" pitchFamily="18" charset="0"/>
                        <a:ea typeface="Times New Roman" panose="02020603050405020304" pitchFamily="18" charset="0"/>
                      </a:endParaRPr>
                    </a:p>
                  </a:txBody>
                  <a:tcPr marL="43557" marR="43557" marT="0" marB="0" anchor="ctr"/>
                </a:tc>
                <a:tc>
                  <a:txBody>
                    <a:bodyPr/>
                    <a:lstStyle/>
                    <a:p>
                      <a:pPr algn="ctr">
                        <a:spcAft>
                          <a:spcPts val="0"/>
                        </a:spcAft>
                      </a:pPr>
                      <a:r>
                        <a:rPr lang="es-ES" sz="1100" dirty="0">
                          <a:effectLst/>
                        </a:rPr>
                        <a:t>7-08A/B</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extLst>
                  <a:ext uri="{0D108BD9-81ED-4DB2-BD59-A6C34878D82A}">
                    <a16:rowId xmlns:a16="http://schemas.microsoft.com/office/drawing/2014/main" val="2707100464"/>
                  </a:ext>
                </a:extLst>
              </a:tr>
              <a:tr h="436730">
                <a:tc gridSpan="5">
                  <a:txBody>
                    <a:bodyPr/>
                    <a:lstStyle/>
                    <a:p>
                      <a:pPr algn="just">
                        <a:spcAft>
                          <a:spcPts val="0"/>
                        </a:spcAft>
                      </a:pPr>
                      <a:r>
                        <a:rPr lang="es-ES" sz="1100" dirty="0">
                          <a:effectLst/>
                        </a:rPr>
                        <a:t>Los anteriores predios presentan un porcentaje bajo cota de más del 60% de su extensión.</a:t>
                      </a:r>
                      <a:endParaRPr lang="es-CO" sz="1200" dirty="0">
                        <a:effectLst/>
                        <a:latin typeface="Times New Roman" panose="02020603050405020304" pitchFamily="18" charset="0"/>
                        <a:ea typeface="Times New Roman" panose="02020603050405020304" pitchFamily="18" charset="0"/>
                      </a:endParaRPr>
                    </a:p>
                  </a:txBody>
                  <a:tcPr marL="43557" marR="43557"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114726168"/>
                  </a:ext>
                </a:extLst>
              </a:tr>
            </a:tbl>
          </a:graphicData>
        </a:graphic>
      </p:graphicFrame>
    </p:spTree>
    <p:extLst>
      <p:ext uri="{BB962C8B-B14F-4D97-AF65-F5344CB8AC3E}">
        <p14:creationId xmlns:p14="http://schemas.microsoft.com/office/powerpoint/2010/main" val="1967305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A247B5B4-5D73-4013-A813-04EF6A865942}"/>
              </a:ext>
            </a:extLst>
          </p:cNvPr>
          <p:cNvGraphicFramePr>
            <a:graphicFrameLocks noGrp="1"/>
          </p:cNvGraphicFramePr>
          <p:nvPr>
            <p:extLst>
              <p:ext uri="{D42A27DB-BD31-4B8C-83A1-F6EECF244321}">
                <p14:modId xmlns:p14="http://schemas.microsoft.com/office/powerpoint/2010/main" val="451428076"/>
              </p:ext>
            </p:extLst>
          </p:nvPr>
        </p:nvGraphicFramePr>
        <p:xfrm>
          <a:off x="2723321" y="849796"/>
          <a:ext cx="6076121" cy="5158407"/>
        </p:xfrm>
        <a:graphic>
          <a:graphicData uri="http://schemas.openxmlformats.org/drawingml/2006/table">
            <a:tbl>
              <a:tblPr firstRow="1" firstCol="1" bandRow="1">
                <a:tableStyleId>{5C22544A-7EE6-4342-B048-85BDC9FD1C3A}</a:tableStyleId>
              </a:tblPr>
              <a:tblGrid>
                <a:gridCol w="1924105">
                  <a:extLst>
                    <a:ext uri="{9D8B030D-6E8A-4147-A177-3AD203B41FA5}">
                      <a16:colId xmlns:a16="http://schemas.microsoft.com/office/drawing/2014/main" val="663136296"/>
                    </a:ext>
                  </a:extLst>
                </a:gridCol>
                <a:gridCol w="1924105">
                  <a:extLst>
                    <a:ext uri="{9D8B030D-6E8A-4147-A177-3AD203B41FA5}">
                      <a16:colId xmlns:a16="http://schemas.microsoft.com/office/drawing/2014/main" val="733083699"/>
                    </a:ext>
                  </a:extLst>
                </a:gridCol>
                <a:gridCol w="2227911">
                  <a:extLst>
                    <a:ext uri="{9D8B030D-6E8A-4147-A177-3AD203B41FA5}">
                      <a16:colId xmlns:a16="http://schemas.microsoft.com/office/drawing/2014/main" val="3809834743"/>
                    </a:ext>
                  </a:extLst>
                </a:gridCol>
              </a:tblGrid>
              <a:tr h="331459">
                <a:tc gridSpan="3">
                  <a:txBody>
                    <a:bodyPr/>
                    <a:lstStyle/>
                    <a:p>
                      <a:pPr algn="ctr">
                        <a:spcAft>
                          <a:spcPts val="0"/>
                        </a:spcAft>
                      </a:pPr>
                      <a:r>
                        <a:rPr lang="es-ES" sz="2000" dirty="0">
                          <a:effectLst/>
                        </a:rPr>
                        <a:t>EXCLUIR DEL POLÌGONO SEMILLA (37)</a:t>
                      </a:r>
                      <a:endParaRPr lang="es-CO" sz="3200" dirty="0">
                        <a:effectLst/>
                        <a:latin typeface="Times New Roman" panose="02020603050405020304" pitchFamily="18" charset="0"/>
                        <a:ea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004955016"/>
                  </a:ext>
                </a:extLst>
              </a:tr>
              <a:tr h="297338">
                <a:tc>
                  <a:txBody>
                    <a:bodyPr/>
                    <a:lstStyle/>
                    <a:p>
                      <a:pPr algn="ctr">
                        <a:spcAft>
                          <a:spcPts val="0"/>
                        </a:spcAft>
                      </a:pPr>
                      <a:r>
                        <a:rPr lang="es-ES" sz="1600">
                          <a:effectLst/>
                        </a:rPr>
                        <a:t>3-107</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5-63</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6-253A</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4253854537"/>
                  </a:ext>
                </a:extLst>
              </a:tr>
              <a:tr h="283179">
                <a:tc>
                  <a:txBody>
                    <a:bodyPr/>
                    <a:lstStyle/>
                    <a:p>
                      <a:pPr algn="ctr">
                        <a:spcAft>
                          <a:spcPts val="0"/>
                        </a:spcAft>
                      </a:pPr>
                      <a:r>
                        <a:rPr lang="es-ES" sz="1600">
                          <a:effectLst/>
                        </a:rPr>
                        <a:t>3-124</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6-212</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6-259</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4205106873"/>
                  </a:ext>
                </a:extLst>
              </a:tr>
              <a:tr h="297338">
                <a:tc>
                  <a:txBody>
                    <a:bodyPr/>
                    <a:lstStyle/>
                    <a:p>
                      <a:pPr algn="ctr">
                        <a:spcAft>
                          <a:spcPts val="0"/>
                        </a:spcAft>
                      </a:pPr>
                      <a:r>
                        <a:rPr lang="es-ES" sz="1600">
                          <a:effectLst/>
                        </a:rPr>
                        <a:t>3-126</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6-212A</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6-260</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689788069"/>
                  </a:ext>
                </a:extLst>
              </a:tr>
              <a:tr h="297338">
                <a:tc>
                  <a:txBody>
                    <a:bodyPr/>
                    <a:lstStyle/>
                    <a:p>
                      <a:pPr algn="ctr">
                        <a:spcAft>
                          <a:spcPts val="0"/>
                        </a:spcAft>
                      </a:pPr>
                      <a:r>
                        <a:rPr lang="es-ES" sz="1600">
                          <a:effectLst/>
                        </a:rPr>
                        <a:t>3-126A</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6-213</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6-313</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349788887"/>
                  </a:ext>
                </a:extLst>
              </a:tr>
              <a:tr h="297338">
                <a:tc>
                  <a:txBody>
                    <a:bodyPr/>
                    <a:lstStyle/>
                    <a:p>
                      <a:pPr algn="ctr">
                        <a:spcAft>
                          <a:spcPts val="0"/>
                        </a:spcAft>
                      </a:pPr>
                      <a:r>
                        <a:rPr lang="es-ES" sz="1600">
                          <a:effectLst/>
                        </a:rPr>
                        <a:t>3-126B</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6-214</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6-327</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679368207"/>
                  </a:ext>
                </a:extLst>
              </a:tr>
              <a:tr h="283179">
                <a:tc>
                  <a:txBody>
                    <a:bodyPr/>
                    <a:lstStyle/>
                    <a:p>
                      <a:pPr algn="ctr">
                        <a:spcAft>
                          <a:spcPts val="0"/>
                        </a:spcAft>
                      </a:pPr>
                      <a:r>
                        <a:rPr lang="es-ES" sz="1600">
                          <a:effectLst/>
                        </a:rPr>
                        <a:t>3-126C</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6-215Z</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6-328</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260992514"/>
                  </a:ext>
                </a:extLst>
              </a:tr>
              <a:tr h="283179">
                <a:tc>
                  <a:txBody>
                    <a:bodyPr/>
                    <a:lstStyle/>
                    <a:p>
                      <a:pPr algn="ctr">
                        <a:spcAft>
                          <a:spcPts val="0"/>
                        </a:spcAft>
                      </a:pPr>
                      <a:r>
                        <a:rPr lang="es-ES" sz="1600">
                          <a:effectLst/>
                        </a:rPr>
                        <a:t>3-135</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6-216</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6-478A</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27816636"/>
                  </a:ext>
                </a:extLst>
              </a:tr>
              <a:tr h="283179">
                <a:tc>
                  <a:txBody>
                    <a:bodyPr/>
                    <a:lstStyle/>
                    <a:p>
                      <a:pPr algn="ctr">
                        <a:spcAft>
                          <a:spcPts val="0"/>
                        </a:spcAft>
                      </a:pPr>
                      <a:r>
                        <a:rPr lang="es-ES" sz="1600">
                          <a:effectLst/>
                        </a:rPr>
                        <a:t>4-24</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6-217</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6-556</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475318464"/>
                  </a:ext>
                </a:extLst>
              </a:tr>
              <a:tr h="283179">
                <a:tc>
                  <a:txBody>
                    <a:bodyPr/>
                    <a:lstStyle/>
                    <a:p>
                      <a:pPr algn="ctr">
                        <a:spcAft>
                          <a:spcPts val="0"/>
                        </a:spcAft>
                      </a:pPr>
                      <a:r>
                        <a:rPr lang="es-ES" sz="1600">
                          <a:effectLst/>
                        </a:rPr>
                        <a:t>4-25</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6-219</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6-562</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121159794"/>
                  </a:ext>
                </a:extLst>
              </a:tr>
              <a:tr h="283179">
                <a:tc>
                  <a:txBody>
                    <a:bodyPr/>
                    <a:lstStyle/>
                    <a:p>
                      <a:pPr algn="ctr">
                        <a:spcAft>
                          <a:spcPts val="0"/>
                        </a:spcAft>
                      </a:pPr>
                      <a:r>
                        <a:rPr lang="es-ES" sz="1600">
                          <a:effectLst/>
                        </a:rPr>
                        <a:t>4-25A</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6-223</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6-94</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2961721601"/>
                  </a:ext>
                </a:extLst>
              </a:tr>
              <a:tr h="283179">
                <a:tc>
                  <a:txBody>
                    <a:bodyPr/>
                    <a:lstStyle/>
                    <a:p>
                      <a:pPr algn="ctr">
                        <a:spcAft>
                          <a:spcPts val="0"/>
                        </a:spcAft>
                      </a:pPr>
                      <a:r>
                        <a:rPr lang="es-ES" sz="1600">
                          <a:effectLst/>
                        </a:rPr>
                        <a:t>4-33</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6-225</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7-08A/B</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15681781"/>
                  </a:ext>
                </a:extLst>
              </a:tr>
              <a:tr h="297338">
                <a:tc>
                  <a:txBody>
                    <a:bodyPr/>
                    <a:lstStyle/>
                    <a:p>
                      <a:pPr algn="ctr">
                        <a:spcAft>
                          <a:spcPts val="0"/>
                        </a:spcAft>
                      </a:pPr>
                      <a:r>
                        <a:rPr lang="es-ES" sz="1600">
                          <a:effectLst/>
                        </a:rPr>
                        <a:t>4-39</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6-253</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600">
                          <a:effectLst/>
                        </a:rPr>
                        <a:t>CF-96</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24646758"/>
                  </a:ext>
                </a:extLst>
              </a:tr>
              <a:tr h="297338">
                <a:tc>
                  <a:txBody>
                    <a:bodyPr/>
                    <a:lstStyle/>
                    <a:p>
                      <a:pPr algn="ctr">
                        <a:spcAft>
                          <a:spcPts val="0"/>
                        </a:spcAft>
                      </a:pPr>
                      <a:r>
                        <a:rPr lang="es-ES" sz="1600">
                          <a:effectLst/>
                        </a:rPr>
                        <a:t>4-49</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600">
                          <a:effectLst/>
                        </a:rPr>
                        <a:t> </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 </a:t>
                      </a:r>
                      <a:endParaRPr lang="es-CO" sz="18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329531865"/>
                  </a:ext>
                </a:extLst>
              </a:tr>
              <a:tr h="1060667">
                <a:tc gridSpan="3">
                  <a:txBody>
                    <a:bodyPr/>
                    <a:lstStyle/>
                    <a:p>
                      <a:pPr algn="just">
                        <a:spcAft>
                          <a:spcPts val="0"/>
                        </a:spcAft>
                      </a:pPr>
                      <a:r>
                        <a:rPr lang="es-ES" sz="1600" dirty="0">
                          <a:effectLst/>
                        </a:rPr>
                        <a:t>Se recomienda excluir los anteriores predios del polígono semilla ya que su intersección con el mismo es muy baja y gran porcentaje de su extensión se encuentra bajo la cota máxima de inundación.</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699507021"/>
                  </a:ext>
                </a:extLst>
              </a:tr>
            </a:tbl>
          </a:graphicData>
        </a:graphic>
      </p:graphicFrame>
    </p:spTree>
    <p:extLst>
      <p:ext uri="{BB962C8B-B14F-4D97-AF65-F5344CB8AC3E}">
        <p14:creationId xmlns:p14="http://schemas.microsoft.com/office/powerpoint/2010/main" val="3039053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94EC49C9-AC11-46AE-ABE5-91804E1D9DE8}"/>
              </a:ext>
            </a:extLst>
          </p:cNvPr>
          <p:cNvGraphicFramePr>
            <a:graphicFrameLocks noGrp="1"/>
          </p:cNvGraphicFramePr>
          <p:nvPr>
            <p:extLst>
              <p:ext uri="{D42A27DB-BD31-4B8C-83A1-F6EECF244321}">
                <p14:modId xmlns:p14="http://schemas.microsoft.com/office/powerpoint/2010/main" val="482655205"/>
              </p:ext>
            </p:extLst>
          </p:nvPr>
        </p:nvGraphicFramePr>
        <p:xfrm>
          <a:off x="2941983" y="914399"/>
          <a:ext cx="6096000" cy="4784030"/>
        </p:xfrm>
        <a:graphic>
          <a:graphicData uri="http://schemas.openxmlformats.org/drawingml/2006/table">
            <a:tbl>
              <a:tblPr firstRow="1" firstCol="1" bandRow="1">
                <a:tableStyleId>{5C22544A-7EE6-4342-B048-85BDC9FD1C3A}</a:tableStyleId>
              </a:tblPr>
              <a:tblGrid>
                <a:gridCol w="1524000">
                  <a:extLst>
                    <a:ext uri="{9D8B030D-6E8A-4147-A177-3AD203B41FA5}">
                      <a16:colId xmlns:a16="http://schemas.microsoft.com/office/drawing/2014/main" val="2670669444"/>
                    </a:ext>
                  </a:extLst>
                </a:gridCol>
                <a:gridCol w="1538147">
                  <a:extLst>
                    <a:ext uri="{9D8B030D-6E8A-4147-A177-3AD203B41FA5}">
                      <a16:colId xmlns:a16="http://schemas.microsoft.com/office/drawing/2014/main" val="2225597275"/>
                    </a:ext>
                  </a:extLst>
                </a:gridCol>
                <a:gridCol w="1524000">
                  <a:extLst>
                    <a:ext uri="{9D8B030D-6E8A-4147-A177-3AD203B41FA5}">
                      <a16:colId xmlns:a16="http://schemas.microsoft.com/office/drawing/2014/main" val="887095611"/>
                    </a:ext>
                  </a:extLst>
                </a:gridCol>
                <a:gridCol w="1509853">
                  <a:extLst>
                    <a:ext uri="{9D8B030D-6E8A-4147-A177-3AD203B41FA5}">
                      <a16:colId xmlns:a16="http://schemas.microsoft.com/office/drawing/2014/main" val="2799918015"/>
                    </a:ext>
                  </a:extLst>
                </a:gridCol>
              </a:tblGrid>
              <a:tr h="293658">
                <a:tc gridSpan="4">
                  <a:txBody>
                    <a:bodyPr/>
                    <a:lstStyle/>
                    <a:p>
                      <a:pPr algn="ctr">
                        <a:spcAft>
                          <a:spcPts val="0"/>
                        </a:spcAft>
                      </a:pPr>
                      <a:r>
                        <a:rPr lang="es-ES" sz="1600" dirty="0">
                          <a:effectLst/>
                        </a:rPr>
                        <a:t>INTERSECCIÒN POLÌGONO DE TERCEROS (46)</a:t>
                      </a:r>
                      <a:endParaRPr lang="es-CO" sz="2400" dirty="0">
                        <a:effectLst/>
                        <a:latin typeface="Times New Roman" panose="02020603050405020304" pitchFamily="18" charset="0"/>
                        <a:ea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186342412"/>
                  </a:ext>
                </a:extLst>
              </a:tr>
              <a:tr h="384889">
                <a:tc>
                  <a:txBody>
                    <a:bodyPr/>
                    <a:lstStyle/>
                    <a:p>
                      <a:pPr algn="ctr">
                        <a:spcAft>
                          <a:spcPts val="0"/>
                        </a:spcAft>
                      </a:pPr>
                      <a:r>
                        <a:rPr lang="es-ES" sz="1600">
                          <a:effectLst/>
                        </a:rPr>
                        <a:t>3-143A</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6-268</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6-278E</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6-318</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009595191"/>
                  </a:ext>
                </a:extLst>
              </a:tr>
              <a:tr h="366561">
                <a:tc>
                  <a:txBody>
                    <a:bodyPr/>
                    <a:lstStyle/>
                    <a:p>
                      <a:pPr algn="ctr">
                        <a:spcAft>
                          <a:spcPts val="0"/>
                        </a:spcAft>
                      </a:pPr>
                      <a:r>
                        <a:rPr lang="es-ES" sz="1600">
                          <a:effectLst/>
                        </a:rPr>
                        <a:t>4-13</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6-268A</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6-278F</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6-321</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198515397"/>
                  </a:ext>
                </a:extLst>
              </a:tr>
              <a:tr h="384889">
                <a:tc>
                  <a:txBody>
                    <a:bodyPr/>
                    <a:lstStyle/>
                    <a:p>
                      <a:pPr algn="ctr">
                        <a:spcAft>
                          <a:spcPts val="0"/>
                        </a:spcAft>
                      </a:pPr>
                      <a:r>
                        <a:rPr lang="es-ES" sz="1600">
                          <a:effectLst/>
                        </a:rPr>
                        <a:t>4-149A</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6-268B</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6-295</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6-323</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441765410"/>
                  </a:ext>
                </a:extLst>
              </a:tr>
              <a:tr h="384889">
                <a:tc>
                  <a:txBody>
                    <a:bodyPr/>
                    <a:lstStyle/>
                    <a:p>
                      <a:pPr algn="ctr">
                        <a:spcAft>
                          <a:spcPts val="0"/>
                        </a:spcAft>
                      </a:pPr>
                      <a:r>
                        <a:rPr lang="es-ES" sz="1600">
                          <a:effectLst/>
                        </a:rPr>
                        <a:t>4-15</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6-268C</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6-297</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6-325</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420005793"/>
                  </a:ext>
                </a:extLst>
              </a:tr>
              <a:tr h="384889">
                <a:tc>
                  <a:txBody>
                    <a:bodyPr/>
                    <a:lstStyle/>
                    <a:p>
                      <a:pPr algn="ctr">
                        <a:spcAft>
                          <a:spcPts val="0"/>
                        </a:spcAft>
                      </a:pPr>
                      <a:r>
                        <a:rPr lang="es-ES" sz="1600">
                          <a:effectLst/>
                        </a:rPr>
                        <a:t>4-26</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6-268D</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6-298</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6-330</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660362378"/>
                  </a:ext>
                </a:extLst>
              </a:tr>
              <a:tr h="366561">
                <a:tc>
                  <a:txBody>
                    <a:bodyPr/>
                    <a:lstStyle/>
                    <a:p>
                      <a:pPr algn="ctr">
                        <a:spcAft>
                          <a:spcPts val="0"/>
                        </a:spcAft>
                      </a:pPr>
                      <a:r>
                        <a:rPr lang="es-ES" sz="1600">
                          <a:effectLst/>
                        </a:rPr>
                        <a:t>4-32</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6-268E</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6-299</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6-338</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888458726"/>
                  </a:ext>
                </a:extLst>
              </a:tr>
              <a:tr h="366561">
                <a:tc>
                  <a:txBody>
                    <a:bodyPr/>
                    <a:lstStyle/>
                    <a:p>
                      <a:pPr algn="ctr">
                        <a:spcAft>
                          <a:spcPts val="0"/>
                        </a:spcAft>
                      </a:pPr>
                      <a:r>
                        <a:rPr lang="es-ES" sz="1600">
                          <a:effectLst/>
                        </a:rPr>
                        <a:t>4-50</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6-276</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6-299A</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6-339</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4244257526"/>
                  </a:ext>
                </a:extLst>
              </a:tr>
              <a:tr h="366561">
                <a:tc>
                  <a:txBody>
                    <a:bodyPr/>
                    <a:lstStyle/>
                    <a:p>
                      <a:pPr algn="ctr">
                        <a:spcAft>
                          <a:spcPts val="0"/>
                        </a:spcAft>
                      </a:pPr>
                      <a:r>
                        <a:rPr lang="es-ES" sz="1600">
                          <a:effectLst/>
                        </a:rPr>
                        <a:t>5-69Z</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6-299B</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6-340</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4137380080"/>
                  </a:ext>
                </a:extLst>
              </a:tr>
              <a:tr h="366561">
                <a:tc>
                  <a:txBody>
                    <a:bodyPr/>
                    <a:lstStyle/>
                    <a:p>
                      <a:pPr algn="ctr">
                        <a:spcAft>
                          <a:spcPts val="0"/>
                        </a:spcAft>
                      </a:pPr>
                      <a:r>
                        <a:rPr lang="es-ES" sz="1600">
                          <a:effectLst/>
                        </a:rPr>
                        <a:t>5-96</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6-278A</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6-315</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6-341</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3250021186"/>
                  </a:ext>
                </a:extLst>
              </a:tr>
              <a:tr h="366561">
                <a:tc>
                  <a:txBody>
                    <a:bodyPr/>
                    <a:lstStyle/>
                    <a:p>
                      <a:pPr algn="ctr">
                        <a:spcAft>
                          <a:spcPts val="0"/>
                        </a:spcAft>
                      </a:pPr>
                      <a:r>
                        <a:rPr lang="es-ES" sz="1600">
                          <a:effectLst/>
                        </a:rPr>
                        <a:t>5-96A</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6-278B</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6-316</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6Z-11</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2930566593"/>
                  </a:ext>
                </a:extLst>
              </a:tr>
              <a:tr h="366561">
                <a:tc>
                  <a:txBody>
                    <a:bodyPr/>
                    <a:lstStyle/>
                    <a:p>
                      <a:pPr algn="ctr">
                        <a:spcAft>
                          <a:spcPts val="0"/>
                        </a:spcAft>
                      </a:pPr>
                      <a:r>
                        <a:rPr lang="es-ES" sz="1600">
                          <a:effectLst/>
                        </a:rPr>
                        <a:t>5-97</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6-278C</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6-317</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6Z-24A</a:t>
                      </a:r>
                      <a:endParaRPr lang="es-CO" sz="18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1244591378"/>
                  </a:ext>
                </a:extLst>
              </a:tr>
              <a:tr h="384889">
                <a:tc>
                  <a:txBody>
                    <a:bodyPr/>
                    <a:lstStyle/>
                    <a:p>
                      <a:pPr algn="ctr">
                        <a:spcAft>
                          <a:spcPts val="0"/>
                        </a:spcAft>
                      </a:pPr>
                      <a:r>
                        <a:rPr lang="es-ES" sz="1600">
                          <a:effectLst/>
                        </a:rPr>
                        <a:t>5-98</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a:effectLst/>
                        </a:rPr>
                        <a:t>6-278D</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spcAft>
                          <a:spcPts val="0"/>
                        </a:spcAft>
                      </a:pPr>
                      <a:r>
                        <a:rPr lang="es-ES" sz="1600">
                          <a:effectLst/>
                        </a:rPr>
                        <a:t> </a:t>
                      </a:r>
                      <a:endParaRPr lang="es-CO" sz="18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600" dirty="0">
                          <a:effectLst/>
                        </a:rPr>
                        <a:t> </a:t>
                      </a:r>
                      <a:endParaRPr lang="es-CO" sz="18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val="589645451"/>
                  </a:ext>
                </a:extLst>
              </a:tr>
            </a:tbl>
          </a:graphicData>
        </a:graphic>
      </p:graphicFrame>
    </p:spTree>
    <p:extLst>
      <p:ext uri="{BB962C8B-B14F-4D97-AF65-F5344CB8AC3E}">
        <p14:creationId xmlns:p14="http://schemas.microsoft.com/office/powerpoint/2010/main" val="2626319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3372821-B7A0-4627-8239-EF8BF9D1AB8D}"/>
              </a:ext>
            </a:extLst>
          </p:cNvPr>
          <p:cNvPicPr>
            <a:picLocks noChangeAspect="1"/>
          </p:cNvPicPr>
          <p:nvPr/>
        </p:nvPicPr>
        <p:blipFill rotWithShape="1">
          <a:blip r:embed="rId2">
            <a:extLst>
              <a:ext uri="{28A0092B-C50C-407E-A947-70E740481C1C}">
                <a14:useLocalDpi xmlns:a14="http://schemas.microsoft.com/office/drawing/2010/main" val="0"/>
              </a:ext>
            </a:extLst>
          </a:blip>
          <a:srcRect l="5491" t="22001" r="5491" b="19335"/>
          <a:stretch/>
        </p:blipFill>
        <p:spPr>
          <a:xfrm>
            <a:off x="3031434" y="1011016"/>
            <a:ext cx="6129130" cy="5707838"/>
          </a:xfrm>
          <a:prstGeom prst="rect">
            <a:avLst/>
          </a:prstGeom>
          <a:ln>
            <a:solidFill>
              <a:schemeClr val="bg1">
                <a:lumMod val="65000"/>
              </a:schemeClr>
            </a:solidFill>
          </a:ln>
        </p:spPr>
      </p:pic>
      <p:sp>
        <p:nvSpPr>
          <p:cNvPr id="4" name="CuadroTexto 3">
            <a:extLst>
              <a:ext uri="{FF2B5EF4-FFF2-40B4-BE49-F238E27FC236}">
                <a16:creationId xmlns:a16="http://schemas.microsoft.com/office/drawing/2014/main" id="{F3DD4376-DA92-4D3A-80ED-C88E533F6297}"/>
              </a:ext>
            </a:extLst>
          </p:cNvPr>
          <p:cNvSpPr txBox="1"/>
          <p:nvPr/>
        </p:nvSpPr>
        <p:spPr>
          <a:xfrm>
            <a:off x="1476048" y="364685"/>
            <a:ext cx="9239902" cy="646331"/>
          </a:xfrm>
          <a:prstGeom prst="rect">
            <a:avLst/>
          </a:prstGeom>
          <a:noFill/>
        </p:spPr>
        <p:txBody>
          <a:bodyPr wrap="none" rtlCol="0">
            <a:spAutoFit/>
          </a:bodyPr>
          <a:lstStyle/>
          <a:p>
            <a:r>
              <a:rPr lang="es-CO" sz="3600" b="1" dirty="0"/>
              <a:t>PREDIOS BAJO COTA MAXIMA DE INUNDACIÓN</a:t>
            </a:r>
          </a:p>
        </p:txBody>
      </p:sp>
    </p:spTree>
    <p:extLst>
      <p:ext uri="{BB962C8B-B14F-4D97-AF65-F5344CB8AC3E}">
        <p14:creationId xmlns:p14="http://schemas.microsoft.com/office/powerpoint/2010/main" val="14611930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0E418C-BF3B-4559-9496-26D01286E5D7}"/>
              </a:ext>
            </a:extLst>
          </p:cNvPr>
          <p:cNvSpPr>
            <a:spLocks noGrp="1"/>
          </p:cNvSpPr>
          <p:nvPr>
            <p:ph type="title"/>
          </p:nvPr>
        </p:nvSpPr>
        <p:spPr/>
        <p:txBody>
          <a:bodyPr>
            <a:normAutofit/>
          </a:bodyPr>
          <a:lstStyle/>
          <a:p>
            <a:pPr algn="ctr"/>
            <a:r>
              <a:rPr lang="es-CO" sz="6600" b="1" dirty="0"/>
              <a:t>DIAGNOSTICO JURIDICO</a:t>
            </a:r>
          </a:p>
        </p:txBody>
      </p:sp>
      <p:pic>
        <p:nvPicPr>
          <p:cNvPr id="4" name="Imagen 3">
            <a:extLst>
              <a:ext uri="{FF2B5EF4-FFF2-40B4-BE49-F238E27FC236}">
                <a16:creationId xmlns:a16="http://schemas.microsoft.com/office/drawing/2014/main" id="{21FE52D4-D7B5-4BA1-9E1C-9140FEC221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7037" y="1571419"/>
            <a:ext cx="3722033" cy="4816747"/>
          </a:xfrm>
          <a:prstGeom prst="rect">
            <a:avLst/>
          </a:prstGeom>
        </p:spPr>
      </p:pic>
      <p:pic>
        <p:nvPicPr>
          <p:cNvPr id="5" name="Marcador de contenido 4">
            <a:extLst>
              <a:ext uri="{FF2B5EF4-FFF2-40B4-BE49-F238E27FC236}">
                <a16:creationId xmlns:a16="http://schemas.microsoft.com/office/drawing/2014/main" id="{D881FC90-331D-4DF7-BC64-73AD9A92C8F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42930" y="1571417"/>
            <a:ext cx="3722033" cy="4816749"/>
          </a:xfrm>
        </p:spPr>
      </p:pic>
    </p:spTree>
    <p:extLst>
      <p:ext uri="{BB962C8B-B14F-4D97-AF65-F5344CB8AC3E}">
        <p14:creationId xmlns:p14="http://schemas.microsoft.com/office/powerpoint/2010/main" val="176486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0DCD5B-AE4A-4A5D-B2C8-21C69453B7F2}"/>
              </a:ext>
            </a:extLst>
          </p:cNvPr>
          <p:cNvSpPr>
            <a:spLocks noGrp="1"/>
          </p:cNvSpPr>
          <p:nvPr>
            <p:ph type="ctrTitle"/>
          </p:nvPr>
        </p:nvSpPr>
        <p:spPr>
          <a:xfrm>
            <a:off x="1524000" y="1122363"/>
            <a:ext cx="9144000" cy="1130507"/>
          </a:xfrm>
        </p:spPr>
        <p:txBody>
          <a:bodyPr/>
          <a:lstStyle/>
          <a:p>
            <a:r>
              <a:rPr lang="es-CO" dirty="0"/>
              <a:t>INTRODUCCION</a:t>
            </a:r>
          </a:p>
        </p:txBody>
      </p:sp>
      <p:sp>
        <p:nvSpPr>
          <p:cNvPr id="3" name="Subtítulo 2">
            <a:extLst>
              <a:ext uri="{FF2B5EF4-FFF2-40B4-BE49-F238E27FC236}">
                <a16:creationId xmlns:a16="http://schemas.microsoft.com/office/drawing/2014/main" id="{D991F1A2-4206-4839-9D53-4948482ADB83}"/>
              </a:ext>
            </a:extLst>
          </p:cNvPr>
          <p:cNvSpPr>
            <a:spLocks noGrp="1"/>
          </p:cNvSpPr>
          <p:nvPr>
            <p:ph type="subTitle" idx="1"/>
          </p:nvPr>
        </p:nvSpPr>
        <p:spPr>
          <a:xfrm>
            <a:off x="1524000" y="2398643"/>
            <a:ext cx="9144000" cy="3590993"/>
          </a:xfrm>
        </p:spPr>
        <p:txBody>
          <a:bodyPr>
            <a:normAutofit lnSpcReduction="10000"/>
          </a:bodyPr>
          <a:lstStyle/>
          <a:p>
            <a:r>
              <a:rPr lang="es-ES" dirty="0"/>
              <a:t>El Grupo de Energía de Bogotá (GEB) busca implementar un parque turístico regional en los 50 kilómetros cuadrados del embalse Tominé, entre los municipios de Guatavita y Sesquilé, al norte de Bogotá, “es un proyecto no solo para los municipios vecinos sino regional. Con esta iniciativa se busca generar una mayor concentración de turistas en la zona, lo que favorece la economía de los municipios aledaños al proyecto y se verá reflejado en el valor del suelo. Para lo anterior se tomo un tramo inicial, al que se le llamo polígono semilla, sobre el cual se realizara una prueba piloto; el polígono semilla esta compuesto por 265 predios sobre los cuales pasa el trazado del Biopaseo y sobre el cual se debe desarrollar la gestión predial integral.</a:t>
            </a:r>
            <a:endParaRPr lang="es-CO" dirty="0"/>
          </a:p>
          <a:p>
            <a:endParaRPr lang="es-CO" dirty="0"/>
          </a:p>
        </p:txBody>
      </p:sp>
    </p:spTree>
    <p:extLst>
      <p:ext uri="{BB962C8B-B14F-4D97-AF65-F5344CB8AC3E}">
        <p14:creationId xmlns:p14="http://schemas.microsoft.com/office/powerpoint/2010/main" val="2426808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id="{73EF6B26-F420-459B-9889-E3F897113573}"/>
              </a:ext>
            </a:extLst>
          </p:cNvPr>
          <p:cNvGraphicFramePr/>
          <p:nvPr>
            <p:extLst>
              <p:ext uri="{D42A27DB-BD31-4B8C-83A1-F6EECF244321}">
                <p14:modId xmlns:p14="http://schemas.microsoft.com/office/powerpoint/2010/main" val="1720991732"/>
              </p:ext>
            </p:extLst>
          </p:nvPr>
        </p:nvGraphicFramePr>
        <p:xfrm>
          <a:off x="2296444" y="404446"/>
          <a:ext cx="7005711" cy="60491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822740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8C8851B-BDEB-4AA6-888C-1684E2A27333}"/>
              </a:ext>
            </a:extLst>
          </p:cNvPr>
          <p:cNvPicPr/>
          <p:nvPr/>
        </p:nvPicPr>
        <p:blipFill rotWithShape="1">
          <a:blip r:embed="rId2" cstate="print">
            <a:extLst>
              <a:ext uri="{28A0092B-C50C-407E-A947-70E740481C1C}">
                <a14:useLocalDpi xmlns:a14="http://schemas.microsoft.com/office/drawing/2010/main" val="0"/>
              </a:ext>
            </a:extLst>
          </a:blip>
          <a:srcRect l="1164" t="935" r="1164" b="13849"/>
          <a:stretch/>
        </p:blipFill>
        <p:spPr bwMode="auto">
          <a:xfrm>
            <a:off x="3458816" y="176330"/>
            <a:ext cx="5274367" cy="6505340"/>
          </a:xfrm>
          <a:prstGeom prst="rect">
            <a:avLst/>
          </a:prstGeom>
          <a:noFill/>
          <a:ln>
            <a:noFill/>
          </a:ln>
        </p:spPr>
      </p:pic>
    </p:spTree>
    <p:extLst>
      <p:ext uri="{BB962C8B-B14F-4D97-AF65-F5344CB8AC3E}">
        <p14:creationId xmlns:p14="http://schemas.microsoft.com/office/powerpoint/2010/main" val="2981687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CEC12DE-8D20-4282-BF7E-0A12894C2597}"/>
              </a:ext>
            </a:extLst>
          </p:cNvPr>
          <p:cNvSpPr/>
          <p:nvPr/>
        </p:nvSpPr>
        <p:spPr>
          <a:xfrm>
            <a:off x="0" y="1630017"/>
            <a:ext cx="12192000" cy="2968487"/>
          </a:xfrm>
          <a:prstGeom prst="rect">
            <a:avLst/>
          </a:prstGeom>
          <a:solidFill>
            <a:srgbClr val="0A122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064DE1A4-FB61-4CB3-89B4-D40E3F430ECA}"/>
              </a:ext>
            </a:extLst>
          </p:cNvPr>
          <p:cNvSpPr txBox="1"/>
          <p:nvPr/>
        </p:nvSpPr>
        <p:spPr>
          <a:xfrm>
            <a:off x="990600" y="2237097"/>
            <a:ext cx="10210800" cy="1754326"/>
          </a:xfrm>
          <a:prstGeom prst="rect">
            <a:avLst/>
          </a:prstGeom>
          <a:noFill/>
        </p:spPr>
        <p:txBody>
          <a:bodyPr wrap="square" rtlCol="0">
            <a:spAutoFit/>
          </a:bodyPr>
          <a:lstStyle/>
          <a:p>
            <a:pPr algn="ctr"/>
            <a:r>
              <a:rPr lang="es-CO" sz="5400" b="1" dirty="0">
                <a:solidFill>
                  <a:schemeClr val="bg1"/>
                </a:solidFill>
              </a:rPr>
              <a:t>FASE III</a:t>
            </a:r>
          </a:p>
          <a:p>
            <a:pPr algn="ctr"/>
            <a:r>
              <a:rPr lang="es-CO" sz="5400" b="1" dirty="0">
                <a:solidFill>
                  <a:schemeClr val="bg1"/>
                </a:solidFill>
              </a:rPr>
              <a:t>LEVANTAMIENTOS TOPOGRAFICOS</a:t>
            </a:r>
          </a:p>
        </p:txBody>
      </p:sp>
    </p:spTree>
    <p:extLst>
      <p:ext uri="{BB962C8B-B14F-4D97-AF65-F5344CB8AC3E}">
        <p14:creationId xmlns:p14="http://schemas.microsoft.com/office/powerpoint/2010/main" val="26620642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id="{21391B9F-4E9F-4962-85FA-CBCF3E37B1A6}"/>
              </a:ext>
            </a:extLst>
          </p:cNvPr>
          <p:cNvGraphicFramePr>
            <a:graphicFrameLocks/>
          </p:cNvGraphicFramePr>
          <p:nvPr>
            <p:extLst>
              <p:ext uri="{D42A27DB-BD31-4B8C-83A1-F6EECF244321}">
                <p14:modId xmlns:p14="http://schemas.microsoft.com/office/powerpoint/2010/main" val="4163143818"/>
              </p:ext>
            </p:extLst>
          </p:nvPr>
        </p:nvGraphicFramePr>
        <p:xfrm>
          <a:off x="2557671" y="1192697"/>
          <a:ext cx="6732104" cy="47310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52082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6658755-9BC2-47C2-AB91-AB0D697087F6}"/>
              </a:ext>
            </a:extLst>
          </p:cNvPr>
          <p:cNvPicPr/>
          <p:nvPr/>
        </p:nvPicPr>
        <p:blipFill>
          <a:blip r:embed="rId2"/>
          <a:stretch>
            <a:fillRect/>
          </a:stretch>
        </p:blipFill>
        <p:spPr>
          <a:xfrm>
            <a:off x="1736034" y="821635"/>
            <a:ext cx="8097079" cy="5764694"/>
          </a:xfrm>
          <a:prstGeom prst="rect">
            <a:avLst/>
          </a:prstGeom>
        </p:spPr>
      </p:pic>
      <p:sp>
        <p:nvSpPr>
          <p:cNvPr id="3" name="CuadroTexto 2">
            <a:extLst>
              <a:ext uri="{FF2B5EF4-FFF2-40B4-BE49-F238E27FC236}">
                <a16:creationId xmlns:a16="http://schemas.microsoft.com/office/drawing/2014/main" id="{8DB8FE9E-CC84-4560-8D81-CDAAC4FFA511}"/>
              </a:ext>
            </a:extLst>
          </p:cNvPr>
          <p:cNvSpPr txBox="1"/>
          <p:nvPr/>
        </p:nvSpPr>
        <p:spPr>
          <a:xfrm>
            <a:off x="1891295" y="298415"/>
            <a:ext cx="7957371" cy="523220"/>
          </a:xfrm>
          <a:prstGeom prst="rect">
            <a:avLst/>
          </a:prstGeom>
          <a:noFill/>
        </p:spPr>
        <p:txBody>
          <a:bodyPr wrap="none" rtlCol="0">
            <a:spAutoFit/>
          </a:bodyPr>
          <a:lstStyle/>
          <a:p>
            <a:r>
              <a:rPr lang="es-CO" sz="2800" b="1" dirty="0"/>
              <a:t>PLANO GENERAL LEVANTAMIENTOS TOPOGRAFICOS</a:t>
            </a:r>
          </a:p>
        </p:txBody>
      </p:sp>
    </p:spTree>
    <p:extLst>
      <p:ext uri="{BB962C8B-B14F-4D97-AF65-F5344CB8AC3E}">
        <p14:creationId xmlns:p14="http://schemas.microsoft.com/office/powerpoint/2010/main" val="18203260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BA4DAA1-EB7E-4C78-B9DC-17980A2A2BC4}"/>
              </a:ext>
            </a:extLst>
          </p:cNvPr>
          <p:cNvPicPr>
            <a:picLocks noChangeAspect="1"/>
          </p:cNvPicPr>
          <p:nvPr/>
        </p:nvPicPr>
        <p:blipFill rotWithShape="1">
          <a:blip r:embed="rId2">
            <a:extLst>
              <a:ext uri="{28A0092B-C50C-407E-A947-70E740481C1C}">
                <a14:useLocalDpi xmlns:a14="http://schemas.microsoft.com/office/drawing/2010/main" val="0"/>
              </a:ext>
            </a:extLst>
          </a:blip>
          <a:srcRect t="5604" b="5701"/>
          <a:stretch/>
        </p:blipFill>
        <p:spPr>
          <a:xfrm>
            <a:off x="1597715" y="331303"/>
            <a:ext cx="8348383" cy="5923723"/>
          </a:xfrm>
          <a:prstGeom prst="rect">
            <a:avLst/>
          </a:prstGeom>
        </p:spPr>
      </p:pic>
    </p:spTree>
    <p:extLst>
      <p:ext uri="{BB962C8B-B14F-4D97-AF65-F5344CB8AC3E}">
        <p14:creationId xmlns:p14="http://schemas.microsoft.com/office/powerpoint/2010/main" val="2717588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400919D-12D9-42C0-8179-6FDBAD1F6AD4}"/>
              </a:ext>
            </a:extLst>
          </p:cNvPr>
          <p:cNvPicPr>
            <a:picLocks noChangeAspect="1"/>
          </p:cNvPicPr>
          <p:nvPr/>
        </p:nvPicPr>
        <p:blipFill rotWithShape="1">
          <a:blip r:embed="rId2">
            <a:extLst>
              <a:ext uri="{28A0092B-C50C-407E-A947-70E740481C1C}">
                <a14:useLocalDpi xmlns:a14="http://schemas.microsoft.com/office/drawing/2010/main" val="0"/>
              </a:ext>
            </a:extLst>
          </a:blip>
          <a:srcRect t="5604" b="5701"/>
          <a:stretch/>
        </p:blipFill>
        <p:spPr>
          <a:xfrm>
            <a:off x="1663976" y="291547"/>
            <a:ext cx="8161619" cy="5791202"/>
          </a:xfrm>
          <a:prstGeom prst="rect">
            <a:avLst/>
          </a:prstGeom>
        </p:spPr>
      </p:pic>
    </p:spTree>
    <p:extLst>
      <p:ext uri="{BB962C8B-B14F-4D97-AF65-F5344CB8AC3E}">
        <p14:creationId xmlns:p14="http://schemas.microsoft.com/office/powerpoint/2010/main" val="1440171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8DAC5B1-D56E-4214-833A-53F60904A308}"/>
              </a:ext>
            </a:extLst>
          </p:cNvPr>
          <p:cNvPicPr>
            <a:picLocks noChangeAspect="1"/>
          </p:cNvPicPr>
          <p:nvPr/>
        </p:nvPicPr>
        <p:blipFill rotWithShape="1">
          <a:blip r:embed="rId2">
            <a:extLst>
              <a:ext uri="{28A0092B-C50C-407E-A947-70E740481C1C}">
                <a14:useLocalDpi xmlns:a14="http://schemas.microsoft.com/office/drawing/2010/main" val="0"/>
              </a:ext>
            </a:extLst>
          </a:blip>
          <a:srcRect t="5797" b="5894"/>
          <a:stretch/>
        </p:blipFill>
        <p:spPr>
          <a:xfrm>
            <a:off x="1690480" y="265041"/>
            <a:ext cx="8208894" cy="5799367"/>
          </a:xfrm>
          <a:prstGeom prst="rect">
            <a:avLst/>
          </a:prstGeom>
        </p:spPr>
      </p:pic>
    </p:spTree>
    <p:extLst>
      <p:ext uri="{BB962C8B-B14F-4D97-AF65-F5344CB8AC3E}">
        <p14:creationId xmlns:p14="http://schemas.microsoft.com/office/powerpoint/2010/main" val="930576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A7E5A13-2B96-471A-9D32-1D8B759B14FD}"/>
              </a:ext>
            </a:extLst>
          </p:cNvPr>
          <p:cNvPicPr>
            <a:picLocks noChangeAspect="1"/>
          </p:cNvPicPr>
          <p:nvPr/>
        </p:nvPicPr>
        <p:blipFill rotWithShape="1">
          <a:blip r:embed="rId2">
            <a:extLst>
              <a:ext uri="{28A0092B-C50C-407E-A947-70E740481C1C}">
                <a14:useLocalDpi xmlns:a14="http://schemas.microsoft.com/office/drawing/2010/main" val="0"/>
              </a:ext>
            </a:extLst>
          </a:blip>
          <a:srcRect t="5411" b="5507"/>
          <a:stretch/>
        </p:blipFill>
        <p:spPr>
          <a:xfrm>
            <a:off x="1730237" y="265043"/>
            <a:ext cx="8089019" cy="5764697"/>
          </a:xfrm>
          <a:prstGeom prst="rect">
            <a:avLst/>
          </a:prstGeom>
        </p:spPr>
      </p:pic>
    </p:spTree>
    <p:extLst>
      <p:ext uri="{BB962C8B-B14F-4D97-AF65-F5344CB8AC3E}">
        <p14:creationId xmlns:p14="http://schemas.microsoft.com/office/powerpoint/2010/main" val="2500501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CEC12DE-8D20-4282-BF7E-0A12894C2597}"/>
              </a:ext>
            </a:extLst>
          </p:cNvPr>
          <p:cNvSpPr/>
          <p:nvPr/>
        </p:nvSpPr>
        <p:spPr>
          <a:xfrm>
            <a:off x="0" y="1630017"/>
            <a:ext cx="12192000" cy="2968487"/>
          </a:xfrm>
          <a:prstGeom prst="rect">
            <a:avLst/>
          </a:prstGeom>
          <a:solidFill>
            <a:srgbClr val="0A122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064DE1A4-FB61-4CB3-89B4-D40E3F430ECA}"/>
              </a:ext>
            </a:extLst>
          </p:cNvPr>
          <p:cNvSpPr txBox="1"/>
          <p:nvPr/>
        </p:nvSpPr>
        <p:spPr>
          <a:xfrm>
            <a:off x="990600" y="2237097"/>
            <a:ext cx="10210800" cy="1754326"/>
          </a:xfrm>
          <a:prstGeom prst="rect">
            <a:avLst/>
          </a:prstGeom>
          <a:noFill/>
        </p:spPr>
        <p:txBody>
          <a:bodyPr wrap="square" rtlCol="0">
            <a:spAutoFit/>
          </a:bodyPr>
          <a:lstStyle/>
          <a:p>
            <a:pPr algn="ctr"/>
            <a:r>
              <a:rPr lang="es-CO" sz="5400" b="1" dirty="0">
                <a:solidFill>
                  <a:schemeClr val="bg1"/>
                </a:solidFill>
              </a:rPr>
              <a:t>FASE IV</a:t>
            </a:r>
          </a:p>
          <a:p>
            <a:pPr algn="ctr"/>
            <a:r>
              <a:rPr lang="es-CO" sz="5400" b="1" dirty="0">
                <a:solidFill>
                  <a:schemeClr val="bg1"/>
                </a:solidFill>
              </a:rPr>
              <a:t>SANEAMIENTOS</a:t>
            </a:r>
          </a:p>
        </p:txBody>
      </p:sp>
    </p:spTree>
    <p:extLst>
      <p:ext uri="{BB962C8B-B14F-4D97-AF65-F5344CB8AC3E}">
        <p14:creationId xmlns:p14="http://schemas.microsoft.com/office/powerpoint/2010/main" val="3831269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382444F-B70F-4B0B-854B-6CB63EF6A540}"/>
              </a:ext>
            </a:extLst>
          </p:cNvPr>
          <p:cNvSpPr/>
          <p:nvPr/>
        </p:nvSpPr>
        <p:spPr>
          <a:xfrm>
            <a:off x="1527615" y="383912"/>
            <a:ext cx="8719930" cy="5305235"/>
          </a:xfrm>
          <a:prstGeom prst="rect">
            <a:avLst/>
          </a:prstGeom>
        </p:spPr>
        <p:txBody>
          <a:bodyPr wrap="square">
            <a:spAutoFit/>
          </a:bodyPr>
          <a:lstStyle/>
          <a:p>
            <a:pPr lvl="0" algn="just">
              <a:lnSpc>
                <a:spcPct val="150000"/>
              </a:lnSpc>
              <a:spcBef>
                <a:spcPts val="2000"/>
              </a:spcBef>
              <a:spcAft>
                <a:spcPts val="200"/>
              </a:spcAft>
            </a:pPr>
            <a:r>
              <a:rPr lang="es-CO" sz="3200" b="1" kern="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OBJETIVOS</a:t>
            </a:r>
          </a:p>
          <a:p>
            <a:pPr algn="just">
              <a:lnSpc>
                <a:spcPct val="150000"/>
              </a:lnSpc>
              <a:spcAft>
                <a:spcPts val="800"/>
              </a:spcAft>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CO" sz="2400" b="1"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OBJETIVO GENERAL</a:t>
            </a:r>
            <a:endParaRPr lang="es-CO" sz="3200" b="1" dirty="0">
              <a:solidFill>
                <a:srgbClr val="365F9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0"/>
              </a:spcAft>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Realizar la gestión predial integral con diagnostico jurídico catastral de cada uno de los predios definidos en el área de estudio, con base en los cuales se determinará e implementará, la alternativa más viable desde la perspectiva jurídico-catastral que permita la sostenibilidad del activo en operación del embalse Tominé y el desarrollo de proyectos complementarios en el mismo.</a:t>
            </a:r>
          </a:p>
          <a:p>
            <a:pPr algn="just">
              <a:lnSpc>
                <a:spcPct val="150000"/>
              </a:lnSpc>
              <a:spcAft>
                <a:spcPts val="0"/>
              </a:spcAft>
            </a:pPr>
            <a:endParaRPr lang="es-CO" sz="1400" dirty="0">
              <a:effectLst/>
              <a:latin typeface="Cambria" panose="020405030504060302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CO" sz="2400" b="1"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OBJETIVOS ESPECIFICOS </a:t>
            </a:r>
            <a:endParaRPr lang="es-CO" sz="3200" b="1" dirty="0">
              <a:solidFill>
                <a:srgbClr val="365F9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mj-lt"/>
              <a:buAutoNum type="arabicPeriod"/>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Hacer inventario predial de campo.</a:t>
            </a:r>
            <a:endParaRPr lang="es-CO" sz="14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mj-lt"/>
              <a:buAutoNum type="arabicPeriod"/>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Realizar estudio jurídico catastral a los predios pertenecientes al área del proyecto. </a:t>
            </a:r>
            <a:endParaRPr lang="es-CO" sz="14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mj-lt"/>
              <a:buAutoNum type="arabicPeriod"/>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Generar un diagnostico técnico con base en el estudio de títulos e información recogida en campo.</a:t>
            </a:r>
            <a:endParaRPr lang="es-CO" sz="14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mj-lt"/>
              <a:buAutoNum type="arabicPeriod"/>
            </a:pPr>
            <a:r>
              <a:rPr lang="es-CO" sz="1600" dirty="0">
                <a:solidFill>
                  <a:srgbClr val="262626"/>
                </a:solidFill>
                <a:effectLst/>
                <a:latin typeface="Calibri Light" panose="020F0302020204030204" pitchFamily="34" charset="0"/>
                <a:ea typeface="Times New Roman" panose="02020603050405020304" pitchFamily="18" charset="0"/>
                <a:cs typeface="Times New Roman" panose="02020603050405020304" pitchFamily="18" charset="0"/>
              </a:rPr>
              <a:t>Actualizar información física y jurídica de los predios pertenecientes al área objeto de estudio.</a:t>
            </a:r>
            <a:endParaRPr lang="es-CO" sz="1400" dirty="0">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56302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14377B3D-98B2-4489-98DC-625B82D75FEE}"/>
              </a:ext>
            </a:extLst>
          </p:cNvPr>
          <p:cNvGraphicFramePr>
            <a:graphicFrameLocks noGrp="1"/>
          </p:cNvGraphicFramePr>
          <p:nvPr>
            <p:extLst>
              <p:ext uri="{D42A27DB-BD31-4B8C-83A1-F6EECF244321}">
                <p14:modId xmlns:p14="http://schemas.microsoft.com/office/powerpoint/2010/main" val="2929448714"/>
              </p:ext>
            </p:extLst>
          </p:nvPr>
        </p:nvGraphicFramePr>
        <p:xfrm>
          <a:off x="1802296" y="1205948"/>
          <a:ext cx="8176591" cy="4200939"/>
        </p:xfrm>
        <a:graphic>
          <a:graphicData uri="http://schemas.openxmlformats.org/drawingml/2006/table">
            <a:tbl>
              <a:tblPr firstRow="1" firstCol="1" bandRow="1">
                <a:tableStyleId>{5C22544A-7EE6-4342-B048-85BDC9FD1C3A}</a:tableStyleId>
              </a:tblPr>
              <a:tblGrid>
                <a:gridCol w="5737781">
                  <a:extLst>
                    <a:ext uri="{9D8B030D-6E8A-4147-A177-3AD203B41FA5}">
                      <a16:colId xmlns:a16="http://schemas.microsoft.com/office/drawing/2014/main" val="2052813981"/>
                    </a:ext>
                  </a:extLst>
                </a:gridCol>
                <a:gridCol w="2438810">
                  <a:extLst>
                    <a:ext uri="{9D8B030D-6E8A-4147-A177-3AD203B41FA5}">
                      <a16:colId xmlns:a16="http://schemas.microsoft.com/office/drawing/2014/main" val="2498374309"/>
                    </a:ext>
                  </a:extLst>
                </a:gridCol>
              </a:tblGrid>
              <a:tr h="539210">
                <a:tc gridSpan="2">
                  <a:txBody>
                    <a:bodyPr/>
                    <a:lstStyle/>
                    <a:p>
                      <a:pPr algn="ctr">
                        <a:spcAft>
                          <a:spcPts val="0"/>
                        </a:spcAft>
                      </a:pPr>
                      <a:r>
                        <a:rPr lang="es-ES" sz="2400" dirty="0">
                          <a:effectLst/>
                        </a:rPr>
                        <a:t>SANEAMIENTOS ADMINISTRATIVOS</a:t>
                      </a:r>
                      <a:endParaRPr lang="es-CO" sz="24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hMerge="1">
                  <a:txBody>
                    <a:bodyPr/>
                    <a:lstStyle/>
                    <a:p>
                      <a:endParaRPr lang="es-CO"/>
                    </a:p>
                  </a:txBody>
                  <a:tcPr/>
                </a:tc>
                <a:extLst>
                  <a:ext uri="{0D108BD9-81ED-4DB2-BD59-A6C34878D82A}">
                    <a16:rowId xmlns:a16="http://schemas.microsoft.com/office/drawing/2014/main" val="2996368954"/>
                  </a:ext>
                </a:extLst>
              </a:tr>
              <a:tr h="539210">
                <a:tc>
                  <a:txBody>
                    <a:bodyPr/>
                    <a:lstStyle/>
                    <a:p>
                      <a:pPr algn="ctr">
                        <a:spcAft>
                          <a:spcPts val="0"/>
                        </a:spcAft>
                      </a:pPr>
                      <a:r>
                        <a:rPr lang="es-ES" sz="1800" dirty="0">
                          <a:effectLst/>
                        </a:rPr>
                        <a:t>Actividad</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a:txBody>
                    <a:bodyPr/>
                    <a:lstStyle/>
                    <a:p>
                      <a:pPr algn="ctr">
                        <a:spcAft>
                          <a:spcPts val="0"/>
                        </a:spcAft>
                      </a:pPr>
                      <a:r>
                        <a:rPr lang="es-ES" sz="1800" dirty="0">
                          <a:effectLst/>
                        </a:rPr>
                        <a:t>Número de predios</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1">
                        <a:lumMod val="40000"/>
                        <a:lumOff val="60000"/>
                        <a:alpha val="40000"/>
                      </a:schemeClr>
                    </a:solidFill>
                  </a:tcPr>
                </a:tc>
                <a:extLst>
                  <a:ext uri="{0D108BD9-81ED-4DB2-BD59-A6C34878D82A}">
                    <a16:rowId xmlns:a16="http://schemas.microsoft.com/office/drawing/2014/main" val="3359187936"/>
                  </a:ext>
                </a:extLst>
              </a:tr>
              <a:tr h="941167">
                <a:tc>
                  <a:txBody>
                    <a:bodyPr/>
                    <a:lstStyle/>
                    <a:p>
                      <a:pPr>
                        <a:spcAft>
                          <a:spcPts val="0"/>
                        </a:spcAft>
                      </a:pPr>
                      <a:r>
                        <a:rPr lang="es-ES" sz="1800" dirty="0">
                          <a:effectLst/>
                        </a:rPr>
                        <a:t>Correcciones ante Oficinas de Registro – Ubicación del predio</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a:txBody>
                    <a:bodyPr/>
                    <a:lstStyle/>
                    <a:p>
                      <a:pPr algn="ctr">
                        <a:spcAft>
                          <a:spcPts val="0"/>
                        </a:spcAft>
                      </a:pPr>
                      <a:r>
                        <a:rPr lang="es-ES" sz="1800">
                          <a:effectLst/>
                        </a:rPr>
                        <a:t>82</a:t>
                      </a:r>
                      <a:endParaRPr lang="es-CO" sz="1800">
                        <a:effectLst/>
                        <a:latin typeface="Times New Roman" panose="02020603050405020304" pitchFamily="18" charset="0"/>
                        <a:ea typeface="Times New Roman" panose="02020603050405020304" pitchFamily="18" charset="0"/>
                      </a:endParaRPr>
                    </a:p>
                  </a:txBody>
                  <a:tcPr marL="44450" marR="44450" marT="0" marB="0" anchor="ctr">
                    <a:solidFill>
                      <a:schemeClr val="accent1">
                        <a:lumMod val="40000"/>
                        <a:lumOff val="60000"/>
                        <a:alpha val="40000"/>
                      </a:schemeClr>
                    </a:solidFill>
                  </a:tcPr>
                </a:tc>
                <a:extLst>
                  <a:ext uri="{0D108BD9-81ED-4DB2-BD59-A6C34878D82A}">
                    <a16:rowId xmlns:a16="http://schemas.microsoft.com/office/drawing/2014/main" val="3110487325"/>
                  </a:ext>
                </a:extLst>
              </a:tr>
              <a:tr h="514701">
                <a:tc>
                  <a:txBody>
                    <a:bodyPr/>
                    <a:lstStyle/>
                    <a:p>
                      <a:pPr>
                        <a:spcAft>
                          <a:spcPts val="0"/>
                        </a:spcAft>
                      </a:pPr>
                      <a:r>
                        <a:rPr lang="es-ES" sz="1800" dirty="0">
                          <a:effectLst/>
                        </a:rPr>
                        <a:t>Actuaciones ante el IGAC</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a:txBody>
                    <a:bodyPr/>
                    <a:lstStyle/>
                    <a:p>
                      <a:pPr algn="ctr">
                        <a:spcAft>
                          <a:spcPts val="0"/>
                        </a:spcAft>
                      </a:pPr>
                      <a:r>
                        <a:rPr lang="es-ES" sz="1800">
                          <a:effectLst/>
                        </a:rPr>
                        <a:t>11</a:t>
                      </a:r>
                      <a:endParaRPr lang="es-CO" sz="1800">
                        <a:effectLst/>
                        <a:latin typeface="Times New Roman" panose="02020603050405020304" pitchFamily="18" charset="0"/>
                        <a:ea typeface="Times New Roman" panose="02020603050405020304" pitchFamily="18" charset="0"/>
                      </a:endParaRPr>
                    </a:p>
                  </a:txBody>
                  <a:tcPr marL="44450" marR="44450" marT="0" marB="0" anchor="ctr">
                    <a:solidFill>
                      <a:schemeClr val="accent1">
                        <a:lumMod val="40000"/>
                        <a:lumOff val="60000"/>
                        <a:alpha val="40000"/>
                      </a:schemeClr>
                    </a:solidFill>
                  </a:tcPr>
                </a:tc>
                <a:extLst>
                  <a:ext uri="{0D108BD9-81ED-4DB2-BD59-A6C34878D82A}">
                    <a16:rowId xmlns:a16="http://schemas.microsoft.com/office/drawing/2014/main" val="3427064571"/>
                  </a:ext>
                </a:extLst>
              </a:tr>
              <a:tr h="514701">
                <a:tc>
                  <a:txBody>
                    <a:bodyPr/>
                    <a:lstStyle/>
                    <a:p>
                      <a:pPr>
                        <a:spcAft>
                          <a:spcPts val="0"/>
                        </a:spcAft>
                      </a:pPr>
                      <a:r>
                        <a:rPr lang="es-ES" sz="1800" dirty="0">
                          <a:effectLst/>
                        </a:rPr>
                        <a:t>Actuaciones ante Registro</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a:txBody>
                    <a:bodyPr/>
                    <a:lstStyle/>
                    <a:p>
                      <a:pPr algn="ctr">
                        <a:spcAft>
                          <a:spcPts val="0"/>
                        </a:spcAft>
                      </a:pPr>
                      <a:r>
                        <a:rPr lang="es-ES" sz="1800">
                          <a:effectLst/>
                        </a:rPr>
                        <a:t>9</a:t>
                      </a:r>
                      <a:endParaRPr lang="es-CO" sz="1800">
                        <a:effectLst/>
                        <a:latin typeface="Times New Roman" panose="02020603050405020304" pitchFamily="18" charset="0"/>
                        <a:ea typeface="Times New Roman" panose="02020603050405020304" pitchFamily="18" charset="0"/>
                      </a:endParaRPr>
                    </a:p>
                  </a:txBody>
                  <a:tcPr marL="44450" marR="44450" marT="0" marB="0" anchor="ctr">
                    <a:solidFill>
                      <a:schemeClr val="accent1">
                        <a:lumMod val="40000"/>
                        <a:lumOff val="60000"/>
                        <a:alpha val="40000"/>
                      </a:schemeClr>
                    </a:solidFill>
                  </a:tcPr>
                </a:tc>
                <a:extLst>
                  <a:ext uri="{0D108BD9-81ED-4DB2-BD59-A6C34878D82A}">
                    <a16:rowId xmlns:a16="http://schemas.microsoft.com/office/drawing/2014/main" val="1447381024"/>
                  </a:ext>
                </a:extLst>
              </a:tr>
              <a:tr h="637249">
                <a:tc>
                  <a:txBody>
                    <a:bodyPr/>
                    <a:lstStyle/>
                    <a:p>
                      <a:pPr>
                        <a:spcAft>
                          <a:spcPts val="0"/>
                        </a:spcAft>
                      </a:pPr>
                      <a:r>
                        <a:rPr lang="es-ES" sz="1800" dirty="0">
                          <a:effectLst/>
                        </a:rPr>
                        <a:t>Sin definir saneamiento (englobe o cancelación de FMI)</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a:txBody>
                    <a:bodyPr/>
                    <a:lstStyle/>
                    <a:p>
                      <a:pPr algn="ctr">
                        <a:spcAft>
                          <a:spcPts val="0"/>
                        </a:spcAft>
                      </a:pPr>
                      <a:r>
                        <a:rPr lang="es-ES" sz="1800" dirty="0">
                          <a:effectLst/>
                        </a:rPr>
                        <a:t>4</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1">
                        <a:lumMod val="40000"/>
                        <a:lumOff val="60000"/>
                        <a:alpha val="40000"/>
                      </a:schemeClr>
                    </a:solidFill>
                  </a:tcPr>
                </a:tc>
                <a:extLst>
                  <a:ext uri="{0D108BD9-81ED-4DB2-BD59-A6C34878D82A}">
                    <a16:rowId xmlns:a16="http://schemas.microsoft.com/office/drawing/2014/main" val="2045736257"/>
                  </a:ext>
                </a:extLst>
              </a:tr>
              <a:tr h="514701">
                <a:tc>
                  <a:txBody>
                    <a:bodyPr/>
                    <a:lstStyle/>
                    <a:p>
                      <a:pPr algn="ctr">
                        <a:spcAft>
                          <a:spcPts val="0"/>
                        </a:spcAft>
                      </a:pPr>
                      <a:r>
                        <a:rPr lang="es-ES" sz="1800" dirty="0">
                          <a:effectLst/>
                        </a:rPr>
                        <a:t>TOTAL</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rgbClr val="0066CC">
                        <a:alpha val="40000"/>
                      </a:srgbClr>
                    </a:solidFill>
                  </a:tcPr>
                </a:tc>
                <a:tc>
                  <a:txBody>
                    <a:bodyPr/>
                    <a:lstStyle/>
                    <a:p>
                      <a:pPr algn="ctr">
                        <a:spcAft>
                          <a:spcPts val="0"/>
                        </a:spcAft>
                      </a:pPr>
                      <a:r>
                        <a:rPr lang="es-ES" sz="1800" dirty="0">
                          <a:effectLst/>
                        </a:rPr>
                        <a:t>106</a:t>
                      </a:r>
                      <a:endParaRPr lang="es-CO" sz="18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1">
                        <a:lumMod val="40000"/>
                        <a:lumOff val="60000"/>
                        <a:alpha val="40000"/>
                      </a:schemeClr>
                    </a:solidFill>
                  </a:tcPr>
                </a:tc>
                <a:extLst>
                  <a:ext uri="{0D108BD9-81ED-4DB2-BD59-A6C34878D82A}">
                    <a16:rowId xmlns:a16="http://schemas.microsoft.com/office/drawing/2014/main" val="3746714908"/>
                  </a:ext>
                </a:extLst>
              </a:tr>
            </a:tbl>
          </a:graphicData>
        </a:graphic>
      </p:graphicFrame>
    </p:spTree>
    <p:extLst>
      <p:ext uri="{BB962C8B-B14F-4D97-AF65-F5344CB8AC3E}">
        <p14:creationId xmlns:p14="http://schemas.microsoft.com/office/powerpoint/2010/main" val="1965366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id="{994BA452-605E-468C-93D9-AC0398FE1653}"/>
              </a:ext>
            </a:extLst>
          </p:cNvPr>
          <p:cNvGraphicFramePr>
            <a:graphicFrameLocks/>
          </p:cNvGraphicFramePr>
          <p:nvPr>
            <p:extLst>
              <p:ext uri="{D42A27DB-BD31-4B8C-83A1-F6EECF244321}">
                <p14:modId xmlns:p14="http://schemas.microsoft.com/office/powerpoint/2010/main" val="3671456190"/>
              </p:ext>
            </p:extLst>
          </p:nvPr>
        </p:nvGraphicFramePr>
        <p:xfrm>
          <a:off x="2478157" y="1060174"/>
          <a:ext cx="7036903" cy="49165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59299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848D9E2-A390-497D-8E40-78BB99E723EE}"/>
              </a:ext>
            </a:extLst>
          </p:cNvPr>
          <p:cNvSpPr/>
          <p:nvPr/>
        </p:nvSpPr>
        <p:spPr>
          <a:xfrm>
            <a:off x="516835" y="989565"/>
            <a:ext cx="11158330" cy="4611455"/>
          </a:xfrm>
          <a:prstGeom prst="rect">
            <a:avLst/>
          </a:prstGeom>
          <a:solidFill>
            <a:srgbClr val="FFFFFF">
              <a:alpha val="40000"/>
            </a:srgbClr>
          </a:solidFill>
        </p:spPr>
        <p:txBody>
          <a:bodyPr wrap="square">
            <a:spAutoFit/>
          </a:bodyPr>
          <a:lstStyle/>
          <a:p>
            <a:pPr marL="342900" lvl="0" indent="-342900" algn="just">
              <a:lnSpc>
                <a:spcPct val="150000"/>
              </a:lnSpc>
              <a:spcAft>
                <a:spcPts val="0"/>
              </a:spcAft>
              <a:buFont typeface="Wingdings" panose="05000000000000000000" pitchFamily="2" charset="2"/>
              <a:buChar char=""/>
            </a:pPr>
            <a:r>
              <a:rPr lang="es-CO" dirty="0">
                <a:latin typeface="Cambria" panose="02040503050406030204" pitchFamily="18" charset="0"/>
                <a:ea typeface="Times New Roman" panose="02020603050405020304" pitchFamily="18" charset="0"/>
                <a:cs typeface="Times New Roman" panose="02020603050405020304" pitchFamily="18" charset="0"/>
              </a:rPr>
              <a:t>Después de realizar los diferentes estudios se concluye que la base de datos del GRUPO ENERGIA BOGOTÁ, presenta grandes inconsistencias con respecto a la cartografía del IGAC debido a que esta tiene desplazamiento, lo que genera retroceso en muchos de los procesos que se están llevando a cabo.</a:t>
            </a:r>
          </a:p>
          <a:p>
            <a:pPr marL="342900" lvl="0" indent="-342900" algn="just">
              <a:lnSpc>
                <a:spcPct val="150000"/>
              </a:lnSpc>
              <a:spcAft>
                <a:spcPts val="0"/>
              </a:spcAft>
              <a:buFont typeface="Wingdings" panose="05000000000000000000" pitchFamily="2" charset="2"/>
              <a:buChar char=""/>
            </a:pPr>
            <a:r>
              <a:rPr lang="es-CO" dirty="0">
                <a:latin typeface="Cambria" panose="02040503050406030204" pitchFamily="18" charset="0"/>
                <a:ea typeface="Times New Roman" panose="02020603050405020304" pitchFamily="18" charset="0"/>
                <a:cs typeface="Times New Roman" panose="02020603050405020304" pitchFamily="18" charset="0"/>
              </a:rPr>
              <a:t>La importancia del reconocimiento predial o visita de campo en los procesos de gestión predial son de gran importancia, debido a que muchas veces, tanto la cartografía existente, como los títulos o documentación de un predio, presentan grandes inconsistencias, que solo se pueden evidenciar directamente con el trabajo de campo.</a:t>
            </a:r>
          </a:p>
          <a:p>
            <a:pPr marL="342900" lvl="0" indent="-342900" algn="just">
              <a:lnSpc>
                <a:spcPct val="150000"/>
              </a:lnSpc>
              <a:spcAft>
                <a:spcPts val="800"/>
              </a:spcAft>
              <a:buFont typeface="Wingdings" panose="05000000000000000000" pitchFamily="2" charset="2"/>
              <a:buChar char=""/>
            </a:pPr>
            <a:r>
              <a:rPr lang="es-CO" dirty="0">
                <a:latin typeface="Cambria" panose="02040503050406030204" pitchFamily="18" charset="0"/>
                <a:ea typeface="Times New Roman" panose="02020603050405020304" pitchFamily="18" charset="0"/>
                <a:cs typeface="Times New Roman" panose="02020603050405020304" pitchFamily="18" charset="0"/>
              </a:rPr>
              <a:t>Es fundamental que se empiece a invertir más en el catastro multipropósito, para tener información más actualizada sobre los diferentes rincones de Colombia, ya que esto favorecería en gran medida los procesos de gestión predial y todos los proyectos en los que implique hacer estudios sobre predios, lo que disminuiría las inconsistencias con la información de los mismo.</a:t>
            </a:r>
          </a:p>
        </p:txBody>
      </p:sp>
      <p:sp>
        <p:nvSpPr>
          <p:cNvPr id="3" name="CuadroTexto 2">
            <a:extLst>
              <a:ext uri="{FF2B5EF4-FFF2-40B4-BE49-F238E27FC236}">
                <a16:creationId xmlns:a16="http://schemas.microsoft.com/office/drawing/2014/main" id="{99DA1EDD-B250-44DD-B101-DCF307503764}"/>
              </a:ext>
            </a:extLst>
          </p:cNvPr>
          <p:cNvSpPr txBox="1"/>
          <p:nvPr/>
        </p:nvSpPr>
        <p:spPr>
          <a:xfrm>
            <a:off x="4370046" y="281679"/>
            <a:ext cx="3451907" cy="707886"/>
          </a:xfrm>
          <a:prstGeom prst="rect">
            <a:avLst/>
          </a:prstGeom>
          <a:noFill/>
        </p:spPr>
        <p:txBody>
          <a:bodyPr wrap="none" rtlCol="0">
            <a:spAutoFit/>
          </a:bodyPr>
          <a:lstStyle/>
          <a:p>
            <a:r>
              <a:rPr lang="es-CO" sz="4000" dirty="0"/>
              <a:t>CONCLUSIONES</a:t>
            </a:r>
          </a:p>
        </p:txBody>
      </p:sp>
    </p:spTree>
    <p:extLst>
      <p:ext uri="{BB962C8B-B14F-4D97-AF65-F5344CB8AC3E}">
        <p14:creationId xmlns:p14="http://schemas.microsoft.com/office/powerpoint/2010/main" val="877223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150A6B4-6FD4-4302-8AB4-74AE113C37FA}"/>
              </a:ext>
            </a:extLst>
          </p:cNvPr>
          <p:cNvSpPr/>
          <p:nvPr/>
        </p:nvSpPr>
        <p:spPr>
          <a:xfrm>
            <a:off x="1020417" y="399322"/>
            <a:ext cx="10051774" cy="4861844"/>
          </a:xfrm>
          <a:prstGeom prst="rect">
            <a:avLst/>
          </a:prstGeom>
          <a:solidFill>
            <a:srgbClr val="F8F8F8">
              <a:alpha val="38824"/>
            </a:srgbClr>
          </a:solidFill>
          <a:ln>
            <a:noFill/>
          </a:ln>
        </p:spPr>
        <p:txBody>
          <a:bodyPr wrap="square">
            <a:spAutoFit/>
          </a:bodyPr>
          <a:lstStyle/>
          <a:p>
            <a:pPr marL="274320" indent="-274320" algn="just">
              <a:lnSpc>
                <a:spcPct val="107000"/>
              </a:lnSpc>
              <a:spcBef>
                <a:spcPts val="1200"/>
              </a:spcBef>
              <a:spcAft>
                <a:spcPts val="0"/>
              </a:spcAft>
            </a:pPr>
            <a:r>
              <a:rPr lang="es-CO" b="1" kern="0" dirty="0">
                <a:latin typeface="Calibri Light" panose="020F0302020204030204" pitchFamily="34" charset="0"/>
                <a:ea typeface="Times New Roman" panose="02020603050405020304" pitchFamily="18" charset="0"/>
                <a:cs typeface="Times New Roman" panose="02020603050405020304" pitchFamily="18" charset="0"/>
              </a:rPr>
              <a:t>BIBLIOGRAFÍA</a:t>
            </a:r>
            <a:endParaRPr lang="es-CO" sz="2800" b="1" kern="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s-CO" dirty="0">
                <a:latin typeface="Calibri Light" panose="020F0302020204030204" pitchFamily="34" charset="0"/>
                <a:ea typeface="Times New Roman" panose="02020603050405020304" pitchFamily="18" charset="0"/>
                <a:cs typeface="Times New Roman" panose="02020603050405020304" pitchFamily="18" charset="0"/>
              </a:rPr>
              <a:t> </a:t>
            </a:r>
            <a:endParaRPr lang="es-CO" sz="1600"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dirty="0">
                <a:latin typeface="Calibri Light" panose="020F0302020204030204" pitchFamily="34" charset="0"/>
                <a:ea typeface="Cambria" panose="02040503050406030204" pitchFamily="18" charset="0"/>
                <a:cs typeface="Times New Roman" panose="02020603050405020304" pitchFamily="18" charset="0"/>
              </a:rPr>
              <a:t>Asamblea Nacional Constituyente. (1991). </a:t>
            </a:r>
            <a:r>
              <a:rPr lang="es-ES" i="1" dirty="0" err="1">
                <a:latin typeface="Calibri Light" panose="020F0302020204030204" pitchFamily="34" charset="0"/>
                <a:ea typeface="Cambria" panose="02040503050406030204" pitchFamily="18" charset="0"/>
                <a:cs typeface="Times New Roman" panose="02020603050405020304" pitchFamily="18" charset="0"/>
              </a:rPr>
              <a:t>Constitucion</a:t>
            </a:r>
            <a:r>
              <a:rPr lang="es-ES" i="1" dirty="0">
                <a:latin typeface="Calibri Light" panose="020F0302020204030204" pitchFamily="34" charset="0"/>
                <a:ea typeface="Cambria" panose="02040503050406030204" pitchFamily="18" charset="0"/>
                <a:cs typeface="Times New Roman" panose="02020603050405020304" pitchFamily="18" charset="0"/>
              </a:rPr>
              <a:t> Política de Colombia.</a:t>
            </a:r>
            <a:r>
              <a:rPr lang="es-ES" dirty="0">
                <a:latin typeface="Calibri Light" panose="020F0302020204030204" pitchFamily="34" charset="0"/>
                <a:ea typeface="Cambria" panose="02040503050406030204" pitchFamily="18" charset="0"/>
                <a:cs typeface="Times New Roman" panose="02020603050405020304" pitchFamily="18" charset="0"/>
              </a:rPr>
              <a:t> Bogotá D.C. .</a:t>
            </a:r>
            <a:endParaRPr lang="es-CO"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ES" dirty="0">
                <a:latin typeface="Calibri Light" panose="020F0302020204030204" pitchFamily="34" charset="0"/>
                <a:ea typeface="Times New Roman" panose="02020603050405020304" pitchFamily="18" charset="0"/>
                <a:cs typeface="Times New Roman" panose="02020603050405020304" pitchFamily="18" charset="0"/>
              </a:rPr>
              <a:t>Presidencia de la república de Colombia. (1974). Decreto 2811 del 18 de diciembre de 1974 Bogotá D.C.</a:t>
            </a:r>
            <a:endParaRPr lang="es-CO" sz="1600"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dirty="0">
                <a:latin typeface="Calibri Light" panose="020F0302020204030204" pitchFamily="34" charset="0"/>
                <a:ea typeface="Times New Roman" panose="02020603050405020304" pitchFamily="18" charset="0"/>
                <a:cs typeface="Times New Roman" panose="02020603050405020304" pitchFamily="18" charset="0"/>
              </a:rPr>
              <a:t>Resolución 070 del 4 de Febrero de 2011, Artículo 3</a:t>
            </a:r>
            <a:endParaRPr lang="es-CO" sz="1600"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dirty="0">
                <a:latin typeface="Calibri Light" panose="020F0302020204030204" pitchFamily="34" charset="0"/>
                <a:ea typeface="Times New Roman" panose="02020603050405020304" pitchFamily="18" charset="0"/>
                <a:cs typeface="Times New Roman" panose="02020603050405020304" pitchFamily="18" charset="0"/>
              </a:rPr>
              <a:t>Artículo publicado por El Tiempo, obtenido de: </a:t>
            </a:r>
            <a:r>
              <a:rPr lang="es-CO" dirty="0">
                <a:latin typeface="Calibri Light" panose="020F030202020403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http://www.eltiempo.com/bogota/proyectan-megaparque-en-embalse-de-tomine-137038</a:t>
            </a:r>
            <a:endParaRPr lang="es-CO" sz="1600"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tabLst>
                <a:tab pos="581025" algn="l"/>
                <a:tab pos="2805430" algn="ctr"/>
              </a:tabLst>
            </a:pPr>
            <a:r>
              <a:rPr lang="es-ES" dirty="0">
                <a:latin typeface="Calibri Light" panose="020F0302020204030204" pitchFamily="34" charset="0"/>
                <a:ea typeface="Times New Roman" panose="02020603050405020304" pitchFamily="18" charset="0"/>
                <a:cs typeface="Times New Roman" panose="02020603050405020304" pitchFamily="18" charset="0"/>
              </a:rPr>
              <a:t>Acuerdo no. 36 de 2007 obtenido de: </a:t>
            </a:r>
            <a:r>
              <a:rPr lang="es-ES" i="1" dirty="0">
                <a:latin typeface="Calibri Light" panose="020F0302020204030204" pitchFamily="34"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http://cdim.esap.edu.co/BancoConocimiento/G/guatavita_-_cundinamarca_-_eot_acuerdo_-_2008_-_2011/guatavita_-_cundinamarca_-_eot_acuerdo_-_2008_-_2011.asp</a:t>
            </a:r>
            <a:endParaRPr lang="es-CO"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dirty="0">
                <a:latin typeface="Calibri Light" panose="020F0302020204030204" pitchFamily="34" charset="0"/>
                <a:ea typeface="Times New Roman" panose="02020603050405020304" pitchFamily="18" charset="0"/>
                <a:cs typeface="Times New Roman" panose="02020603050405020304" pitchFamily="18" charset="0"/>
              </a:rPr>
              <a:t>Plan de Desarrollo “Guatavita Justa y Solidaria 2016-2019” obtenido de: </a:t>
            </a:r>
            <a:r>
              <a:rPr lang="es-CO" dirty="0">
                <a:latin typeface="Calibri Light" panose="020F0302020204030204" pitchFamily="34"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http://guatavita-cundinamarca.gov.co/apc-aa-files/30396538313335663734353466646230/obj-milenio-obj-desarrollo-sostenible.pdf</a:t>
            </a:r>
            <a:endParaRPr lang="es-CO" sz="1600"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CO" dirty="0">
                <a:latin typeface="Calibri Light" panose="020F0302020204030204" pitchFamily="34" charset="0"/>
                <a:ea typeface="Times New Roman" panose="02020603050405020304" pitchFamily="18" charset="0"/>
                <a:cs typeface="Times New Roman" panose="02020603050405020304" pitchFamily="18" charset="0"/>
              </a:rPr>
              <a:t>Constitución Política de Colombia (1991).</a:t>
            </a:r>
            <a:endParaRPr lang="es-CO" sz="1600" dirty="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CO" cap="small" dirty="0">
                <a:latin typeface="Calibri Light" panose="020F0302020204030204" pitchFamily="34" charset="0"/>
                <a:ea typeface="Times New Roman" panose="02020603050405020304" pitchFamily="18" charset="0"/>
                <a:cs typeface="Times New Roman" panose="02020603050405020304" pitchFamily="18" charset="0"/>
              </a:rPr>
              <a:t>Cementerio Viejo (Guatavita): Anclaje para la Memoria y la Historia del Valle del Tominé (Moreno, 2013)</a:t>
            </a:r>
            <a:endParaRPr lang="es-CO" sz="1600" b="1" cap="small" dirty="0">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06898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B969DF-536A-4939-BB23-6459DB9EEA4D}"/>
              </a:ext>
            </a:extLst>
          </p:cNvPr>
          <p:cNvSpPr/>
          <p:nvPr/>
        </p:nvSpPr>
        <p:spPr>
          <a:xfrm>
            <a:off x="0" y="1706218"/>
            <a:ext cx="12192000" cy="2623930"/>
          </a:xfrm>
          <a:prstGeom prst="rect">
            <a:avLst/>
          </a:prstGeom>
          <a:solidFill>
            <a:srgbClr val="060A1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a:extLst>
              <a:ext uri="{FF2B5EF4-FFF2-40B4-BE49-F238E27FC236}">
                <a16:creationId xmlns:a16="http://schemas.microsoft.com/office/drawing/2014/main" id="{B701C923-39CC-4218-8731-E177778689A0}"/>
              </a:ext>
            </a:extLst>
          </p:cNvPr>
          <p:cNvSpPr txBox="1"/>
          <p:nvPr/>
        </p:nvSpPr>
        <p:spPr>
          <a:xfrm>
            <a:off x="3101008" y="2087159"/>
            <a:ext cx="5989983" cy="1862048"/>
          </a:xfrm>
          <a:prstGeom prst="rect">
            <a:avLst/>
          </a:prstGeom>
          <a:noFill/>
        </p:spPr>
        <p:txBody>
          <a:bodyPr wrap="square" rtlCol="0">
            <a:spAutoFit/>
          </a:bodyPr>
          <a:lstStyle/>
          <a:p>
            <a:r>
              <a:rPr lang="es-CO" sz="11500" dirty="0">
                <a:solidFill>
                  <a:schemeClr val="bg1"/>
                </a:solidFill>
              </a:rPr>
              <a:t>GRACIAS!</a:t>
            </a:r>
          </a:p>
        </p:txBody>
      </p:sp>
    </p:spTree>
    <p:extLst>
      <p:ext uri="{BB962C8B-B14F-4D97-AF65-F5344CB8AC3E}">
        <p14:creationId xmlns:p14="http://schemas.microsoft.com/office/powerpoint/2010/main" val="4012296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47D8C5B-9001-43EA-ADA1-C2CDE4B245A9}"/>
              </a:ext>
            </a:extLst>
          </p:cNvPr>
          <p:cNvSpPr txBox="1"/>
          <p:nvPr/>
        </p:nvSpPr>
        <p:spPr>
          <a:xfrm>
            <a:off x="1603827" y="2090172"/>
            <a:ext cx="8984343" cy="2677656"/>
          </a:xfrm>
          <a:prstGeom prst="rect">
            <a:avLst/>
          </a:prstGeom>
          <a:solidFill>
            <a:srgbClr val="F8F8F8">
              <a:alpha val="40000"/>
            </a:srgbClr>
          </a:solidFill>
        </p:spPr>
        <p:txBody>
          <a:bodyPr wrap="square" rtlCol="0">
            <a:spAutoFit/>
          </a:bodyPr>
          <a:lstStyle/>
          <a:p>
            <a:pPr algn="just"/>
            <a:r>
              <a:rPr lang="es-CO" sz="2400" dirty="0"/>
              <a:t>Debido a que mucha de la información jurídica y cartográfica presenta inconsistencias y esta desactualizada, el GEB requiere hacer una actualización y posterior saneamiento de la misma ante las entidades pertinentes, con el fin de evitar retrasos en el proyecto del parque turístico o inconvenientes a futuro, ya que muchos de los predios han sido tomados por particulares, presentan intersección con cedulas catastrales de terceros, etc. </a:t>
            </a:r>
          </a:p>
        </p:txBody>
      </p:sp>
      <p:sp>
        <p:nvSpPr>
          <p:cNvPr id="3" name="CuadroTexto 2">
            <a:extLst>
              <a:ext uri="{FF2B5EF4-FFF2-40B4-BE49-F238E27FC236}">
                <a16:creationId xmlns:a16="http://schemas.microsoft.com/office/drawing/2014/main" id="{0F9C83B3-0FFF-4A60-B8FF-73219C4ED21B}"/>
              </a:ext>
            </a:extLst>
          </p:cNvPr>
          <p:cNvSpPr txBox="1"/>
          <p:nvPr/>
        </p:nvSpPr>
        <p:spPr>
          <a:xfrm>
            <a:off x="3178628" y="754742"/>
            <a:ext cx="5834743" cy="1015663"/>
          </a:xfrm>
          <a:prstGeom prst="rect">
            <a:avLst/>
          </a:prstGeom>
          <a:noFill/>
        </p:spPr>
        <p:txBody>
          <a:bodyPr wrap="square" rtlCol="0">
            <a:spAutoFit/>
          </a:bodyPr>
          <a:lstStyle/>
          <a:p>
            <a:r>
              <a:rPr lang="es-CO" sz="6000" dirty="0"/>
              <a:t>EL PROBLEMA</a:t>
            </a:r>
          </a:p>
        </p:txBody>
      </p:sp>
    </p:spTree>
    <p:extLst>
      <p:ext uri="{BB962C8B-B14F-4D97-AF65-F5344CB8AC3E}">
        <p14:creationId xmlns:p14="http://schemas.microsoft.com/office/powerpoint/2010/main" val="2080064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47BC02-21BD-406A-A23B-F86A7F024467}"/>
              </a:ext>
            </a:extLst>
          </p:cNvPr>
          <p:cNvSpPr>
            <a:spLocks noGrp="1"/>
          </p:cNvSpPr>
          <p:nvPr>
            <p:ph type="title"/>
          </p:nvPr>
        </p:nvSpPr>
        <p:spPr>
          <a:xfrm>
            <a:off x="838200" y="365126"/>
            <a:ext cx="10515600" cy="907084"/>
          </a:xfrm>
        </p:spPr>
        <p:txBody>
          <a:bodyPr/>
          <a:lstStyle/>
          <a:p>
            <a:pPr algn="ctr"/>
            <a:r>
              <a:rPr lang="es-CO" b="1" dirty="0"/>
              <a:t>UBICACIÓN DEL PROYECTO</a:t>
            </a:r>
          </a:p>
        </p:txBody>
      </p:sp>
      <p:pic>
        <p:nvPicPr>
          <p:cNvPr id="4" name="Imagen 3">
            <a:extLst>
              <a:ext uri="{FF2B5EF4-FFF2-40B4-BE49-F238E27FC236}">
                <a16:creationId xmlns:a16="http://schemas.microsoft.com/office/drawing/2014/main" id="{4FFDCF4E-0C4A-432B-ABD9-3961F26C10C9}"/>
              </a:ext>
            </a:extLst>
          </p:cNvPr>
          <p:cNvPicPr/>
          <p:nvPr/>
        </p:nvPicPr>
        <p:blipFill rotWithShape="1">
          <a:blip r:embed="rId2">
            <a:extLst>
              <a:ext uri="{28A0092B-C50C-407E-A947-70E740481C1C}">
                <a14:useLocalDpi xmlns:a14="http://schemas.microsoft.com/office/drawing/2010/main" val="0"/>
              </a:ext>
            </a:extLst>
          </a:blip>
          <a:srcRect l="4883" t="18839" r="4649" b="20563"/>
          <a:stretch/>
        </p:blipFill>
        <p:spPr bwMode="auto">
          <a:xfrm>
            <a:off x="3286539" y="1272210"/>
            <a:ext cx="5618922" cy="5393633"/>
          </a:xfrm>
          <a:prstGeom prst="rect">
            <a:avLst/>
          </a:prstGeom>
          <a:noFill/>
          <a:ln>
            <a:solidFill>
              <a:schemeClr val="bg1">
                <a:lumMod val="65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0665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C33D62-1F4F-494C-BB83-18A970AA2F5F}"/>
              </a:ext>
            </a:extLst>
          </p:cNvPr>
          <p:cNvSpPr>
            <a:spLocks noGrp="1"/>
          </p:cNvSpPr>
          <p:nvPr>
            <p:ph type="title"/>
          </p:nvPr>
        </p:nvSpPr>
        <p:spPr>
          <a:xfrm>
            <a:off x="838200" y="365126"/>
            <a:ext cx="10515600" cy="774562"/>
          </a:xfrm>
        </p:spPr>
        <p:txBody>
          <a:bodyPr>
            <a:normAutofit/>
          </a:bodyPr>
          <a:lstStyle/>
          <a:p>
            <a:pPr algn="ctr"/>
            <a:r>
              <a:rPr lang="es-CO" sz="4800" b="1" dirty="0"/>
              <a:t>TRAZADO DEL BIOPASEO</a:t>
            </a:r>
          </a:p>
        </p:txBody>
      </p:sp>
      <p:pic>
        <p:nvPicPr>
          <p:cNvPr id="5" name="Imagen 4">
            <a:extLst>
              <a:ext uri="{FF2B5EF4-FFF2-40B4-BE49-F238E27FC236}">
                <a16:creationId xmlns:a16="http://schemas.microsoft.com/office/drawing/2014/main" id="{E752E294-7765-42F0-A805-CDB80A509D82}"/>
              </a:ext>
            </a:extLst>
          </p:cNvPr>
          <p:cNvPicPr>
            <a:picLocks noChangeAspect="1"/>
          </p:cNvPicPr>
          <p:nvPr/>
        </p:nvPicPr>
        <p:blipFill rotWithShape="1">
          <a:blip r:embed="rId2">
            <a:extLst>
              <a:ext uri="{28A0092B-C50C-407E-A947-70E740481C1C}">
                <a14:useLocalDpi xmlns:a14="http://schemas.microsoft.com/office/drawing/2010/main" val="0"/>
              </a:ext>
            </a:extLst>
          </a:blip>
          <a:srcRect l="8495" t="5325" r="5764" b="16521"/>
          <a:stretch/>
        </p:blipFill>
        <p:spPr>
          <a:xfrm>
            <a:off x="3927688" y="1139688"/>
            <a:ext cx="4336624" cy="5585793"/>
          </a:xfrm>
          <a:prstGeom prst="rect">
            <a:avLst/>
          </a:prstGeom>
          <a:ln>
            <a:solidFill>
              <a:schemeClr val="bg1">
                <a:lumMod val="65000"/>
              </a:schemeClr>
            </a:solidFill>
          </a:ln>
        </p:spPr>
      </p:pic>
    </p:spTree>
    <p:extLst>
      <p:ext uri="{BB962C8B-B14F-4D97-AF65-F5344CB8AC3E}">
        <p14:creationId xmlns:p14="http://schemas.microsoft.com/office/powerpoint/2010/main" val="3993373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99A479-76C2-4C34-BF93-794653440E62}"/>
              </a:ext>
            </a:extLst>
          </p:cNvPr>
          <p:cNvSpPr>
            <a:spLocks noGrp="1"/>
          </p:cNvSpPr>
          <p:nvPr>
            <p:ph type="title"/>
          </p:nvPr>
        </p:nvSpPr>
        <p:spPr>
          <a:xfrm>
            <a:off x="838200" y="365125"/>
            <a:ext cx="10515600" cy="1052857"/>
          </a:xfrm>
        </p:spPr>
        <p:txBody>
          <a:bodyPr>
            <a:normAutofit/>
          </a:bodyPr>
          <a:lstStyle/>
          <a:p>
            <a:pPr algn="ctr"/>
            <a:r>
              <a:rPr lang="es-CO" sz="5400" b="1" dirty="0"/>
              <a:t>PREDIOS DEL CONTRATO</a:t>
            </a:r>
          </a:p>
        </p:txBody>
      </p:sp>
      <p:pic>
        <p:nvPicPr>
          <p:cNvPr id="5" name="Imagen 4">
            <a:extLst>
              <a:ext uri="{FF2B5EF4-FFF2-40B4-BE49-F238E27FC236}">
                <a16:creationId xmlns:a16="http://schemas.microsoft.com/office/drawing/2014/main" id="{E6964FD9-0E5F-4BCD-A1C9-01A6B8FC2DC5}"/>
              </a:ext>
            </a:extLst>
          </p:cNvPr>
          <p:cNvPicPr>
            <a:picLocks noChangeAspect="1"/>
          </p:cNvPicPr>
          <p:nvPr/>
        </p:nvPicPr>
        <p:blipFill rotWithShape="1">
          <a:blip r:embed="rId2">
            <a:extLst>
              <a:ext uri="{28A0092B-C50C-407E-A947-70E740481C1C}">
                <a14:useLocalDpi xmlns:a14="http://schemas.microsoft.com/office/drawing/2010/main" val="0"/>
              </a:ext>
            </a:extLst>
          </a:blip>
          <a:srcRect l="6036" t="19903" r="5765" b="11497"/>
          <a:stretch/>
        </p:blipFill>
        <p:spPr>
          <a:xfrm>
            <a:off x="3677478" y="1417982"/>
            <a:ext cx="4837043" cy="5316254"/>
          </a:xfrm>
          <a:prstGeom prst="rect">
            <a:avLst/>
          </a:prstGeom>
          <a:ln>
            <a:solidFill>
              <a:schemeClr val="bg1">
                <a:lumMod val="65000"/>
              </a:schemeClr>
            </a:solidFill>
          </a:ln>
        </p:spPr>
      </p:pic>
    </p:spTree>
    <p:extLst>
      <p:ext uri="{BB962C8B-B14F-4D97-AF65-F5344CB8AC3E}">
        <p14:creationId xmlns:p14="http://schemas.microsoft.com/office/powerpoint/2010/main" val="53688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72E0653-1070-46D3-85C4-C4ED69D95E7D}"/>
              </a:ext>
            </a:extLst>
          </p:cNvPr>
          <p:cNvSpPr/>
          <p:nvPr/>
        </p:nvSpPr>
        <p:spPr>
          <a:xfrm>
            <a:off x="0" y="1889298"/>
            <a:ext cx="12192000" cy="2213113"/>
          </a:xfrm>
          <a:prstGeom prst="rect">
            <a:avLst/>
          </a:prstGeom>
          <a:solidFill>
            <a:srgbClr val="04070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a:extLst>
              <a:ext uri="{FF2B5EF4-FFF2-40B4-BE49-F238E27FC236}">
                <a16:creationId xmlns:a16="http://schemas.microsoft.com/office/drawing/2014/main" id="{6D4A5F5F-FC6C-4B60-BD4D-A1DB37D90C3D}"/>
              </a:ext>
            </a:extLst>
          </p:cNvPr>
          <p:cNvSpPr>
            <a:spLocks noGrp="1"/>
          </p:cNvSpPr>
          <p:nvPr>
            <p:ph type="title"/>
          </p:nvPr>
        </p:nvSpPr>
        <p:spPr>
          <a:xfrm>
            <a:off x="-1" y="2445717"/>
            <a:ext cx="12191999" cy="1325563"/>
          </a:xfrm>
        </p:spPr>
        <p:txBody>
          <a:bodyPr>
            <a:normAutofit/>
          </a:bodyPr>
          <a:lstStyle/>
          <a:p>
            <a:pPr algn="ctr"/>
            <a:r>
              <a:rPr lang="es-CO" sz="7200" b="1" dirty="0">
                <a:solidFill>
                  <a:schemeClr val="bg1"/>
                </a:solidFill>
              </a:rPr>
              <a:t>METODOLOGIA</a:t>
            </a:r>
          </a:p>
        </p:txBody>
      </p:sp>
    </p:spTree>
    <p:extLst>
      <p:ext uri="{BB962C8B-B14F-4D97-AF65-F5344CB8AC3E}">
        <p14:creationId xmlns:p14="http://schemas.microsoft.com/office/powerpoint/2010/main" val="23125692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TotalTime>
  <Words>837</Words>
  <Application>Microsoft Office PowerPoint</Application>
  <PresentationFormat>Panorámica</PresentationFormat>
  <Paragraphs>368</Paragraphs>
  <Slides>44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44</vt:i4>
      </vt:variant>
    </vt:vector>
  </HeadingPairs>
  <TitlesOfParts>
    <vt:vector size="52" baseType="lpstr">
      <vt:lpstr>Arial</vt:lpstr>
      <vt:lpstr>Calibri</vt:lpstr>
      <vt:lpstr>Calibri Light</vt:lpstr>
      <vt:lpstr>Cambria</vt:lpstr>
      <vt:lpstr>Symbol</vt:lpstr>
      <vt:lpstr>Times New Roman</vt:lpstr>
      <vt:lpstr>Wingdings</vt:lpstr>
      <vt:lpstr>Tema de Office</vt:lpstr>
      <vt:lpstr>Presentación de PowerPoint</vt:lpstr>
      <vt:lpstr>Presentación de PowerPoint</vt:lpstr>
      <vt:lpstr>INTRODUCCION</vt:lpstr>
      <vt:lpstr>Presentación de PowerPoint</vt:lpstr>
      <vt:lpstr>Presentación de PowerPoint</vt:lpstr>
      <vt:lpstr>UBICACIÓN DEL PROYECTO</vt:lpstr>
      <vt:lpstr>TRAZADO DEL BIOPASEO</vt:lpstr>
      <vt:lpstr>PREDIOS DEL CONTRATO</vt:lpstr>
      <vt:lpstr>METODOLOGIA</vt:lpstr>
      <vt:lpstr>PREDIAGNOSTICOS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PREDIOS CON FMI REPETIDO</vt:lpstr>
      <vt:lpstr>POLIGONOS CON MAS DE UN FOLIO DE MATRICULA</vt:lpstr>
      <vt:lpstr>PREDIOS CON CONTRATO DE ARRENDAMIENTO</vt:lpstr>
      <vt:lpstr>Presentación de PowerPoint</vt:lpstr>
      <vt:lpstr>VISITA DE CAMPO</vt:lpstr>
      <vt:lpstr>DIAGNOSTICO TECNICO</vt:lpstr>
      <vt:lpstr>Presentación de PowerPoint</vt:lpstr>
      <vt:lpstr>Presentación de PowerPoint</vt:lpstr>
      <vt:lpstr>Presentación de PowerPoint</vt:lpstr>
      <vt:lpstr>Presentación de PowerPoint</vt:lpstr>
      <vt:lpstr>Presentación de PowerPoint</vt:lpstr>
      <vt:lpstr>DIAGNOSTICO JURIDICO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JEFFER ACVA</dc:creator>
  <cp:lastModifiedBy>JEFFER ACVA</cp:lastModifiedBy>
  <cp:revision>52</cp:revision>
  <dcterms:created xsi:type="dcterms:W3CDTF">2019-02-21T04:14:08Z</dcterms:created>
  <dcterms:modified xsi:type="dcterms:W3CDTF">2019-02-25T04:14:45Z</dcterms:modified>
</cp:coreProperties>
</file>