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3ECF3-B7C1-4A5C-A8E3-3D739182225F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FF953-7238-42CD-BC7E-D44BF37120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425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FF953-7238-42CD-BC7E-D44BF37120C9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4676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CO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64BF9C-BEFF-40D7-88C3-BB78F1AA9BB0}" type="datetimeFigureOut">
              <a:rPr lang="es-CO" smtClean="0"/>
              <a:t>28/11/2016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58A325D-D1F7-413F-B04C-2E2B58F86E6C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file:///C:\Users\Cesar\Documents\Julius\Proyecto-Tesis\Doc%20Proyecto\PC1.pptx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hyperlink" Target="file:///C:\Users\Cesar\Documents\Julius\Proyecto-Tesis\Doc%20Proyecto\Protocolo%20Modbus.pptx" TargetMode="External"/><Relationship Id="rId2" Type="http://schemas.openxmlformats.org/officeDocument/2006/relationships/hyperlink" Target="PC1.docx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11" Type="http://schemas.openxmlformats.org/officeDocument/2006/relationships/hyperlink" Target="file:///C:\Users\Cesar\Documents\Julius\Proyecto-Tesis\Doc%20Proyecto\Modelo%20OSI.pptx" TargetMode="External"/><Relationship Id="rId5" Type="http://schemas.openxmlformats.org/officeDocument/2006/relationships/image" Target="../media/image6.jpg"/><Relationship Id="rId10" Type="http://schemas.openxmlformats.org/officeDocument/2006/relationships/hyperlink" Target="file:///C:\Users\Cesar\Documents\Julius\Proyecto-Tesis\Doc%20Proyecto\Variador1.pptx" TargetMode="External"/><Relationship Id="rId4" Type="http://schemas.openxmlformats.org/officeDocument/2006/relationships/image" Target="../media/image5.jpg"/><Relationship Id="rId9" Type="http://schemas.openxmlformats.org/officeDocument/2006/relationships/hyperlink" Target="file:///C:\Users\Cesar\Documents\Julius\Proyecto-Tesis\Doc%20Proyecto\PLC1.ppt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../20150917_175101.mp4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sz="3300" dirty="0">
                <a:solidFill>
                  <a:schemeClr val="tx1"/>
                </a:solidFill>
              </a:rPr>
              <a:t>DISEÑO DE UN SISTEMA DE SUPERVISIÓN Y CONTROL ORIENTADO A ESTACIONES DE RIEGO PARA LA INDUSTRIA DE CULTIVOS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CO" sz="2000" b="0" dirty="0" smtClean="0">
                <a:solidFill>
                  <a:schemeClr val="tx1"/>
                </a:solidFill>
              </a:rPr>
              <a:t>Presentado por:</a:t>
            </a:r>
          </a:p>
          <a:p>
            <a:pPr algn="r">
              <a:spcBef>
                <a:spcPts val="0"/>
              </a:spcBef>
            </a:pPr>
            <a:r>
              <a:rPr lang="es-CO" sz="2000" b="0" dirty="0" smtClean="0">
                <a:solidFill>
                  <a:schemeClr val="tx1"/>
                </a:solidFill>
              </a:rPr>
              <a:t>Julio Cesar Valbuena García</a:t>
            </a:r>
          </a:p>
          <a:p>
            <a:pPr algn="r">
              <a:spcBef>
                <a:spcPts val="0"/>
              </a:spcBef>
            </a:pPr>
            <a:r>
              <a:rPr lang="es-CO" sz="2000" b="0" dirty="0" smtClean="0">
                <a:solidFill>
                  <a:schemeClr val="tx1"/>
                </a:solidFill>
              </a:rPr>
              <a:t>Cód. 20092283014</a:t>
            </a:r>
            <a:endParaRPr lang="es-CO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564904"/>
            <a:ext cx="7467600" cy="1143000"/>
          </a:xfrm>
        </p:spPr>
        <p:txBody>
          <a:bodyPr anchor="ctr" anchorCtr="1">
            <a:noAutofit/>
          </a:bodyPr>
          <a:lstStyle/>
          <a:p>
            <a:r>
              <a:rPr lang="es-CO" sz="8000" b="1" dirty="0" smtClean="0"/>
              <a:t>Gracias !!</a:t>
            </a:r>
            <a:endParaRPr lang="es-CO" sz="8000" b="1" dirty="0"/>
          </a:p>
        </p:txBody>
      </p:sp>
    </p:spTree>
    <p:extLst>
      <p:ext uri="{BB962C8B-B14F-4D97-AF65-F5344CB8AC3E}">
        <p14:creationId xmlns:p14="http://schemas.microsoft.com/office/powerpoint/2010/main" val="56132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 anchor="ctr" anchorCtr="0">
            <a:normAutofit/>
          </a:bodyPr>
          <a:lstStyle/>
          <a:p>
            <a:pPr algn="ctr"/>
            <a:r>
              <a:rPr lang="es-CO" sz="2800" dirty="0" smtClean="0"/>
              <a:t>PRESENTACION </a:t>
            </a:r>
          </a:p>
        </p:txBody>
      </p:sp>
      <p:sp>
        <p:nvSpPr>
          <p:cNvPr id="5" name="3 Título"/>
          <p:cNvSpPr txBox="1">
            <a:spLocks/>
          </p:cNvSpPr>
          <p:nvPr/>
        </p:nvSpPr>
        <p:spPr>
          <a:xfrm>
            <a:off x="713722" y="1412776"/>
            <a:ext cx="7467600" cy="4524315"/>
          </a:xfrm>
          <a:prstGeom prst="rect">
            <a:avLst/>
          </a:prstGeom>
        </p:spPr>
        <p:txBody>
          <a:bodyPr vert="horz" anchor="ctr" anchorCtr="0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s-CO" sz="2600" dirty="0" smtClean="0">
                <a:latin typeface="+mn-lt"/>
              </a:rPr>
              <a:t>Introducción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CO" sz="2600" dirty="0" smtClean="0">
                <a:latin typeface="+mn-lt"/>
              </a:rPr>
              <a:t>Objetivo General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CO" sz="2600" dirty="0" smtClean="0">
                <a:latin typeface="+mn-lt"/>
              </a:rPr>
              <a:t>Objetivos Específicos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CO" sz="2600" dirty="0" smtClean="0">
                <a:latin typeface="+mn-lt"/>
              </a:rPr>
              <a:t>Estaciones de Riego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CO" sz="2600" dirty="0" smtClean="0">
                <a:latin typeface="+mn-lt"/>
              </a:rPr>
              <a:t>Estación de Riego Vs. Planta Lab. de Control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CO" sz="2600" dirty="0" smtClean="0">
                <a:latin typeface="+mn-lt"/>
              </a:rPr>
              <a:t>Solución Planteada 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s-CO" dirty="0" smtClean="0"/>
              <a:t>Especificaciones Técnicas 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s-CO" dirty="0" smtClean="0"/>
              <a:t>Componentes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s-CO" dirty="0" smtClean="0"/>
              <a:t>Ejecución del Sistema 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CO" sz="2600" dirty="0" smtClean="0">
                <a:latin typeface="+mn-lt"/>
              </a:rPr>
              <a:t>Conclusiones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CO" sz="2600" dirty="0">
                <a:latin typeface="+mn-lt"/>
              </a:rPr>
              <a:t> </a:t>
            </a:r>
            <a:r>
              <a:rPr lang="es-CO" sz="2600" dirty="0" smtClean="0">
                <a:latin typeface="+mn-lt"/>
              </a:rPr>
              <a:t>Preguntas </a:t>
            </a:r>
          </a:p>
        </p:txBody>
      </p:sp>
    </p:spTree>
    <p:extLst>
      <p:ext uri="{BB962C8B-B14F-4D97-AF65-F5344CB8AC3E}">
        <p14:creationId xmlns:p14="http://schemas.microsoft.com/office/powerpoint/2010/main" val="383303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 anchor="ctr" anchorCtr="0">
            <a:normAutofit/>
          </a:bodyPr>
          <a:lstStyle/>
          <a:p>
            <a:pPr lvl="0" algn="ctr"/>
            <a:r>
              <a:rPr lang="es-CO" sz="2800" dirty="0" smtClean="0"/>
              <a:t>Objetivo General</a:t>
            </a:r>
          </a:p>
        </p:txBody>
      </p:sp>
      <p:sp>
        <p:nvSpPr>
          <p:cNvPr id="5" name="3 Título"/>
          <p:cNvSpPr txBox="1">
            <a:spLocks/>
          </p:cNvSpPr>
          <p:nvPr/>
        </p:nvSpPr>
        <p:spPr>
          <a:xfrm>
            <a:off x="634286" y="2924944"/>
            <a:ext cx="7467600" cy="4680520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s-CO" sz="2600" dirty="0" smtClean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s-CO" sz="2600" dirty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s-CO" sz="2600" dirty="0" smtClean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s-CO" sz="2600" dirty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s-CO" sz="2600" dirty="0" smtClean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s-CO" sz="2600" dirty="0">
              <a:latin typeface="+mn-lt"/>
            </a:endParaRPr>
          </a:p>
          <a:p>
            <a:r>
              <a:rPr lang="es-CO" dirty="0" smtClean="0">
                <a:latin typeface="+mn-lt"/>
              </a:rPr>
              <a:t> </a:t>
            </a:r>
          </a:p>
          <a:p>
            <a:endParaRPr lang="es-CO" sz="2600" dirty="0" smtClean="0">
              <a:latin typeface="+mn-lt"/>
            </a:endParaRPr>
          </a:p>
          <a:p>
            <a:r>
              <a:rPr lang="es-CO" sz="2600" dirty="0" smtClean="0">
                <a:latin typeface="+mn-lt"/>
              </a:rPr>
              <a:t>   </a:t>
            </a:r>
          </a:p>
          <a:p>
            <a:endParaRPr lang="es-CO" sz="2600" dirty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endParaRPr lang="es-CO" sz="2600" dirty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endParaRPr lang="es-CO" sz="2600" dirty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r>
              <a:rPr lang="es-CO" sz="2600" dirty="0" smtClean="0">
                <a:latin typeface="+mn-lt"/>
              </a:rPr>
              <a:t> </a:t>
            </a:r>
          </a:p>
        </p:txBody>
      </p:sp>
      <p:sp>
        <p:nvSpPr>
          <p:cNvPr id="6" name="3 Título"/>
          <p:cNvSpPr txBox="1">
            <a:spLocks/>
          </p:cNvSpPr>
          <p:nvPr/>
        </p:nvSpPr>
        <p:spPr>
          <a:xfrm>
            <a:off x="713722" y="1556792"/>
            <a:ext cx="7467600" cy="4320480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CO" sz="2600" dirty="0" smtClean="0">
              <a:latin typeface="+mn-lt"/>
            </a:endParaRPr>
          </a:p>
          <a:p>
            <a:endParaRPr lang="es-CO" sz="2600" dirty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endParaRPr lang="es-CO" sz="2600" dirty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endParaRPr lang="es-CO" sz="2600" dirty="0" smtClean="0">
              <a:latin typeface="+mn-lt"/>
            </a:endParaRPr>
          </a:p>
          <a:p>
            <a:r>
              <a:rPr lang="es-CO" sz="2600" dirty="0" smtClean="0">
                <a:latin typeface="+mn-lt"/>
              </a:rPr>
              <a:t> </a:t>
            </a:r>
          </a:p>
        </p:txBody>
      </p:sp>
      <p:sp>
        <p:nvSpPr>
          <p:cNvPr id="7" name="3 Título"/>
          <p:cNvSpPr txBox="1">
            <a:spLocks/>
          </p:cNvSpPr>
          <p:nvPr/>
        </p:nvSpPr>
        <p:spPr>
          <a:xfrm>
            <a:off x="543541" y="1268760"/>
            <a:ext cx="7524939" cy="1200329"/>
          </a:xfrm>
          <a:prstGeom prst="rect">
            <a:avLst/>
          </a:prstGeom>
        </p:spPr>
        <p:txBody>
          <a:bodyPr vert="horz" anchor="ctr" anchorCtr="0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1800" dirty="0">
                <a:latin typeface="+mn-lt"/>
              </a:rPr>
              <a:t>Diseñar un sistema de supervisión y control orientado a estaciones de riego de agua para cultivos, a ser probado en el Laboratorio de Electrónica de la Universidad Distrital Francisco José de </a:t>
            </a:r>
            <a:r>
              <a:rPr lang="es-CO" sz="1800" dirty="0" smtClean="0">
                <a:latin typeface="+mn-lt"/>
              </a:rPr>
              <a:t>Caldas Facultad </a:t>
            </a:r>
            <a:r>
              <a:rPr lang="es-CO" sz="1800" dirty="0">
                <a:latin typeface="+mn-lt"/>
              </a:rPr>
              <a:t>Tecnológica</a:t>
            </a:r>
            <a:r>
              <a:rPr lang="es-CO" sz="1800" dirty="0" smtClean="0">
                <a:latin typeface="+mn-lt"/>
              </a:rPr>
              <a:t>.</a:t>
            </a:r>
            <a:endParaRPr lang="es-CO" sz="1800" dirty="0">
              <a:latin typeface="+mn-lt"/>
            </a:endParaRPr>
          </a:p>
        </p:txBody>
      </p:sp>
      <p:sp>
        <p:nvSpPr>
          <p:cNvPr id="8" name="3 Título"/>
          <p:cNvSpPr txBox="1">
            <a:spLocks/>
          </p:cNvSpPr>
          <p:nvPr/>
        </p:nvSpPr>
        <p:spPr>
          <a:xfrm>
            <a:off x="572210" y="2708920"/>
            <a:ext cx="7467600" cy="749089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dirty="0" smtClean="0"/>
              <a:t>Objetivos Específicos  </a:t>
            </a:r>
          </a:p>
        </p:txBody>
      </p:sp>
      <p:sp>
        <p:nvSpPr>
          <p:cNvPr id="9" name="3 Título"/>
          <p:cNvSpPr txBox="1">
            <a:spLocks/>
          </p:cNvSpPr>
          <p:nvPr/>
        </p:nvSpPr>
        <p:spPr>
          <a:xfrm>
            <a:off x="472035" y="3440235"/>
            <a:ext cx="7524939" cy="3231654"/>
          </a:xfrm>
          <a:prstGeom prst="rect">
            <a:avLst/>
          </a:prstGeom>
        </p:spPr>
        <p:txBody>
          <a:bodyPr vert="horz" anchor="ctr" anchorCtr="0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defTabSz="720000"/>
            <a:r>
              <a:rPr lang="es-CO" sz="1800" dirty="0"/>
              <a:t>• Comunicar un PLC y un Variador electrónico de velocidad por medio de protocolos de comunicación </a:t>
            </a:r>
            <a:r>
              <a:rPr lang="es-CO" sz="1800" dirty="0" smtClean="0"/>
              <a:t>Ethernet, comunicación </a:t>
            </a:r>
            <a:r>
              <a:rPr lang="es-CO" sz="1800" dirty="0"/>
              <a:t>serial. </a:t>
            </a:r>
          </a:p>
          <a:p>
            <a:pPr algn="just" defTabSz="720000"/>
            <a:r>
              <a:rPr lang="es-CO" sz="1800" dirty="0"/>
              <a:t>• Implementar un sistema de adquisición de datos y de supervisión  que reciba datos de un PLC</a:t>
            </a:r>
            <a:r>
              <a:rPr lang="es-CO" sz="1800" dirty="0" smtClean="0"/>
              <a:t>.</a:t>
            </a:r>
            <a:endParaRPr lang="es-CO" sz="1800" dirty="0"/>
          </a:p>
          <a:p>
            <a:pPr algn="just" defTabSz="720000"/>
            <a:r>
              <a:rPr lang="es-CO" sz="1800" dirty="0"/>
              <a:t>• Enviar información del funcionamiento de la bomba de agua y del variador, tales como velocidad de la bomba, corriente de motor, presión de agua (por medio de un transductor de presión), historial de fallas y estado del motor en tiempo real, a un cuarto de control.</a:t>
            </a:r>
          </a:p>
          <a:p>
            <a:pPr algn="just"/>
            <a:endParaRPr lang="es-CO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307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 anchorCtr="1">
            <a:normAutofit/>
          </a:bodyPr>
          <a:lstStyle/>
          <a:p>
            <a:r>
              <a:rPr lang="es-CO" sz="2800" dirty="0"/>
              <a:t>E</a:t>
            </a:r>
            <a:r>
              <a:rPr lang="es-CO" sz="2800" dirty="0" smtClean="0"/>
              <a:t>staciones de Riego </a:t>
            </a:r>
            <a:endParaRPr lang="es-CO" sz="2800" dirty="0"/>
          </a:p>
        </p:txBody>
      </p:sp>
      <p:sp>
        <p:nvSpPr>
          <p:cNvPr id="3" name="3 Título"/>
          <p:cNvSpPr txBox="1">
            <a:spLocks/>
          </p:cNvSpPr>
          <p:nvPr/>
        </p:nvSpPr>
        <p:spPr>
          <a:xfrm>
            <a:off x="528856" y="1340768"/>
            <a:ext cx="7524939" cy="5078313"/>
          </a:xfrm>
          <a:prstGeom prst="rect">
            <a:avLst/>
          </a:prstGeom>
        </p:spPr>
        <p:txBody>
          <a:bodyPr vert="horz" anchor="ctr" anchorCtr="0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O" sz="1800" dirty="0">
                <a:latin typeface="+mn-lt"/>
              </a:rPr>
              <a:t>consiste en </a:t>
            </a:r>
            <a:r>
              <a:rPr lang="es-CO" sz="1800" dirty="0" smtClean="0">
                <a:latin typeface="+mn-lt"/>
              </a:rPr>
              <a:t>suministrar cantidades controladas </a:t>
            </a:r>
            <a:r>
              <a:rPr lang="es-CO" sz="1800" dirty="0">
                <a:latin typeface="+mn-lt"/>
              </a:rPr>
              <a:t>de agua a los </a:t>
            </a:r>
            <a:r>
              <a:rPr lang="es-CO" sz="1800" dirty="0" smtClean="0">
                <a:latin typeface="+mn-lt"/>
              </a:rPr>
              <a:t>diferentes cultivos </a:t>
            </a:r>
            <a:r>
              <a:rPr lang="es-CO" sz="1800" dirty="0">
                <a:latin typeface="+mn-lt"/>
              </a:rPr>
              <a:t>mediante diversos métodos artificiales de riego. Este tipo de agricultura requiere inversiones de capital </a:t>
            </a:r>
            <a:r>
              <a:rPr lang="es-CO" sz="1800" dirty="0" smtClean="0">
                <a:latin typeface="+mn-lt"/>
              </a:rPr>
              <a:t>y tecnologías, además de una infraestructura </a:t>
            </a:r>
            <a:r>
              <a:rPr lang="es-CO" sz="1800" dirty="0">
                <a:latin typeface="+mn-lt"/>
              </a:rPr>
              <a:t>hídrica: canales, acequia, aspersores, alberca, etc.</a:t>
            </a:r>
          </a:p>
          <a:p>
            <a:pPr algn="just"/>
            <a:endParaRPr lang="es-CO" sz="1800" dirty="0" smtClean="0">
              <a:latin typeface="+mn-lt"/>
            </a:endParaRPr>
          </a:p>
          <a:p>
            <a:pPr algn="just"/>
            <a:r>
              <a:rPr lang="es-CO" sz="1800" dirty="0">
                <a:latin typeface="+mn-lt"/>
              </a:rPr>
              <a:t>Actualmente, se utiliza el riego por aspersión o el gota a gota, </a:t>
            </a:r>
            <a:r>
              <a:rPr lang="es-CO" sz="1800" dirty="0" smtClean="0">
                <a:latin typeface="+mn-lt"/>
              </a:rPr>
              <a:t>donde </a:t>
            </a:r>
            <a:r>
              <a:rPr lang="es-CO" sz="1800" dirty="0">
                <a:latin typeface="+mn-lt"/>
              </a:rPr>
              <a:t>s</a:t>
            </a:r>
            <a:r>
              <a:rPr lang="es-CO" sz="1800" dirty="0" smtClean="0">
                <a:latin typeface="+mn-lt"/>
              </a:rPr>
              <a:t>e regulan factores como, </a:t>
            </a:r>
            <a:r>
              <a:rPr lang="es-CO" sz="1800" dirty="0">
                <a:latin typeface="+mn-lt"/>
              </a:rPr>
              <a:t>humedad </a:t>
            </a:r>
            <a:r>
              <a:rPr lang="es-CO" sz="1800" dirty="0" smtClean="0">
                <a:latin typeface="+mn-lt"/>
              </a:rPr>
              <a:t>ambiente, fertilización </a:t>
            </a:r>
            <a:r>
              <a:rPr lang="es-CO" sz="1800" dirty="0">
                <a:latin typeface="+mn-lt"/>
              </a:rPr>
              <a:t>del </a:t>
            </a:r>
            <a:r>
              <a:rPr lang="es-CO" sz="1800" dirty="0" smtClean="0">
                <a:latin typeface="+mn-lt"/>
              </a:rPr>
              <a:t>suelo, presión, caudal, etc.</a:t>
            </a:r>
          </a:p>
          <a:p>
            <a:pPr algn="just"/>
            <a:endParaRPr lang="es-CO" sz="1800" dirty="0">
              <a:latin typeface="+mn-lt"/>
            </a:endParaRPr>
          </a:p>
          <a:p>
            <a:pPr algn="just"/>
            <a:r>
              <a:rPr lang="es-CO" sz="1800" dirty="0">
                <a:latin typeface="+mn-lt"/>
              </a:rPr>
              <a:t>Características del sistema de riego:</a:t>
            </a:r>
          </a:p>
          <a:p>
            <a:pPr algn="just"/>
            <a:endParaRPr lang="es-CO" sz="1800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CO" sz="1800" dirty="0">
                <a:latin typeface="+mn-lt"/>
              </a:rPr>
              <a:t>Ahorro de agua, entre 50 a 60 %.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CO" sz="1800" dirty="0" smtClean="0">
                <a:latin typeface="+mn-lt"/>
              </a:rPr>
              <a:t>Menos </a:t>
            </a:r>
            <a:r>
              <a:rPr lang="es-CO" sz="1800" dirty="0">
                <a:latin typeface="+mn-lt"/>
              </a:rPr>
              <a:t>problemas de obturación debida a las sales disueltas y a las partículas sólidas en suspensión presentes en todas las aguas de riego</a:t>
            </a:r>
            <a:r>
              <a:rPr lang="es-CO" sz="1800" dirty="0" smtClean="0">
                <a:latin typeface="+mn-lt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CO" sz="1800" dirty="0" smtClean="0">
                <a:latin typeface="+mn-lt"/>
              </a:rPr>
              <a:t>Riego </a:t>
            </a:r>
            <a:r>
              <a:rPr lang="es-CO" sz="1800" dirty="0">
                <a:latin typeface="+mn-lt"/>
              </a:rPr>
              <a:t>uniforme, variando el caudal con la presión, y puede ser instalado en superficie o enterrado. </a:t>
            </a:r>
          </a:p>
        </p:txBody>
      </p:sp>
    </p:spTree>
    <p:extLst>
      <p:ext uri="{BB962C8B-B14F-4D97-AF65-F5344CB8AC3E}">
        <p14:creationId xmlns:p14="http://schemas.microsoft.com/office/powerpoint/2010/main" val="12484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r>
              <a:rPr lang="es-CO" sz="2600" dirty="0"/>
              <a:t>Estación de Riego Vs. Planta Lab. de </a:t>
            </a:r>
            <a:r>
              <a:rPr lang="es-CO" sz="2600" dirty="0" smtClean="0"/>
              <a:t>Control</a:t>
            </a:r>
            <a:endParaRPr lang="es-CO" sz="2600" dirty="0"/>
          </a:p>
        </p:txBody>
      </p:sp>
      <p:pic>
        <p:nvPicPr>
          <p:cNvPr id="4" name="3 Imagen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286" y="1484784"/>
            <a:ext cx="4867914" cy="141590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557" y="3284984"/>
            <a:ext cx="5020392" cy="3290332"/>
          </a:xfrm>
          <a:prstGeom prst="rect">
            <a:avLst/>
          </a:prstGeom>
          <a:noFill/>
        </p:spPr>
      </p:pic>
      <p:sp>
        <p:nvSpPr>
          <p:cNvPr id="11" name="10 Elipse"/>
          <p:cNvSpPr/>
          <p:nvPr/>
        </p:nvSpPr>
        <p:spPr>
          <a:xfrm>
            <a:off x="1490514" y="2031779"/>
            <a:ext cx="1440160" cy="87622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Elipse"/>
          <p:cNvSpPr/>
          <p:nvPr/>
        </p:nvSpPr>
        <p:spPr>
          <a:xfrm>
            <a:off x="3347864" y="5301208"/>
            <a:ext cx="1440160" cy="87622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18 Rectángulo redondeado"/>
          <p:cNvSpPr/>
          <p:nvPr/>
        </p:nvSpPr>
        <p:spPr>
          <a:xfrm>
            <a:off x="2930674" y="2158458"/>
            <a:ext cx="1569318" cy="677141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19 Rectángulo redondeado"/>
          <p:cNvSpPr/>
          <p:nvPr/>
        </p:nvSpPr>
        <p:spPr>
          <a:xfrm>
            <a:off x="2422903" y="5570033"/>
            <a:ext cx="1015541" cy="338571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20 Rectángulo redondeado"/>
          <p:cNvSpPr/>
          <p:nvPr/>
        </p:nvSpPr>
        <p:spPr>
          <a:xfrm>
            <a:off x="5220072" y="5841054"/>
            <a:ext cx="1015541" cy="338571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21 Rectángulo"/>
          <p:cNvSpPr/>
          <p:nvPr/>
        </p:nvSpPr>
        <p:spPr>
          <a:xfrm>
            <a:off x="4788024" y="1268760"/>
            <a:ext cx="1296144" cy="201622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" name="22 Rectángulo"/>
          <p:cNvSpPr/>
          <p:nvPr/>
        </p:nvSpPr>
        <p:spPr>
          <a:xfrm>
            <a:off x="1504286" y="3717032"/>
            <a:ext cx="2682577" cy="94712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23 Marco"/>
          <p:cNvSpPr/>
          <p:nvPr/>
        </p:nvSpPr>
        <p:spPr>
          <a:xfrm>
            <a:off x="2422903" y="3512026"/>
            <a:ext cx="780945" cy="1357134"/>
          </a:xfrm>
          <a:prstGeom prst="frame">
            <a:avLst>
              <a:gd name="adj1" fmla="val 8723"/>
            </a:avLst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10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 anchorCtr="1">
            <a:normAutofit/>
          </a:bodyPr>
          <a:lstStyle/>
          <a:p>
            <a:r>
              <a:rPr lang="es-CO" sz="2800" dirty="0" smtClean="0"/>
              <a:t>Solución Planteada</a:t>
            </a:r>
            <a:endParaRPr lang="es-CO" sz="2800" dirty="0"/>
          </a:p>
        </p:txBody>
      </p:sp>
      <p:pic>
        <p:nvPicPr>
          <p:cNvPr id="4" name="3 Imagen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1963636" cy="144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132856"/>
            <a:ext cx="2163934" cy="144000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029907"/>
            <a:ext cx="1440160" cy="1645897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646" y="4846561"/>
            <a:ext cx="1465714" cy="108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126" y="4846561"/>
            <a:ext cx="1319409" cy="1080000"/>
          </a:xfrm>
          <a:prstGeom prst="rect">
            <a:avLst/>
          </a:prstGeom>
        </p:spPr>
      </p:pic>
      <p:sp>
        <p:nvSpPr>
          <p:cNvPr id="9" name="8 Flecha izquierda y derecha"/>
          <p:cNvSpPr/>
          <p:nvPr/>
        </p:nvSpPr>
        <p:spPr>
          <a:xfrm>
            <a:off x="2503188" y="2852856"/>
            <a:ext cx="844676" cy="216104"/>
          </a:xfrm>
          <a:prstGeom prst="leftRightArrow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9 Flecha izquierda y derecha"/>
          <p:cNvSpPr/>
          <p:nvPr/>
        </p:nvSpPr>
        <p:spPr>
          <a:xfrm>
            <a:off x="5516224" y="2960908"/>
            <a:ext cx="844676" cy="216104"/>
          </a:xfrm>
          <a:prstGeom prst="leftRightArrow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10 Flecha izquierda y derecha"/>
          <p:cNvSpPr/>
          <p:nvPr/>
        </p:nvSpPr>
        <p:spPr>
          <a:xfrm rot="16200000">
            <a:off x="3771715" y="4101656"/>
            <a:ext cx="1273705" cy="216104"/>
          </a:xfrm>
          <a:prstGeom prst="leftRightArrow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Flecha izquierda y derecha"/>
          <p:cNvSpPr/>
          <p:nvPr/>
        </p:nvSpPr>
        <p:spPr>
          <a:xfrm rot="16200000">
            <a:off x="6490011" y="4149014"/>
            <a:ext cx="1178988" cy="216106"/>
          </a:xfrm>
          <a:prstGeom prst="leftRightArrow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13 Botón de acción: Hacia delante o Siguiente">
            <a:hlinkClick r:id="rId8" action="ppaction://program" highlightClick="1"/>
          </p:cNvPr>
          <p:cNvSpPr/>
          <p:nvPr/>
        </p:nvSpPr>
        <p:spPr>
          <a:xfrm>
            <a:off x="683568" y="3675804"/>
            <a:ext cx="432048" cy="1852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15 Botón de acción: Hacia delante o Siguiente">
            <a:hlinkClick r:id="rId9" action="ppaction://program" highlightClick="1"/>
          </p:cNvPr>
          <p:cNvSpPr/>
          <p:nvPr/>
        </p:nvSpPr>
        <p:spPr>
          <a:xfrm>
            <a:off x="3347864" y="3675804"/>
            <a:ext cx="422262" cy="1852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16 Botón de acción: Hacia delante o Siguiente">
            <a:hlinkClick r:id="rId10" action="ppaction://program" highlightClick="1"/>
          </p:cNvPr>
          <p:cNvSpPr/>
          <p:nvPr/>
        </p:nvSpPr>
        <p:spPr>
          <a:xfrm>
            <a:off x="6372200" y="3675804"/>
            <a:ext cx="432048" cy="1852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2 Llamada rectangular redondeada"/>
          <p:cNvSpPr/>
          <p:nvPr/>
        </p:nvSpPr>
        <p:spPr>
          <a:xfrm>
            <a:off x="323528" y="3973369"/>
            <a:ext cx="2808312" cy="472677"/>
          </a:xfrm>
          <a:prstGeom prst="wedgeRoundRectCallout">
            <a:avLst>
              <a:gd name="adj1" fmla="val 36885"/>
              <a:gd name="adj2" fmla="val -152957"/>
              <a:gd name="adj3" fmla="val 16667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12 CuadroTexto"/>
          <p:cNvSpPr txBox="1"/>
          <p:nvPr/>
        </p:nvSpPr>
        <p:spPr>
          <a:xfrm>
            <a:off x="341582" y="4076714"/>
            <a:ext cx="300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Conexión </a:t>
            </a:r>
            <a:r>
              <a:rPr lang="es-CO" sz="1600" dirty="0"/>
              <a:t>Ethernet </a:t>
            </a:r>
            <a:r>
              <a:rPr lang="es-CO" sz="1600" dirty="0" smtClean="0"/>
              <a:t>10BASE-T</a:t>
            </a:r>
            <a:endParaRPr lang="es-CO" sz="1600" dirty="0"/>
          </a:p>
        </p:txBody>
      </p:sp>
      <p:sp>
        <p:nvSpPr>
          <p:cNvPr id="15" name="14 Botón de acción: Hacia delante o Siguiente">
            <a:hlinkClick r:id="rId11" action="ppaction://program" highlightClick="1"/>
          </p:cNvPr>
          <p:cNvSpPr/>
          <p:nvPr/>
        </p:nvSpPr>
        <p:spPr>
          <a:xfrm>
            <a:off x="2503188" y="2708921"/>
            <a:ext cx="432048" cy="17836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17 Llamada rectangular redondeada"/>
          <p:cNvSpPr/>
          <p:nvPr/>
        </p:nvSpPr>
        <p:spPr>
          <a:xfrm>
            <a:off x="4516620" y="1412776"/>
            <a:ext cx="2808312" cy="472677"/>
          </a:xfrm>
          <a:prstGeom prst="wedgeRoundRectCallout">
            <a:avLst>
              <a:gd name="adj1" fmla="val -535"/>
              <a:gd name="adj2" fmla="val 115565"/>
              <a:gd name="adj3" fmla="val 16667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18 CuadroTexto"/>
          <p:cNvSpPr txBox="1"/>
          <p:nvPr/>
        </p:nvSpPr>
        <p:spPr>
          <a:xfrm>
            <a:off x="4534674" y="1516121"/>
            <a:ext cx="300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Conexión Ethernet, Modbus</a:t>
            </a:r>
            <a:endParaRPr lang="es-CO" sz="1600" dirty="0"/>
          </a:p>
        </p:txBody>
      </p:sp>
      <p:sp>
        <p:nvSpPr>
          <p:cNvPr id="20" name="19 Botón de acción: Hacia delante o Siguiente">
            <a:hlinkClick r:id="rId12" action="ppaction://program" highlightClick="1"/>
          </p:cNvPr>
          <p:cNvSpPr/>
          <p:nvPr/>
        </p:nvSpPr>
        <p:spPr>
          <a:xfrm>
            <a:off x="5518010" y="2708921"/>
            <a:ext cx="432048" cy="199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089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8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/>
          <a:p>
            <a:r>
              <a:rPr lang="es-CO" sz="3200" dirty="0" smtClean="0"/>
              <a:t>Solución del </a:t>
            </a:r>
            <a:r>
              <a:rPr lang="es-CO" sz="3200" dirty="0" smtClean="0"/>
              <a:t>Sistema  </a:t>
            </a:r>
            <a:r>
              <a:rPr lang="es-CO" sz="1200" dirty="0" smtClean="0">
                <a:solidFill>
                  <a:schemeClr val="bg2">
                    <a:lumMod val="60000"/>
                    <a:lumOff val="40000"/>
                  </a:schemeClr>
                </a:solidFill>
                <a:hlinkClick r:id="rId2" action="ppaction://hlinkfile"/>
              </a:rPr>
              <a:t>..\20150917_175101.mp4</a:t>
            </a:r>
            <a:endParaRPr lang="es-CO" sz="1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405" y="1484784"/>
            <a:ext cx="3841875" cy="216000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406" y="3794918"/>
            <a:ext cx="3841875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9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/>
          <a:p>
            <a:r>
              <a:rPr lang="es-CO" sz="2800" dirty="0" smtClean="0"/>
              <a:t>Conclusiones </a:t>
            </a:r>
            <a:endParaRPr lang="es-CO" dirty="0"/>
          </a:p>
        </p:txBody>
      </p:sp>
      <p:sp>
        <p:nvSpPr>
          <p:cNvPr id="3" name="3 Título"/>
          <p:cNvSpPr txBox="1">
            <a:spLocks/>
          </p:cNvSpPr>
          <p:nvPr/>
        </p:nvSpPr>
        <p:spPr>
          <a:xfrm>
            <a:off x="530570" y="1238563"/>
            <a:ext cx="7524939" cy="4770537"/>
          </a:xfrm>
          <a:prstGeom prst="rect">
            <a:avLst/>
          </a:prstGeom>
        </p:spPr>
        <p:txBody>
          <a:bodyPr vert="horz" anchor="ctr" anchorCtr="0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s-ES" sz="1600" dirty="0"/>
              <a:t>En la industria existen gran variedad de programas para realizar sistemas de monitoreo y control para diferentes procesos, con grandes características y funcionalidad, pero que así mismo requieren de grandes inversiones para poder adquirir las licencias de funcionamiento de los </a:t>
            </a:r>
            <a:r>
              <a:rPr lang="es-ES" sz="1600" dirty="0" smtClean="0"/>
              <a:t>mismos.</a:t>
            </a:r>
          </a:p>
          <a:p>
            <a:pPr lvl="0" algn="just"/>
            <a:endParaRPr lang="es-ES" sz="1600" dirty="0" smtClean="0"/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s-CO" sz="1600" dirty="0" smtClean="0"/>
              <a:t>Se </a:t>
            </a:r>
            <a:r>
              <a:rPr lang="es-CO" sz="1600" dirty="0"/>
              <a:t>puede realizar integración de varios equipos de diversas casas fabricantes sin tener que quedar ligado a una única marca; ésta es la gran ventaja que brindan los protocolos abiertos de comunicación, que permitió la interoperabilidad de los sistemas: el variador (elemento actuador-de control), el PLC (elemento de control/lectura</a:t>
            </a:r>
            <a:r>
              <a:rPr lang="es-CO" sz="1600" dirty="0" smtClean="0"/>
              <a:t>)</a:t>
            </a:r>
          </a:p>
          <a:p>
            <a:pPr lvl="0" algn="just"/>
            <a:endParaRPr lang="es-CO" sz="1600" dirty="0" smtClean="0"/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s-CO" sz="1600" dirty="0" smtClean="0"/>
              <a:t>Competir en el mercado de la automatización de sistemas de riego; creando una solución completa y novedosa, con los mismos avances en comunicación remota como los que ya existen.</a:t>
            </a:r>
          </a:p>
          <a:p>
            <a:pPr lvl="0" algn="just"/>
            <a:endParaRPr lang="es-CO" sz="1600" dirty="0" smtClean="0"/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s-CO" sz="1600" dirty="0" smtClean="0"/>
              <a:t>Los </a:t>
            </a:r>
            <a:r>
              <a:rPr lang="es-CO" sz="1600" dirty="0"/>
              <a:t>protocolos utilizados en el diseño son los más usados en la industria, sin que esto demerite en su uso y conectividad.</a:t>
            </a:r>
          </a:p>
          <a:p>
            <a:pPr lvl="0" algn="just"/>
            <a:endParaRPr lang="es-CO" sz="1600" dirty="0" smtClean="0"/>
          </a:p>
        </p:txBody>
      </p:sp>
    </p:spTree>
    <p:extLst>
      <p:ext uri="{BB962C8B-B14F-4D97-AF65-F5344CB8AC3E}">
        <p14:creationId xmlns:p14="http://schemas.microsoft.com/office/powerpoint/2010/main" val="105390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132856"/>
            <a:ext cx="3603011" cy="266429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/>
          <a:p>
            <a:r>
              <a:rPr lang="es-CO" sz="3200" dirty="0" smtClean="0"/>
              <a:t>Preguntas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8460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486</TotalTime>
  <Words>519</Words>
  <Application>Microsoft Office PowerPoint</Application>
  <PresentationFormat>Presentación en pantalla (4:3)</PresentationFormat>
  <Paragraphs>75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Mirador</vt:lpstr>
      <vt:lpstr>DISEÑO DE UN SISTEMA DE SUPERVISIÓN Y CONTROL ORIENTADO A ESTACIONES DE RIEGO PARA LA INDUSTRIA DE CULTIVOS </vt:lpstr>
      <vt:lpstr>PRESENTACION </vt:lpstr>
      <vt:lpstr>Objetivo General</vt:lpstr>
      <vt:lpstr>Estaciones de Riego </vt:lpstr>
      <vt:lpstr>Estación de Riego Vs. Planta Lab. de Control</vt:lpstr>
      <vt:lpstr>Solución Planteada</vt:lpstr>
      <vt:lpstr>Solución del Sistema  ..\20150917_175101.mp4</vt:lpstr>
      <vt:lpstr>Conclusiones </vt:lpstr>
      <vt:lpstr>Preguntas</vt:lpstr>
      <vt:lpstr>Gracias 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 UN SISTEMA DE SUPERVISIÓN Y CONTROL ORIENTADO A ESTACIONES DE RIEGO PARA LA INDUSTRIA DE CULTIVOS</dc:title>
  <dc:creator>Cesar</dc:creator>
  <cp:lastModifiedBy>Cesar</cp:lastModifiedBy>
  <cp:revision>30</cp:revision>
  <dcterms:created xsi:type="dcterms:W3CDTF">2016-11-25T15:58:00Z</dcterms:created>
  <dcterms:modified xsi:type="dcterms:W3CDTF">2016-11-28T23:19:10Z</dcterms:modified>
</cp:coreProperties>
</file>