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7" r:id="rId2"/>
    <p:sldId id="256" r:id="rId3"/>
    <p:sldId id="258" r:id="rId4"/>
    <p:sldId id="260" r:id="rId5"/>
    <p:sldId id="261" r:id="rId6"/>
    <p:sldId id="262" r:id="rId7"/>
  </p:sldIdLst>
  <p:sldSz cx="10044113" cy="7883525"/>
  <p:notesSz cx="9144000" cy="6858000"/>
  <p:defaultTextStyle>
    <a:defPPr>
      <a:defRPr lang="es-CO"/>
    </a:defPPr>
    <a:lvl1pPr marL="0" algn="l" defTabSz="1019007" rtl="0" eaLnBrk="1" latinLnBrk="0" hangingPunct="1">
      <a:defRPr sz="2000" kern="1200">
        <a:solidFill>
          <a:schemeClr val="tx1"/>
        </a:solidFill>
        <a:latin typeface="+mn-lt"/>
        <a:ea typeface="+mn-ea"/>
        <a:cs typeface="+mn-cs"/>
      </a:defRPr>
    </a:lvl1pPr>
    <a:lvl2pPr marL="509504" algn="l" defTabSz="1019007" rtl="0" eaLnBrk="1" latinLnBrk="0" hangingPunct="1">
      <a:defRPr sz="2000" kern="1200">
        <a:solidFill>
          <a:schemeClr val="tx1"/>
        </a:solidFill>
        <a:latin typeface="+mn-lt"/>
        <a:ea typeface="+mn-ea"/>
        <a:cs typeface="+mn-cs"/>
      </a:defRPr>
    </a:lvl2pPr>
    <a:lvl3pPr marL="1019007" algn="l" defTabSz="1019007" rtl="0" eaLnBrk="1" latinLnBrk="0" hangingPunct="1">
      <a:defRPr sz="2000" kern="1200">
        <a:solidFill>
          <a:schemeClr val="tx1"/>
        </a:solidFill>
        <a:latin typeface="+mn-lt"/>
        <a:ea typeface="+mn-ea"/>
        <a:cs typeface="+mn-cs"/>
      </a:defRPr>
    </a:lvl3pPr>
    <a:lvl4pPr marL="1528511" algn="l" defTabSz="1019007" rtl="0" eaLnBrk="1" latinLnBrk="0" hangingPunct="1">
      <a:defRPr sz="2000" kern="1200">
        <a:solidFill>
          <a:schemeClr val="tx1"/>
        </a:solidFill>
        <a:latin typeface="+mn-lt"/>
        <a:ea typeface="+mn-ea"/>
        <a:cs typeface="+mn-cs"/>
      </a:defRPr>
    </a:lvl4pPr>
    <a:lvl5pPr marL="2038015" algn="l" defTabSz="1019007" rtl="0" eaLnBrk="1" latinLnBrk="0" hangingPunct="1">
      <a:defRPr sz="2000" kern="1200">
        <a:solidFill>
          <a:schemeClr val="tx1"/>
        </a:solidFill>
        <a:latin typeface="+mn-lt"/>
        <a:ea typeface="+mn-ea"/>
        <a:cs typeface="+mn-cs"/>
      </a:defRPr>
    </a:lvl5pPr>
    <a:lvl6pPr marL="2547518" algn="l" defTabSz="1019007" rtl="0" eaLnBrk="1" latinLnBrk="0" hangingPunct="1">
      <a:defRPr sz="2000" kern="1200">
        <a:solidFill>
          <a:schemeClr val="tx1"/>
        </a:solidFill>
        <a:latin typeface="+mn-lt"/>
        <a:ea typeface="+mn-ea"/>
        <a:cs typeface="+mn-cs"/>
      </a:defRPr>
    </a:lvl6pPr>
    <a:lvl7pPr marL="3057022" algn="l" defTabSz="1019007" rtl="0" eaLnBrk="1" latinLnBrk="0" hangingPunct="1">
      <a:defRPr sz="2000" kern="1200">
        <a:solidFill>
          <a:schemeClr val="tx1"/>
        </a:solidFill>
        <a:latin typeface="+mn-lt"/>
        <a:ea typeface="+mn-ea"/>
        <a:cs typeface="+mn-cs"/>
      </a:defRPr>
    </a:lvl7pPr>
    <a:lvl8pPr marL="3566526" algn="l" defTabSz="1019007" rtl="0" eaLnBrk="1" latinLnBrk="0" hangingPunct="1">
      <a:defRPr sz="2000" kern="1200">
        <a:solidFill>
          <a:schemeClr val="tx1"/>
        </a:solidFill>
        <a:latin typeface="+mn-lt"/>
        <a:ea typeface="+mn-ea"/>
        <a:cs typeface="+mn-cs"/>
      </a:defRPr>
    </a:lvl8pPr>
    <a:lvl9pPr marL="4076029" algn="l" defTabSz="1019007"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78" userDrawn="1">
          <p15:clr>
            <a:srgbClr val="A4A3A4"/>
          </p15:clr>
        </p15:guide>
        <p15:guide id="2" pos="2279" userDrawn="1">
          <p15:clr>
            <a:srgbClr val="A4A3A4"/>
          </p15:clr>
        </p15:guide>
        <p15:guide id="3" orient="horz" userDrawn="1">
          <p15:clr>
            <a:srgbClr val="A4A3A4"/>
          </p15:clr>
        </p15:guide>
        <p15:guide id="4" orient="horz" pos="3164" userDrawn="1">
          <p15:clr>
            <a:srgbClr val="A4A3A4"/>
          </p15:clr>
        </p15:guide>
        <p15:guide id="5" pos="2528" userDrawn="1">
          <p15:clr>
            <a:srgbClr val="A4A3A4"/>
          </p15:clr>
        </p15:guide>
        <p15:guide id="6" orient="horz" pos="2188" userDrawn="1">
          <p15:clr>
            <a:srgbClr val="A4A3A4"/>
          </p15:clr>
        </p15:guide>
        <p15:guide id="7" orient="horz" pos="2483">
          <p15:clr>
            <a:srgbClr val="A4A3A4"/>
          </p15:clr>
        </p15:guide>
        <p15:guide id="8" pos="2869" userDrawn="1">
          <p15:clr>
            <a:srgbClr val="A4A3A4"/>
          </p15:clr>
        </p15:guide>
        <p15:guide id="9" pos="31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69" autoAdjust="0"/>
    <p:restoredTop sz="96532" autoAdjust="0"/>
  </p:normalViewPr>
  <p:slideViewPr>
    <p:cSldViewPr snapToGrid="0" showGuides="1">
      <p:cViewPr>
        <p:scale>
          <a:sx n="70" d="100"/>
          <a:sy n="70" d="100"/>
        </p:scale>
        <p:origin x="1008" y="-360"/>
      </p:cViewPr>
      <p:guideLst>
        <p:guide orient="horz" pos="2778"/>
        <p:guide pos="2279"/>
        <p:guide orient="horz"/>
        <p:guide orient="horz" pos="3164"/>
        <p:guide pos="2528"/>
        <p:guide orient="horz" pos="2188"/>
        <p:guide orient="horz" pos="2483"/>
        <p:guide pos="2869"/>
        <p:guide pos="3193"/>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7D0B5D02-0D85-4A02-8970-A91D2C41DEBC}" type="datetimeFigureOut">
              <a:rPr lang="es-CO" smtClean="0"/>
              <a:t>29/02/2016</a:t>
            </a:fld>
            <a:endParaRPr lang="es-CO"/>
          </a:p>
        </p:txBody>
      </p:sp>
      <p:sp>
        <p:nvSpPr>
          <p:cNvPr id="4" name="3 Marcador de imagen de diapositiva"/>
          <p:cNvSpPr>
            <a:spLocks noGrp="1" noRot="1" noChangeAspect="1"/>
          </p:cNvSpPr>
          <p:nvPr>
            <p:ph type="sldImg" idx="2"/>
          </p:nvPr>
        </p:nvSpPr>
        <p:spPr>
          <a:xfrm>
            <a:off x="2933700" y="514350"/>
            <a:ext cx="3276600" cy="257175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34A13958-5198-49B4-A2CE-8BE8D5ADECCA}" type="slidenum">
              <a:rPr lang="es-CO" smtClean="0"/>
              <a:t>‹Nº›</a:t>
            </a:fld>
            <a:endParaRPr lang="es-CO"/>
          </a:p>
        </p:txBody>
      </p:sp>
    </p:spTree>
    <p:extLst>
      <p:ext uri="{BB962C8B-B14F-4D97-AF65-F5344CB8AC3E}">
        <p14:creationId xmlns:p14="http://schemas.microsoft.com/office/powerpoint/2010/main" val="2066878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34A13958-5198-49B4-A2CE-8BE8D5ADECCA}" type="slidenum">
              <a:rPr lang="es-CO" smtClean="0"/>
              <a:t>1</a:t>
            </a:fld>
            <a:endParaRPr lang="es-CO"/>
          </a:p>
        </p:txBody>
      </p:sp>
    </p:spTree>
    <p:extLst>
      <p:ext uri="{BB962C8B-B14F-4D97-AF65-F5344CB8AC3E}">
        <p14:creationId xmlns:p14="http://schemas.microsoft.com/office/powerpoint/2010/main" val="2743260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3309" y="1290198"/>
            <a:ext cx="8537496" cy="2744634"/>
          </a:xfrm>
        </p:spPr>
        <p:txBody>
          <a:bodyPr anchor="b"/>
          <a:lstStyle>
            <a:lvl1pPr algn="ctr">
              <a:defRPr sz="5173"/>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55515" y="4140676"/>
            <a:ext cx="7533085" cy="1903360"/>
          </a:xfrm>
        </p:spPr>
        <p:txBody>
          <a:bodyPr/>
          <a:lstStyle>
            <a:lvl1pPr marL="0" indent="0" algn="ctr">
              <a:buNone/>
              <a:defRPr sz="2069"/>
            </a:lvl1pPr>
            <a:lvl2pPr marL="394198" indent="0" algn="ctr">
              <a:buNone/>
              <a:defRPr sz="1724"/>
            </a:lvl2pPr>
            <a:lvl3pPr marL="788396" indent="0" algn="ctr">
              <a:buNone/>
              <a:defRPr sz="1552"/>
            </a:lvl3pPr>
            <a:lvl4pPr marL="1182594" indent="0" algn="ctr">
              <a:buNone/>
              <a:defRPr sz="1380"/>
            </a:lvl4pPr>
            <a:lvl5pPr marL="1576791" indent="0" algn="ctr">
              <a:buNone/>
              <a:defRPr sz="1380"/>
            </a:lvl5pPr>
            <a:lvl6pPr marL="1970989" indent="0" algn="ctr">
              <a:buNone/>
              <a:defRPr sz="1380"/>
            </a:lvl6pPr>
            <a:lvl7pPr marL="2365187" indent="0" algn="ctr">
              <a:buNone/>
              <a:defRPr sz="1380"/>
            </a:lvl7pPr>
            <a:lvl8pPr marL="2759385" indent="0" algn="ctr">
              <a:buNone/>
              <a:defRPr sz="1380"/>
            </a:lvl8pPr>
            <a:lvl9pPr marL="3153583" indent="0" algn="ctr">
              <a:buNone/>
              <a:defRPr sz="138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9D51982-9D19-4659-8494-5714D15FD27D}" type="datetimeFigureOut">
              <a:rPr lang="es-CO" smtClean="0"/>
              <a:t>29/02/2016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37200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9D51982-9D19-4659-8494-5714D15FD27D}" type="datetimeFigureOut">
              <a:rPr lang="es-CO" smtClean="0"/>
              <a:t>29/02/2016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2368288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7819" y="419725"/>
            <a:ext cx="2165762" cy="668092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90534" y="419725"/>
            <a:ext cx="6371734" cy="668092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9D51982-9D19-4659-8494-5714D15FD27D}" type="datetimeFigureOut">
              <a:rPr lang="es-CO" smtClean="0"/>
              <a:t>29/02/2016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97770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9D51982-9D19-4659-8494-5714D15FD27D}" type="datetimeFigureOut">
              <a:rPr lang="es-CO" smtClean="0"/>
              <a:t>29/02/2016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3859065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5302" y="1965409"/>
            <a:ext cx="8663047" cy="3279327"/>
          </a:xfrm>
        </p:spPr>
        <p:txBody>
          <a:bodyPr anchor="b"/>
          <a:lstStyle>
            <a:lvl1pPr>
              <a:defRPr sz="5173"/>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02" y="5275760"/>
            <a:ext cx="8663047" cy="1724521"/>
          </a:xfrm>
        </p:spPr>
        <p:txBody>
          <a:bodyPr/>
          <a:lstStyle>
            <a:lvl1pPr marL="0" indent="0">
              <a:buNone/>
              <a:defRPr sz="2069">
                <a:solidFill>
                  <a:schemeClr val="tx1"/>
                </a:solidFill>
              </a:defRPr>
            </a:lvl1pPr>
            <a:lvl2pPr marL="394198" indent="0">
              <a:buNone/>
              <a:defRPr sz="1724">
                <a:solidFill>
                  <a:schemeClr val="tx1">
                    <a:tint val="75000"/>
                  </a:schemeClr>
                </a:solidFill>
              </a:defRPr>
            </a:lvl2pPr>
            <a:lvl3pPr marL="788396" indent="0">
              <a:buNone/>
              <a:defRPr sz="1552">
                <a:solidFill>
                  <a:schemeClr val="tx1">
                    <a:tint val="75000"/>
                  </a:schemeClr>
                </a:solidFill>
              </a:defRPr>
            </a:lvl3pPr>
            <a:lvl4pPr marL="1182594" indent="0">
              <a:buNone/>
              <a:defRPr sz="1380">
                <a:solidFill>
                  <a:schemeClr val="tx1">
                    <a:tint val="75000"/>
                  </a:schemeClr>
                </a:solidFill>
              </a:defRPr>
            </a:lvl4pPr>
            <a:lvl5pPr marL="1576791" indent="0">
              <a:buNone/>
              <a:defRPr sz="1380">
                <a:solidFill>
                  <a:schemeClr val="tx1">
                    <a:tint val="75000"/>
                  </a:schemeClr>
                </a:solidFill>
              </a:defRPr>
            </a:lvl5pPr>
            <a:lvl6pPr marL="1970989" indent="0">
              <a:buNone/>
              <a:defRPr sz="1380">
                <a:solidFill>
                  <a:schemeClr val="tx1">
                    <a:tint val="75000"/>
                  </a:schemeClr>
                </a:solidFill>
              </a:defRPr>
            </a:lvl6pPr>
            <a:lvl7pPr marL="2365187" indent="0">
              <a:buNone/>
              <a:defRPr sz="1380">
                <a:solidFill>
                  <a:schemeClr val="tx1">
                    <a:tint val="75000"/>
                  </a:schemeClr>
                </a:solidFill>
              </a:defRPr>
            </a:lvl7pPr>
            <a:lvl8pPr marL="2759385" indent="0">
              <a:buNone/>
              <a:defRPr sz="1380">
                <a:solidFill>
                  <a:schemeClr val="tx1">
                    <a:tint val="75000"/>
                  </a:schemeClr>
                </a:solidFill>
              </a:defRPr>
            </a:lvl8pPr>
            <a:lvl9pPr marL="3153583" indent="0">
              <a:buNone/>
              <a:defRPr sz="138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9D51982-9D19-4659-8494-5714D15FD27D}" type="datetimeFigureOut">
              <a:rPr lang="es-CO" smtClean="0"/>
              <a:t>29/02/2016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4007572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90532" y="2098624"/>
            <a:ext cx="4268748" cy="500202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4833" y="2098624"/>
            <a:ext cx="4268748" cy="500202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9D51982-9D19-4659-8494-5714D15FD27D}" type="datetimeFigureOut">
              <a:rPr lang="es-CO" smtClean="0"/>
              <a:t>29/02/2016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114297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1841" y="419726"/>
            <a:ext cx="8663047" cy="1523784"/>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1842" y="1932559"/>
            <a:ext cx="4249130" cy="947117"/>
          </a:xfrm>
        </p:spPr>
        <p:txBody>
          <a:bodyPr anchor="b"/>
          <a:lstStyle>
            <a:lvl1pPr marL="0" indent="0">
              <a:buNone/>
              <a:defRPr sz="2069" b="1"/>
            </a:lvl1pPr>
            <a:lvl2pPr marL="394198" indent="0">
              <a:buNone/>
              <a:defRPr sz="1724" b="1"/>
            </a:lvl2pPr>
            <a:lvl3pPr marL="788396" indent="0">
              <a:buNone/>
              <a:defRPr sz="1552" b="1"/>
            </a:lvl3pPr>
            <a:lvl4pPr marL="1182594" indent="0">
              <a:buNone/>
              <a:defRPr sz="1380" b="1"/>
            </a:lvl4pPr>
            <a:lvl5pPr marL="1576791" indent="0">
              <a:buNone/>
              <a:defRPr sz="1380" b="1"/>
            </a:lvl5pPr>
            <a:lvl6pPr marL="1970989" indent="0">
              <a:buNone/>
              <a:defRPr sz="1380" b="1"/>
            </a:lvl6pPr>
            <a:lvl7pPr marL="2365187" indent="0">
              <a:buNone/>
              <a:defRPr sz="1380" b="1"/>
            </a:lvl7pPr>
            <a:lvl8pPr marL="2759385" indent="0">
              <a:buNone/>
              <a:defRPr sz="1380" b="1"/>
            </a:lvl8pPr>
            <a:lvl9pPr marL="3153583" indent="0">
              <a:buNone/>
              <a:defRPr sz="138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91842" y="2879676"/>
            <a:ext cx="4249130" cy="423557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4834" y="1932559"/>
            <a:ext cx="4270056" cy="947117"/>
          </a:xfrm>
        </p:spPr>
        <p:txBody>
          <a:bodyPr anchor="b"/>
          <a:lstStyle>
            <a:lvl1pPr marL="0" indent="0">
              <a:buNone/>
              <a:defRPr sz="2069" b="1"/>
            </a:lvl1pPr>
            <a:lvl2pPr marL="394198" indent="0">
              <a:buNone/>
              <a:defRPr sz="1724" b="1"/>
            </a:lvl2pPr>
            <a:lvl3pPr marL="788396" indent="0">
              <a:buNone/>
              <a:defRPr sz="1552" b="1"/>
            </a:lvl3pPr>
            <a:lvl4pPr marL="1182594" indent="0">
              <a:buNone/>
              <a:defRPr sz="1380" b="1"/>
            </a:lvl4pPr>
            <a:lvl5pPr marL="1576791" indent="0">
              <a:buNone/>
              <a:defRPr sz="1380" b="1"/>
            </a:lvl5pPr>
            <a:lvl6pPr marL="1970989" indent="0">
              <a:buNone/>
              <a:defRPr sz="1380" b="1"/>
            </a:lvl6pPr>
            <a:lvl7pPr marL="2365187" indent="0">
              <a:buNone/>
              <a:defRPr sz="1380" b="1"/>
            </a:lvl7pPr>
            <a:lvl8pPr marL="2759385" indent="0">
              <a:buNone/>
              <a:defRPr sz="1380" b="1"/>
            </a:lvl8pPr>
            <a:lvl9pPr marL="3153583" indent="0">
              <a:buNone/>
              <a:defRPr sz="138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4834" y="2879676"/>
            <a:ext cx="4270056" cy="423557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9D51982-9D19-4659-8494-5714D15FD27D}" type="datetimeFigureOut">
              <a:rPr lang="es-CO" smtClean="0"/>
              <a:t>29/02/2016</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2156902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9D51982-9D19-4659-8494-5714D15FD27D}" type="datetimeFigureOut">
              <a:rPr lang="es-CO" smtClean="0"/>
              <a:t>29/02/2016</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155020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D51982-9D19-4659-8494-5714D15FD27D}" type="datetimeFigureOut">
              <a:rPr lang="es-CO" smtClean="0"/>
              <a:t>29/02/2016</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2964253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1841" y="525569"/>
            <a:ext cx="3239488" cy="1839489"/>
          </a:xfrm>
        </p:spPr>
        <p:txBody>
          <a:bodyPr anchor="b"/>
          <a:lstStyle>
            <a:lvl1pPr>
              <a:defRPr sz="2759"/>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270057" y="1135084"/>
            <a:ext cx="5084833" cy="5602412"/>
          </a:xfrm>
        </p:spPr>
        <p:txBody>
          <a:bodyPr/>
          <a:lstStyle>
            <a:lvl1pPr>
              <a:defRPr sz="2759"/>
            </a:lvl1pPr>
            <a:lvl2pPr>
              <a:defRPr sz="2414"/>
            </a:lvl2pPr>
            <a:lvl3pPr>
              <a:defRPr sz="2069"/>
            </a:lvl3pPr>
            <a:lvl4pPr>
              <a:defRPr sz="1724"/>
            </a:lvl4pPr>
            <a:lvl5pPr>
              <a:defRPr sz="1724"/>
            </a:lvl5pPr>
            <a:lvl6pPr>
              <a:defRPr sz="1724"/>
            </a:lvl6pPr>
            <a:lvl7pPr>
              <a:defRPr sz="1724"/>
            </a:lvl7pPr>
            <a:lvl8pPr>
              <a:defRPr sz="1724"/>
            </a:lvl8pPr>
            <a:lvl9pPr>
              <a:defRPr sz="1724"/>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91841" y="2365058"/>
            <a:ext cx="3239488" cy="4381562"/>
          </a:xfrm>
        </p:spPr>
        <p:txBody>
          <a:bodyPr/>
          <a:lstStyle>
            <a:lvl1pPr marL="0" indent="0">
              <a:buNone/>
              <a:defRPr sz="1380"/>
            </a:lvl1pPr>
            <a:lvl2pPr marL="394198" indent="0">
              <a:buNone/>
              <a:defRPr sz="1207"/>
            </a:lvl2pPr>
            <a:lvl3pPr marL="788396" indent="0">
              <a:buNone/>
              <a:defRPr sz="1035"/>
            </a:lvl3pPr>
            <a:lvl4pPr marL="1182594" indent="0">
              <a:buNone/>
              <a:defRPr sz="862"/>
            </a:lvl4pPr>
            <a:lvl5pPr marL="1576791" indent="0">
              <a:buNone/>
              <a:defRPr sz="862"/>
            </a:lvl5pPr>
            <a:lvl6pPr marL="1970989" indent="0">
              <a:buNone/>
              <a:defRPr sz="862"/>
            </a:lvl6pPr>
            <a:lvl7pPr marL="2365187" indent="0">
              <a:buNone/>
              <a:defRPr sz="862"/>
            </a:lvl7pPr>
            <a:lvl8pPr marL="2759385" indent="0">
              <a:buNone/>
              <a:defRPr sz="862"/>
            </a:lvl8pPr>
            <a:lvl9pPr marL="3153583" indent="0">
              <a:buNone/>
              <a:defRPr sz="862"/>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9D51982-9D19-4659-8494-5714D15FD27D}" type="datetimeFigureOut">
              <a:rPr lang="es-CO" smtClean="0"/>
              <a:t>29/02/2016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1024898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1841" y="525569"/>
            <a:ext cx="3239488" cy="1839489"/>
          </a:xfrm>
        </p:spPr>
        <p:txBody>
          <a:bodyPr anchor="b"/>
          <a:lstStyle>
            <a:lvl1pPr>
              <a:defRPr sz="2759"/>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270057" y="1135084"/>
            <a:ext cx="5084833" cy="5602412"/>
          </a:xfrm>
        </p:spPr>
        <p:txBody>
          <a:bodyPr anchor="t"/>
          <a:lstStyle>
            <a:lvl1pPr marL="0" indent="0">
              <a:buNone/>
              <a:defRPr sz="2759"/>
            </a:lvl1pPr>
            <a:lvl2pPr marL="394198" indent="0">
              <a:buNone/>
              <a:defRPr sz="2414"/>
            </a:lvl2pPr>
            <a:lvl3pPr marL="788396" indent="0">
              <a:buNone/>
              <a:defRPr sz="2069"/>
            </a:lvl3pPr>
            <a:lvl4pPr marL="1182594" indent="0">
              <a:buNone/>
              <a:defRPr sz="1724"/>
            </a:lvl4pPr>
            <a:lvl5pPr marL="1576791" indent="0">
              <a:buNone/>
              <a:defRPr sz="1724"/>
            </a:lvl5pPr>
            <a:lvl6pPr marL="1970989" indent="0">
              <a:buNone/>
              <a:defRPr sz="1724"/>
            </a:lvl6pPr>
            <a:lvl7pPr marL="2365187" indent="0">
              <a:buNone/>
              <a:defRPr sz="1724"/>
            </a:lvl7pPr>
            <a:lvl8pPr marL="2759385" indent="0">
              <a:buNone/>
              <a:defRPr sz="1724"/>
            </a:lvl8pPr>
            <a:lvl9pPr marL="3153583" indent="0">
              <a:buNone/>
              <a:defRPr sz="1724"/>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91841" y="2365058"/>
            <a:ext cx="3239488" cy="4381562"/>
          </a:xfrm>
        </p:spPr>
        <p:txBody>
          <a:bodyPr/>
          <a:lstStyle>
            <a:lvl1pPr marL="0" indent="0">
              <a:buNone/>
              <a:defRPr sz="1380"/>
            </a:lvl1pPr>
            <a:lvl2pPr marL="394198" indent="0">
              <a:buNone/>
              <a:defRPr sz="1207"/>
            </a:lvl2pPr>
            <a:lvl3pPr marL="788396" indent="0">
              <a:buNone/>
              <a:defRPr sz="1035"/>
            </a:lvl3pPr>
            <a:lvl4pPr marL="1182594" indent="0">
              <a:buNone/>
              <a:defRPr sz="862"/>
            </a:lvl4pPr>
            <a:lvl5pPr marL="1576791" indent="0">
              <a:buNone/>
              <a:defRPr sz="862"/>
            </a:lvl5pPr>
            <a:lvl6pPr marL="1970989" indent="0">
              <a:buNone/>
              <a:defRPr sz="862"/>
            </a:lvl6pPr>
            <a:lvl7pPr marL="2365187" indent="0">
              <a:buNone/>
              <a:defRPr sz="862"/>
            </a:lvl7pPr>
            <a:lvl8pPr marL="2759385" indent="0">
              <a:buNone/>
              <a:defRPr sz="862"/>
            </a:lvl8pPr>
            <a:lvl9pPr marL="3153583" indent="0">
              <a:buNone/>
              <a:defRPr sz="862"/>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9D51982-9D19-4659-8494-5714D15FD27D}" type="datetimeFigureOut">
              <a:rPr lang="es-CO" smtClean="0"/>
              <a:t>29/02/2016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1A631B1-650E-41B0-A23D-A7A690352A61}" type="slidenum">
              <a:rPr lang="es-CO" smtClean="0"/>
              <a:t>‹Nº›</a:t>
            </a:fld>
            <a:endParaRPr lang="es-CO"/>
          </a:p>
        </p:txBody>
      </p:sp>
    </p:spTree>
    <p:extLst>
      <p:ext uri="{BB962C8B-B14F-4D97-AF65-F5344CB8AC3E}">
        <p14:creationId xmlns:p14="http://schemas.microsoft.com/office/powerpoint/2010/main" val="3264942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0534" y="419726"/>
            <a:ext cx="8663047" cy="152378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0534" y="2098624"/>
            <a:ext cx="8663047" cy="500202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90533" y="7306861"/>
            <a:ext cx="2259925" cy="419725"/>
          </a:xfrm>
          <a:prstGeom prst="rect">
            <a:avLst/>
          </a:prstGeom>
        </p:spPr>
        <p:txBody>
          <a:bodyPr vert="horz" lIns="91440" tIns="45720" rIns="91440" bIns="45720" rtlCol="0" anchor="ctr"/>
          <a:lstStyle>
            <a:lvl1pPr algn="l">
              <a:defRPr sz="1035">
                <a:solidFill>
                  <a:schemeClr val="tx1">
                    <a:tint val="75000"/>
                  </a:schemeClr>
                </a:solidFill>
              </a:defRPr>
            </a:lvl1pPr>
          </a:lstStyle>
          <a:p>
            <a:fld id="{E9D51982-9D19-4659-8494-5714D15FD27D}" type="datetimeFigureOut">
              <a:rPr lang="es-CO" smtClean="0"/>
              <a:t>29/02/2016</a:t>
            </a:fld>
            <a:endParaRPr lang="es-CO"/>
          </a:p>
        </p:txBody>
      </p:sp>
      <p:sp>
        <p:nvSpPr>
          <p:cNvPr id="5" name="Footer Placeholder 4"/>
          <p:cNvSpPr>
            <a:spLocks noGrp="1"/>
          </p:cNvSpPr>
          <p:nvPr>
            <p:ph type="ftr" sz="quarter" idx="3"/>
          </p:nvPr>
        </p:nvSpPr>
        <p:spPr>
          <a:xfrm>
            <a:off x="3327113" y="7306861"/>
            <a:ext cx="3389889" cy="419725"/>
          </a:xfrm>
          <a:prstGeom prst="rect">
            <a:avLst/>
          </a:prstGeom>
        </p:spPr>
        <p:txBody>
          <a:bodyPr vert="horz" lIns="91440" tIns="45720" rIns="91440" bIns="45720" rtlCol="0" anchor="ctr"/>
          <a:lstStyle>
            <a:lvl1pPr algn="ctr">
              <a:defRPr sz="1035">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7093656" y="7306861"/>
            <a:ext cx="2259925" cy="419725"/>
          </a:xfrm>
          <a:prstGeom prst="rect">
            <a:avLst/>
          </a:prstGeom>
        </p:spPr>
        <p:txBody>
          <a:bodyPr vert="horz" lIns="91440" tIns="45720" rIns="91440" bIns="45720" rtlCol="0" anchor="ctr"/>
          <a:lstStyle>
            <a:lvl1pPr algn="r">
              <a:defRPr sz="1035">
                <a:solidFill>
                  <a:schemeClr val="tx1">
                    <a:tint val="75000"/>
                  </a:schemeClr>
                </a:solidFill>
              </a:defRPr>
            </a:lvl1pPr>
          </a:lstStyle>
          <a:p>
            <a:fld id="{11A631B1-650E-41B0-A23D-A7A690352A61}" type="slidenum">
              <a:rPr lang="es-CO" smtClean="0"/>
              <a:t>‹Nº›</a:t>
            </a:fld>
            <a:endParaRPr lang="es-CO"/>
          </a:p>
        </p:txBody>
      </p:sp>
    </p:spTree>
    <p:extLst>
      <p:ext uri="{BB962C8B-B14F-4D97-AF65-F5344CB8AC3E}">
        <p14:creationId xmlns:p14="http://schemas.microsoft.com/office/powerpoint/2010/main" val="13004333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88396" rtl="0" eaLnBrk="1" latinLnBrk="0" hangingPunct="1">
        <a:lnSpc>
          <a:spcPct val="90000"/>
        </a:lnSpc>
        <a:spcBef>
          <a:spcPct val="0"/>
        </a:spcBef>
        <a:buNone/>
        <a:defRPr sz="3794" kern="1200">
          <a:solidFill>
            <a:schemeClr val="tx1"/>
          </a:solidFill>
          <a:latin typeface="+mj-lt"/>
          <a:ea typeface="+mj-ea"/>
          <a:cs typeface="+mj-cs"/>
        </a:defRPr>
      </a:lvl1pPr>
    </p:titleStyle>
    <p:bodyStyle>
      <a:lvl1pPr marL="197099" indent="-197099" algn="l" defTabSz="788396" rtl="0" eaLnBrk="1" latinLnBrk="0" hangingPunct="1">
        <a:lnSpc>
          <a:spcPct val="90000"/>
        </a:lnSpc>
        <a:spcBef>
          <a:spcPts val="862"/>
        </a:spcBef>
        <a:buFont typeface="Arial" panose="020B0604020202020204" pitchFamily="34" charset="0"/>
        <a:buChar char="•"/>
        <a:defRPr sz="2414" kern="1200">
          <a:solidFill>
            <a:schemeClr val="tx1"/>
          </a:solidFill>
          <a:latin typeface="+mn-lt"/>
          <a:ea typeface="+mn-ea"/>
          <a:cs typeface="+mn-cs"/>
        </a:defRPr>
      </a:lvl1pPr>
      <a:lvl2pPr marL="591297" indent="-197099" algn="l" defTabSz="788396" rtl="0" eaLnBrk="1" latinLnBrk="0" hangingPunct="1">
        <a:lnSpc>
          <a:spcPct val="90000"/>
        </a:lnSpc>
        <a:spcBef>
          <a:spcPts val="431"/>
        </a:spcBef>
        <a:buFont typeface="Arial" panose="020B0604020202020204" pitchFamily="34" charset="0"/>
        <a:buChar char="•"/>
        <a:defRPr sz="2069" kern="1200">
          <a:solidFill>
            <a:schemeClr val="tx1"/>
          </a:solidFill>
          <a:latin typeface="+mn-lt"/>
          <a:ea typeface="+mn-ea"/>
          <a:cs typeface="+mn-cs"/>
        </a:defRPr>
      </a:lvl2pPr>
      <a:lvl3pPr marL="985495" indent="-197099" algn="l" defTabSz="788396" rtl="0" eaLnBrk="1" latinLnBrk="0" hangingPunct="1">
        <a:lnSpc>
          <a:spcPct val="90000"/>
        </a:lnSpc>
        <a:spcBef>
          <a:spcPts val="431"/>
        </a:spcBef>
        <a:buFont typeface="Arial" panose="020B0604020202020204" pitchFamily="34" charset="0"/>
        <a:buChar char="•"/>
        <a:defRPr sz="1724" kern="1200">
          <a:solidFill>
            <a:schemeClr val="tx1"/>
          </a:solidFill>
          <a:latin typeface="+mn-lt"/>
          <a:ea typeface="+mn-ea"/>
          <a:cs typeface="+mn-cs"/>
        </a:defRPr>
      </a:lvl3pPr>
      <a:lvl4pPr marL="1379692" indent="-197099" algn="l" defTabSz="788396" rtl="0" eaLnBrk="1" latinLnBrk="0" hangingPunct="1">
        <a:lnSpc>
          <a:spcPct val="90000"/>
        </a:lnSpc>
        <a:spcBef>
          <a:spcPts val="431"/>
        </a:spcBef>
        <a:buFont typeface="Arial" panose="020B0604020202020204" pitchFamily="34" charset="0"/>
        <a:buChar char="•"/>
        <a:defRPr sz="1552" kern="1200">
          <a:solidFill>
            <a:schemeClr val="tx1"/>
          </a:solidFill>
          <a:latin typeface="+mn-lt"/>
          <a:ea typeface="+mn-ea"/>
          <a:cs typeface="+mn-cs"/>
        </a:defRPr>
      </a:lvl4pPr>
      <a:lvl5pPr marL="1773890" indent="-197099" algn="l" defTabSz="788396" rtl="0" eaLnBrk="1" latinLnBrk="0" hangingPunct="1">
        <a:lnSpc>
          <a:spcPct val="90000"/>
        </a:lnSpc>
        <a:spcBef>
          <a:spcPts val="431"/>
        </a:spcBef>
        <a:buFont typeface="Arial" panose="020B0604020202020204" pitchFamily="34" charset="0"/>
        <a:buChar char="•"/>
        <a:defRPr sz="1552" kern="1200">
          <a:solidFill>
            <a:schemeClr val="tx1"/>
          </a:solidFill>
          <a:latin typeface="+mn-lt"/>
          <a:ea typeface="+mn-ea"/>
          <a:cs typeface="+mn-cs"/>
        </a:defRPr>
      </a:lvl5pPr>
      <a:lvl6pPr marL="2168088" indent="-197099" algn="l" defTabSz="788396" rtl="0" eaLnBrk="1" latinLnBrk="0" hangingPunct="1">
        <a:lnSpc>
          <a:spcPct val="90000"/>
        </a:lnSpc>
        <a:spcBef>
          <a:spcPts val="431"/>
        </a:spcBef>
        <a:buFont typeface="Arial" panose="020B0604020202020204" pitchFamily="34" charset="0"/>
        <a:buChar char="•"/>
        <a:defRPr sz="1552" kern="1200">
          <a:solidFill>
            <a:schemeClr val="tx1"/>
          </a:solidFill>
          <a:latin typeface="+mn-lt"/>
          <a:ea typeface="+mn-ea"/>
          <a:cs typeface="+mn-cs"/>
        </a:defRPr>
      </a:lvl6pPr>
      <a:lvl7pPr marL="2562286" indent="-197099" algn="l" defTabSz="788396" rtl="0" eaLnBrk="1" latinLnBrk="0" hangingPunct="1">
        <a:lnSpc>
          <a:spcPct val="90000"/>
        </a:lnSpc>
        <a:spcBef>
          <a:spcPts val="431"/>
        </a:spcBef>
        <a:buFont typeface="Arial" panose="020B0604020202020204" pitchFamily="34" charset="0"/>
        <a:buChar char="•"/>
        <a:defRPr sz="1552" kern="1200">
          <a:solidFill>
            <a:schemeClr val="tx1"/>
          </a:solidFill>
          <a:latin typeface="+mn-lt"/>
          <a:ea typeface="+mn-ea"/>
          <a:cs typeface="+mn-cs"/>
        </a:defRPr>
      </a:lvl7pPr>
      <a:lvl8pPr marL="2956484" indent="-197099" algn="l" defTabSz="788396" rtl="0" eaLnBrk="1" latinLnBrk="0" hangingPunct="1">
        <a:lnSpc>
          <a:spcPct val="90000"/>
        </a:lnSpc>
        <a:spcBef>
          <a:spcPts val="431"/>
        </a:spcBef>
        <a:buFont typeface="Arial" panose="020B0604020202020204" pitchFamily="34" charset="0"/>
        <a:buChar char="•"/>
        <a:defRPr sz="1552" kern="1200">
          <a:solidFill>
            <a:schemeClr val="tx1"/>
          </a:solidFill>
          <a:latin typeface="+mn-lt"/>
          <a:ea typeface="+mn-ea"/>
          <a:cs typeface="+mn-cs"/>
        </a:defRPr>
      </a:lvl8pPr>
      <a:lvl9pPr marL="3350682" indent="-197099" algn="l" defTabSz="788396" rtl="0" eaLnBrk="1" latinLnBrk="0" hangingPunct="1">
        <a:lnSpc>
          <a:spcPct val="90000"/>
        </a:lnSpc>
        <a:spcBef>
          <a:spcPts val="431"/>
        </a:spcBef>
        <a:buFont typeface="Arial" panose="020B0604020202020204" pitchFamily="34" charset="0"/>
        <a:buChar char="•"/>
        <a:defRPr sz="1552" kern="1200">
          <a:solidFill>
            <a:schemeClr val="tx1"/>
          </a:solidFill>
          <a:latin typeface="+mn-lt"/>
          <a:ea typeface="+mn-ea"/>
          <a:cs typeface="+mn-cs"/>
        </a:defRPr>
      </a:lvl9pPr>
    </p:bodyStyle>
    <p:otherStyle>
      <a:defPPr>
        <a:defRPr lang="en-US"/>
      </a:defPPr>
      <a:lvl1pPr marL="0" algn="l" defTabSz="788396" rtl="0" eaLnBrk="1" latinLnBrk="0" hangingPunct="1">
        <a:defRPr sz="1552" kern="1200">
          <a:solidFill>
            <a:schemeClr val="tx1"/>
          </a:solidFill>
          <a:latin typeface="+mn-lt"/>
          <a:ea typeface="+mn-ea"/>
          <a:cs typeface="+mn-cs"/>
        </a:defRPr>
      </a:lvl1pPr>
      <a:lvl2pPr marL="394198" algn="l" defTabSz="788396" rtl="0" eaLnBrk="1" latinLnBrk="0" hangingPunct="1">
        <a:defRPr sz="1552" kern="1200">
          <a:solidFill>
            <a:schemeClr val="tx1"/>
          </a:solidFill>
          <a:latin typeface="+mn-lt"/>
          <a:ea typeface="+mn-ea"/>
          <a:cs typeface="+mn-cs"/>
        </a:defRPr>
      </a:lvl2pPr>
      <a:lvl3pPr marL="788396" algn="l" defTabSz="788396" rtl="0" eaLnBrk="1" latinLnBrk="0" hangingPunct="1">
        <a:defRPr sz="1552" kern="1200">
          <a:solidFill>
            <a:schemeClr val="tx1"/>
          </a:solidFill>
          <a:latin typeface="+mn-lt"/>
          <a:ea typeface="+mn-ea"/>
          <a:cs typeface="+mn-cs"/>
        </a:defRPr>
      </a:lvl3pPr>
      <a:lvl4pPr marL="1182594" algn="l" defTabSz="788396" rtl="0" eaLnBrk="1" latinLnBrk="0" hangingPunct="1">
        <a:defRPr sz="1552" kern="1200">
          <a:solidFill>
            <a:schemeClr val="tx1"/>
          </a:solidFill>
          <a:latin typeface="+mn-lt"/>
          <a:ea typeface="+mn-ea"/>
          <a:cs typeface="+mn-cs"/>
        </a:defRPr>
      </a:lvl4pPr>
      <a:lvl5pPr marL="1576791" algn="l" defTabSz="788396" rtl="0" eaLnBrk="1" latinLnBrk="0" hangingPunct="1">
        <a:defRPr sz="1552" kern="1200">
          <a:solidFill>
            <a:schemeClr val="tx1"/>
          </a:solidFill>
          <a:latin typeface="+mn-lt"/>
          <a:ea typeface="+mn-ea"/>
          <a:cs typeface="+mn-cs"/>
        </a:defRPr>
      </a:lvl5pPr>
      <a:lvl6pPr marL="1970989" algn="l" defTabSz="788396" rtl="0" eaLnBrk="1" latinLnBrk="0" hangingPunct="1">
        <a:defRPr sz="1552" kern="1200">
          <a:solidFill>
            <a:schemeClr val="tx1"/>
          </a:solidFill>
          <a:latin typeface="+mn-lt"/>
          <a:ea typeface="+mn-ea"/>
          <a:cs typeface="+mn-cs"/>
        </a:defRPr>
      </a:lvl6pPr>
      <a:lvl7pPr marL="2365187" algn="l" defTabSz="788396" rtl="0" eaLnBrk="1" latinLnBrk="0" hangingPunct="1">
        <a:defRPr sz="1552" kern="1200">
          <a:solidFill>
            <a:schemeClr val="tx1"/>
          </a:solidFill>
          <a:latin typeface="+mn-lt"/>
          <a:ea typeface="+mn-ea"/>
          <a:cs typeface="+mn-cs"/>
        </a:defRPr>
      </a:lvl7pPr>
      <a:lvl8pPr marL="2759385" algn="l" defTabSz="788396" rtl="0" eaLnBrk="1" latinLnBrk="0" hangingPunct="1">
        <a:defRPr sz="1552" kern="1200">
          <a:solidFill>
            <a:schemeClr val="tx1"/>
          </a:solidFill>
          <a:latin typeface="+mn-lt"/>
          <a:ea typeface="+mn-ea"/>
          <a:cs typeface="+mn-cs"/>
        </a:defRPr>
      </a:lvl8pPr>
      <a:lvl9pPr marL="3153583" algn="l" defTabSz="788396" rtl="0" eaLnBrk="1" latinLnBrk="0" hangingPunct="1">
        <a:defRPr sz="15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672606221"/>
              </p:ext>
            </p:extLst>
          </p:nvPr>
        </p:nvGraphicFramePr>
        <p:xfrm>
          <a:off x="5202758" y="347731"/>
          <a:ext cx="4649579" cy="6888642"/>
        </p:xfrm>
        <a:graphic>
          <a:graphicData uri="http://schemas.openxmlformats.org/drawingml/2006/table">
            <a:tbl>
              <a:tblPr/>
              <a:tblGrid>
                <a:gridCol w="4649579"/>
              </a:tblGrid>
              <a:tr h="68886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300" b="1" kern="1200" dirty="0" smtClean="0">
                          <a:effectLst/>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s-CO" sz="2400" b="1" kern="1200" dirty="0" smtClean="0">
                          <a:effectLst/>
                        </a:rPr>
                        <a:t>COLEGIO</a:t>
                      </a:r>
                    </a:p>
                    <a:p>
                      <a:pPr marL="0" marR="0" indent="0" algn="ctr" defTabSz="914400" rtl="0" eaLnBrk="1" fontAlgn="auto" latinLnBrk="0" hangingPunct="1">
                        <a:lnSpc>
                          <a:spcPct val="100000"/>
                        </a:lnSpc>
                        <a:spcBef>
                          <a:spcPts val="0"/>
                        </a:spcBef>
                        <a:spcAft>
                          <a:spcPts val="0"/>
                        </a:spcAft>
                        <a:buClrTx/>
                        <a:buSzTx/>
                        <a:buFontTx/>
                        <a:buNone/>
                        <a:tabLst/>
                        <a:defRPr/>
                      </a:pPr>
                      <a:r>
                        <a:rPr lang="es-CO" sz="2400" b="1" kern="1200" dirty="0" smtClean="0">
                          <a:effectLst/>
                        </a:rPr>
                        <a:t>CRISTO REY BOGOTÁ</a:t>
                      </a:r>
                      <a:endParaRPr lang="es-CO" sz="1400" kern="1200"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900" kern="1200"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CO" sz="1100" i="1" kern="1200" dirty="0" smtClean="0">
                          <a:effectLst/>
                        </a:rPr>
                        <a:t>”Hacer reinar a Cristo en la familia y en la sociedad a través de la educación”</a:t>
                      </a:r>
                      <a:endParaRPr lang="es-CO" sz="1800" b="1" i="1" kern="1200"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CO" sz="900" kern="1200" dirty="0" smtClean="0">
                        <a:effectLst/>
                      </a:endParaRPr>
                    </a:p>
                    <a:p>
                      <a:pPr algn="ctr"/>
                      <a:endParaRPr lang="es-CO" sz="900" cap="none" spc="0" dirty="0" smtClean="0">
                        <a:ln>
                          <a:noFill/>
                        </a:ln>
                        <a:effectLst/>
                      </a:endParaRPr>
                    </a:p>
                    <a:p>
                      <a:pPr algn="ctr"/>
                      <a:endParaRPr lang="es-CO" sz="1100" cap="none" spc="0" dirty="0" smtClean="0">
                        <a:ln>
                          <a:noFill/>
                        </a:ln>
                        <a:effectLst/>
                      </a:endParaRPr>
                    </a:p>
                    <a:p>
                      <a:pPr algn="ctr"/>
                      <a:endParaRPr lang="es-CO" sz="1100" cap="none" spc="0" dirty="0" smtClean="0">
                        <a:ln>
                          <a:noFill/>
                        </a:ln>
                        <a:effectLst/>
                      </a:endParaRPr>
                    </a:p>
                    <a:p>
                      <a:pPr algn="ctr"/>
                      <a:endParaRPr lang="es-CO" sz="1100" cap="none" spc="0" dirty="0" smtClean="0">
                        <a:ln>
                          <a:noFill/>
                        </a:ln>
                        <a:effectLst/>
                      </a:endParaRPr>
                    </a:p>
                    <a:p>
                      <a:pPr algn="ctr"/>
                      <a:r>
                        <a:rPr lang="es-CO" sz="1800" cap="none" spc="0" dirty="0" smtClean="0">
                          <a:ln>
                            <a:noFill/>
                          </a:ln>
                          <a:effectLst/>
                          <a:latin typeface="Britannic Bold" pitchFamily="34" charset="0"/>
                        </a:rPr>
                        <a:t>Guía</a:t>
                      </a:r>
                      <a:r>
                        <a:rPr lang="es-CO" sz="1800" cap="none" spc="0" baseline="0" dirty="0" smtClean="0">
                          <a:ln>
                            <a:noFill/>
                          </a:ln>
                          <a:effectLst/>
                          <a:latin typeface="Britannic Bold" pitchFamily="34" charset="0"/>
                        </a:rPr>
                        <a:t> práctica de </a:t>
                      </a:r>
                      <a:br>
                        <a:rPr lang="es-CO" sz="1800" cap="none" spc="0" baseline="0" dirty="0" smtClean="0">
                          <a:ln>
                            <a:noFill/>
                          </a:ln>
                          <a:effectLst/>
                          <a:latin typeface="Britannic Bold" pitchFamily="34" charset="0"/>
                        </a:rPr>
                      </a:br>
                      <a:r>
                        <a:rPr lang="es-CO" sz="1800" cap="none" spc="0" baseline="0" dirty="0" smtClean="0">
                          <a:ln>
                            <a:noFill/>
                          </a:ln>
                          <a:effectLst/>
                          <a:latin typeface="Britannic Bold" pitchFamily="34" charset="0"/>
                        </a:rPr>
                        <a:t>uso de laboratorios</a:t>
                      </a:r>
                      <a:endParaRPr lang="es-CO" sz="1800" dirty="0" smtClean="0">
                        <a:latin typeface="Britannic Bold" pitchFamily="34" charset="0"/>
                      </a:endParaRPr>
                    </a:p>
                    <a:p>
                      <a:pPr algn="ctr"/>
                      <a:endParaRPr lang="es-CO" sz="1200" dirty="0"/>
                    </a:p>
                  </a:txBody>
                  <a:tcPr marL="75332" marR="75332" marT="23909" marB="23909">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pic>
        <p:nvPicPr>
          <p:cNvPr id="24" name="23 Imagen" descr="C:\Users\CALIDAD\Pictures\ESCUDO COLEGIO CRISTO REY BOGOTA (C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9442" y="372140"/>
            <a:ext cx="669851" cy="1007881"/>
          </a:xfrm>
          <a:prstGeom prst="rect">
            <a:avLst/>
          </a:prstGeom>
          <a:noFill/>
          <a:ln>
            <a:noFill/>
          </a:ln>
        </p:spPr>
      </p:pic>
      <p:pic>
        <p:nvPicPr>
          <p:cNvPr id="25" name="24 Imagen" descr="C:\Users\CALIDAD\Pictures\Recognised for excellence 4 stars (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5421" y="6650174"/>
            <a:ext cx="1008000" cy="523587"/>
          </a:xfrm>
          <a:prstGeom prst="rect">
            <a:avLst/>
          </a:prstGeom>
          <a:noFill/>
          <a:ln>
            <a:noFill/>
          </a:ln>
        </p:spPr>
      </p:pic>
      <p:cxnSp>
        <p:nvCxnSpPr>
          <p:cNvPr id="27" name="AutoShape 37"/>
          <p:cNvCxnSpPr>
            <a:cxnSpLocks noChangeShapeType="1"/>
          </p:cNvCxnSpPr>
          <p:nvPr/>
        </p:nvCxnSpPr>
        <p:spPr bwMode="auto">
          <a:xfrm>
            <a:off x="6325563" y="943125"/>
            <a:ext cx="2341011" cy="0"/>
          </a:xfrm>
          <a:prstGeom prst="straightConnector1">
            <a:avLst/>
          </a:prstGeom>
          <a:ln w="38100">
            <a:headEnd/>
            <a:tailEnd/>
          </a:ln>
          <a:extLst/>
        </p:spPr>
        <p:style>
          <a:lnRef idx="3">
            <a:schemeClr val="accent1"/>
          </a:lnRef>
          <a:fillRef idx="0">
            <a:schemeClr val="accent1"/>
          </a:fillRef>
          <a:effectRef idx="2">
            <a:schemeClr val="accent1"/>
          </a:effectRef>
          <a:fontRef idx="minor">
            <a:schemeClr val="tx1"/>
          </a:fontRef>
        </p:style>
      </p:cxnSp>
      <p:pic>
        <p:nvPicPr>
          <p:cNvPr id="2" name="Imagen 1"/>
          <p:cNvPicPr>
            <a:picLocks noChangeAspect="1"/>
          </p:cNvPicPr>
          <p:nvPr/>
        </p:nvPicPr>
        <p:blipFill>
          <a:blip r:embed="rId5"/>
          <a:stretch>
            <a:fillRect/>
          </a:stretch>
        </p:blipFill>
        <p:spPr>
          <a:xfrm>
            <a:off x="5987134" y="3497936"/>
            <a:ext cx="3017867" cy="2439830"/>
          </a:xfrm>
          <a:prstGeom prst="rect">
            <a:avLst/>
          </a:prstGeom>
        </p:spPr>
      </p:pic>
    </p:spTree>
    <p:extLst>
      <p:ext uri="{BB962C8B-B14F-4D97-AF65-F5344CB8AC3E}">
        <p14:creationId xmlns:p14="http://schemas.microsoft.com/office/powerpoint/2010/main" val="37694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8491" y="7279731"/>
            <a:ext cx="380945" cy="276999"/>
          </a:xfrm>
          <a:prstGeom prst="rect">
            <a:avLst/>
          </a:prstGeom>
          <a:noFill/>
        </p:spPr>
        <p:txBody>
          <a:bodyPr wrap="square" rtlCol="0">
            <a:spAutoFit/>
          </a:bodyPr>
          <a:lstStyle/>
          <a:p>
            <a:pPr algn="ctr"/>
            <a:r>
              <a:rPr lang="es-CO" sz="1200" dirty="0" smtClean="0"/>
              <a:t>2</a:t>
            </a:r>
            <a:endParaRPr lang="es-CO" sz="1200" dirty="0"/>
          </a:p>
        </p:txBody>
      </p:sp>
      <p:sp>
        <p:nvSpPr>
          <p:cNvPr id="27" name="26 CuadroTexto"/>
          <p:cNvSpPr txBox="1"/>
          <p:nvPr/>
        </p:nvSpPr>
        <p:spPr>
          <a:xfrm>
            <a:off x="9288458" y="7264704"/>
            <a:ext cx="380945" cy="276999"/>
          </a:xfrm>
          <a:prstGeom prst="rect">
            <a:avLst/>
          </a:prstGeom>
          <a:noFill/>
        </p:spPr>
        <p:txBody>
          <a:bodyPr wrap="square" rtlCol="0">
            <a:spAutoFit/>
          </a:bodyPr>
          <a:lstStyle/>
          <a:p>
            <a:pPr algn="ctr"/>
            <a:r>
              <a:rPr lang="es-CO" sz="1200" dirty="0" smtClean="0"/>
              <a:t>11</a:t>
            </a:r>
            <a:endParaRPr lang="es-CO" sz="1200" dirty="0"/>
          </a:p>
        </p:txBody>
      </p:sp>
      <p:sp>
        <p:nvSpPr>
          <p:cNvPr id="3" name="CuadroTexto 2"/>
          <p:cNvSpPr txBox="1"/>
          <p:nvPr/>
        </p:nvSpPr>
        <p:spPr>
          <a:xfrm>
            <a:off x="468491" y="573437"/>
            <a:ext cx="4258492" cy="4524315"/>
          </a:xfrm>
          <a:prstGeom prst="rect">
            <a:avLst/>
          </a:prstGeom>
          <a:noFill/>
        </p:spPr>
        <p:txBody>
          <a:bodyPr wrap="square" rtlCol="0">
            <a:spAutoFit/>
          </a:bodyPr>
          <a:lstStyle/>
          <a:p>
            <a:pPr algn="ctr"/>
            <a:r>
              <a:rPr lang="es-CO" sz="1400" b="1" dirty="0" smtClean="0"/>
              <a:t>INTRODUCCIÓN</a:t>
            </a:r>
          </a:p>
          <a:p>
            <a:pPr algn="just"/>
            <a:endParaRPr lang="es-CO" sz="1200" dirty="0"/>
          </a:p>
          <a:p>
            <a:pPr algn="just"/>
            <a:r>
              <a:rPr lang="es-CO" sz="1200" dirty="0" smtClean="0"/>
              <a:t>El </a:t>
            </a:r>
            <a:r>
              <a:rPr lang="es-CO" sz="1200" dirty="0"/>
              <a:t>colegio Cristo Rey Bogotá cuenta con una serie de laboratorios de servicio a la comunidad estudiantil en los que se manipulan, ya sea en forma continua u ocasional, sustancias químicas. Los usuarios de estos laboratorios corresponden a estudiantes de primaria y bachillerato, y empleados (docentes y no docentes), quienes quedan expuestos tanto a riesgos ambientales, como riesgos para la salud, asociados con las prácticas de química experimental en el colegio</a:t>
            </a:r>
            <a:r>
              <a:rPr lang="es-CO" sz="1200" dirty="0" smtClean="0"/>
              <a:t>.</a:t>
            </a:r>
          </a:p>
          <a:p>
            <a:pPr algn="just"/>
            <a:endParaRPr lang="es-CO" sz="1200" dirty="0"/>
          </a:p>
          <a:p>
            <a:pPr algn="just"/>
            <a:r>
              <a:rPr lang="es-CO" sz="1200" dirty="0"/>
              <a:t>El proceso de identificación y valoración de riesgos específicos a los que se encuentran expuestos dichos usuarios, es el punto de partida que establece la necesidad de generar normas y criterios para la ejecución de procedimientos y procesos sobre el manejo adecuado de las sustancias químicas y residuos producidos en el transcurso de las actividades relacionadas con la academia</a:t>
            </a:r>
            <a:r>
              <a:rPr lang="es-CO" sz="1200" dirty="0" smtClean="0"/>
              <a:t>.</a:t>
            </a:r>
          </a:p>
          <a:p>
            <a:pPr algn="just"/>
            <a:endParaRPr lang="es-CO" sz="1200" dirty="0"/>
          </a:p>
          <a:p>
            <a:pPr algn="just"/>
            <a:r>
              <a:rPr lang="es-CO" sz="1200" dirty="0"/>
              <a:t>El cumplimiento de estos lineamientos permitirá alcanzar un desempeño eficiente y seguro dentro del laboratorio, para ello es necesario que cada persona comprenda su responsabilidad al efectuar el trabajo en éstas áreas procurando siempre la seguridad personal, de sus compañeros, de equipos y la preservación del medio ambiente.</a:t>
            </a:r>
            <a:endParaRPr lang="es-CO" sz="1600" dirty="0"/>
          </a:p>
        </p:txBody>
      </p:sp>
      <p:graphicFrame>
        <p:nvGraphicFramePr>
          <p:cNvPr id="7" name="Tabla 6"/>
          <p:cNvGraphicFramePr>
            <a:graphicFrameLocks noGrp="1"/>
          </p:cNvGraphicFramePr>
          <p:nvPr>
            <p:extLst>
              <p:ext uri="{D42A27DB-BD31-4B8C-83A1-F6EECF244321}">
                <p14:modId xmlns:p14="http://schemas.microsoft.com/office/powerpoint/2010/main" val="3300514722"/>
              </p:ext>
            </p:extLst>
          </p:nvPr>
        </p:nvGraphicFramePr>
        <p:xfrm>
          <a:off x="5410446" y="712112"/>
          <a:ext cx="4258957" cy="2621480"/>
        </p:xfrm>
        <a:graphic>
          <a:graphicData uri="http://schemas.openxmlformats.org/drawingml/2006/table">
            <a:tbl>
              <a:tblPr firstRow="1" bandRow="1">
                <a:tableStyleId>{5C22544A-7EE6-4342-B048-85BDC9FD1C3A}</a:tableStyleId>
              </a:tblPr>
              <a:tblGrid>
                <a:gridCol w="4258957"/>
              </a:tblGrid>
              <a:tr h="163255">
                <a:tc>
                  <a:txBody>
                    <a:bodyPr/>
                    <a:lstStyle/>
                    <a:p>
                      <a:pPr algn="ctr"/>
                      <a:r>
                        <a:rPr lang="es-CO" dirty="0" smtClean="0"/>
                        <a:t>POR</a:t>
                      </a:r>
                      <a:r>
                        <a:rPr lang="es-CO" baseline="0" dirty="0" smtClean="0"/>
                        <a:t> INHALACIÓN</a:t>
                      </a:r>
                      <a:endParaRPr lang="es-CO" dirty="0"/>
                    </a:p>
                  </a:txBody>
                  <a:tcPr/>
                </a:tc>
              </a:tr>
              <a:tr h="2293502">
                <a:tc>
                  <a:txBody>
                    <a:bodyPr/>
                    <a:lstStyle/>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Trate de identificar el material. </a:t>
                      </a:r>
                    </a:p>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Retire al afectado por inhalación de humo o de vapores de sustancias químicas a un área donde haya aire fresco. </a:t>
                      </a:r>
                    </a:p>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Si la sustancia química ha sido inhalada, siga las instrucciones de primeros auxilios que aparecen en la etiqueta o en la Hoja de Seguridad. </a:t>
                      </a:r>
                    </a:p>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Si el afectado está inconsciente, póngalo en posición lateral de seguridad, con la cabeza de lado, y extienda la lengua hacia fuera, con ayuda de un baja lenguas. Si está consciente, manténgalo apoyado. </a:t>
                      </a:r>
                    </a:p>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Solicite asistencia médica inmediatamente. </a:t>
                      </a:r>
                      <a:endParaRPr lang="es-CO" sz="1200" kern="1200" dirty="0">
                        <a:solidFill>
                          <a:schemeClr val="tx1"/>
                        </a:solidFill>
                        <a:latin typeface="+mn-lt"/>
                        <a:ea typeface="+mn-ea"/>
                        <a:cs typeface="+mn-cs"/>
                      </a:endParaRPr>
                    </a:p>
                  </a:txBody>
                  <a:tcPr/>
                </a:tc>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1166702241"/>
              </p:ext>
            </p:extLst>
          </p:nvPr>
        </p:nvGraphicFramePr>
        <p:xfrm>
          <a:off x="5410446" y="3263462"/>
          <a:ext cx="4258957" cy="2621480"/>
        </p:xfrm>
        <a:graphic>
          <a:graphicData uri="http://schemas.openxmlformats.org/drawingml/2006/table">
            <a:tbl>
              <a:tblPr firstRow="1" bandRow="1">
                <a:tableStyleId>{5C22544A-7EE6-4342-B048-85BDC9FD1C3A}</a:tableStyleId>
              </a:tblPr>
              <a:tblGrid>
                <a:gridCol w="4258957"/>
              </a:tblGrid>
              <a:tr h="215028">
                <a:tc>
                  <a:txBody>
                    <a:bodyPr/>
                    <a:lstStyle/>
                    <a:p>
                      <a:pPr algn="ctr"/>
                      <a:r>
                        <a:rPr lang="es-CO" dirty="0" smtClean="0"/>
                        <a:t>POR</a:t>
                      </a:r>
                      <a:r>
                        <a:rPr lang="es-CO" baseline="0" dirty="0" smtClean="0"/>
                        <a:t> INGESTIÓN</a:t>
                      </a:r>
                      <a:endParaRPr lang="es-CO" dirty="0"/>
                    </a:p>
                  </a:txBody>
                  <a:tcPr/>
                </a:tc>
              </a:tr>
              <a:tr h="2293502">
                <a:tc>
                  <a:txBody>
                    <a:bodyPr/>
                    <a:lstStyle/>
                    <a:p>
                      <a:pPr marL="171450" lvl="0" indent="-171450" algn="just" defTabSz="788396" rtl="0" eaLnBrk="1" latinLnBrk="0" hangingPunct="1">
                        <a:buFont typeface="Arial" panose="020B0604020202020204" pitchFamily="34" charset="0"/>
                        <a:buChar char="•"/>
                      </a:pPr>
                      <a:r>
                        <a:rPr lang="es-CO" sz="1200" kern="1200" dirty="0" smtClean="0">
                          <a:solidFill>
                            <a:schemeClr val="tx1"/>
                          </a:solidFill>
                          <a:latin typeface="+mn-lt"/>
                          <a:ea typeface="+mn-ea"/>
                          <a:cs typeface="+mn-cs"/>
                        </a:rPr>
                        <a:t>Identifique la sustancia química ingerida. </a:t>
                      </a:r>
                    </a:p>
                    <a:p>
                      <a:pPr marL="171450" lvl="0" indent="-171450" algn="just" defTabSz="788396" rtl="0" eaLnBrk="1" latinLnBrk="0" hangingPunct="1">
                        <a:buFont typeface="Arial" panose="020B0604020202020204" pitchFamily="34" charset="0"/>
                        <a:buChar char="•"/>
                      </a:pPr>
                      <a:r>
                        <a:rPr lang="es-CO" sz="1200" kern="1200" dirty="0" smtClean="0">
                          <a:solidFill>
                            <a:schemeClr val="tx1"/>
                          </a:solidFill>
                          <a:latin typeface="+mn-lt"/>
                          <a:ea typeface="+mn-ea"/>
                          <a:cs typeface="+mn-cs"/>
                        </a:rPr>
                        <a:t>No se debe suministrar nada vía oral precipitadamente sin conocer la identidad del producto ingerido. </a:t>
                      </a:r>
                    </a:p>
                    <a:p>
                      <a:pPr marL="171450" lvl="0" indent="-171450" algn="just" defTabSz="788396" rtl="0" eaLnBrk="1" latinLnBrk="0" hangingPunct="1">
                        <a:buFont typeface="Arial" panose="020B0604020202020204" pitchFamily="34" charset="0"/>
                        <a:buChar char="•"/>
                      </a:pPr>
                      <a:r>
                        <a:rPr lang="es-CO" sz="1200" kern="1200" dirty="0" smtClean="0">
                          <a:solidFill>
                            <a:schemeClr val="tx1"/>
                          </a:solidFill>
                          <a:latin typeface="+mn-lt"/>
                          <a:ea typeface="+mn-ea"/>
                          <a:cs typeface="+mn-cs"/>
                        </a:rPr>
                        <a:t>Si la sustancia química ha sido ingerida, siga las instrucciones de primeros auxilios que aparecen en la etiqueta o en la Hoja de Seguridad. </a:t>
                      </a:r>
                    </a:p>
                    <a:p>
                      <a:pPr marL="171450" lvl="0" indent="-171450" algn="just" defTabSz="788396" rtl="0" eaLnBrk="1" latinLnBrk="0" hangingPunct="1">
                        <a:buFont typeface="Arial" panose="020B0604020202020204" pitchFamily="34" charset="0"/>
                        <a:buChar char="•"/>
                      </a:pPr>
                      <a:r>
                        <a:rPr lang="es-CO" sz="1200" kern="1200" dirty="0" smtClean="0">
                          <a:solidFill>
                            <a:schemeClr val="tx1"/>
                          </a:solidFill>
                          <a:latin typeface="+mn-lt"/>
                          <a:ea typeface="+mn-ea"/>
                          <a:cs typeface="+mn-cs"/>
                        </a:rPr>
                        <a:t>Si el afectado está inconsciente, póngalo en posición lateral de seguridad, con la cabeza de lado, y extienda la lengua hacia fuera, con ayuda de un baja lenguas. Si está consciente, manténgalo apoyado. </a:t>
                      </a:r>
                    </a:p>
                    <a:p>
                      <a:pPr marL="171450" lvl="0" indent="-171450" algn="just" defTabSz="788396" rtl="0" eaLnBrk="1" latinLnBrk="0" hangingPunct="1">
                        <a:buFont typeface="Arial" panose="020B0604020202020204" pitchFamily="34" charset="0"/>
                        <a:buChar char="•"/>
                      </a:pPr>
                      <a:r>
                        <a:rPr lang="es-CO" sz="1200" kern="1200" dirty="0" smtClean="0">
                          <a:solidFill>
                            <a:schemeClr val="tx1"/>
                          </a:solidFill>
                          <a:latin typeface="+mn-lt"/>
                          <a:ea typeface="+mn-ea"/>
                          <a:cs typeface="+mn-cs"/>
                        </a:rPr>
                        <a:t>Busque ayuda médica.</a:t>
                      </a:r>
                      <a:endParaRPr lang="es-CO" sz="1200" kern="1200" dirty="0">
                        <a:solidFill>
                          <a:schemeClr val="tx1"/>
                        </a:solidFill>
                        <a:latin typeface="+mn-lt"/>
                        <a:ea typeface="+mn-ea"/>
                        <a:cs typeface="+mn-cs"/>
                      </a:endParaRPr>
                    </a:p>
                  </a:txBody>
                  <a:tcPr/>
                </a:tc>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191533492"/>
              </p:ext>
            </p:extLst>
          </p:nvPr>
        </p:nvGraphicFramePr>
        <p:xfrm>
          <a:off x="5527367" y="6764259"/>
          <a:ext cx="4046159" cy="293562"/>
        </p:xfrm>
        <a:graphic>
          <a:graphicData uri="http://schemas.openxmlformats.org/drawingml/2006/table">
            <a:tbl>
              <a:tblPr firstRow="1" firstCol="1" bandRow="1">
                <a:tableStyleId>{5940675A-B579-460E-94D1-54222C63F5DA}</a:tableStyleId>
              </a:tblPr>
              <a:tblGrid>
                <a:gridCol w="1011257"/>
                <a:gridCol w="1011634"/>
                <a:gridCol w="1011634"/>
                <a:gridCol w="1011634"/>
              </a:tblGrid>
              <a:tr h="0">
                <a:tc rowSpan="3">
                  <a:txBody>
                    <a:bodyPr/>
                    <a:lstStyle/>
                    <a:p>
                      <a:pPr>
                        <a:lnSpc>
                          <a:spcPct val="107000"/>
                        </a:lnSpc>
                        <a:spcAft>
                          <a:spcPts val="0"/>
                        </a:spcAft>
                      </a:pPr>
                      <a:r>
                        <a:rPr lang="es-CO" sz="600" dirty="0">
                          <a:effectLst/>
                        </a:rPr>
                        <a:t>Observaciones</a:t>
                      </a:r>
                      <a:endParaRPr lang="es-C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a:effectLst/>
                        </a:rPr>
                        <a:t>Registró</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a:effectLst/>
                        </a:rPr>
                        <a:t>Revisó</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dirty="0">
                          <a:effectLst/>
                        </a:rPr>
                        <a:t>Verificó</a:t>
                      </a:r>
                      <a:endParaRPr lang="es-C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2454">
                <a:tc vMerge="1">
                  <a:txBody>
                    <a:bodyPr/>
                    <a:lstStyle/>
                    <a:p>
                      <a:endParaRPr lang="es-CO"/>
                    </a:p>
                  </a:txBody>
                  <a:tcPr/>
                </a:tc>
                <a:tc>
                  <a:txBody>
                    <a:bodyPr/>
                    <a:lstStyle/>
                    <a:p>
                      <a:pPr algn="ctr">
                        <a:lnSpc>
                          <a:spcPct val="107000"/>
                        </a:lnSpc>
                        <a:spcAft>
                          <a:spcPts val="0"/>
                        </a:spcAft>
                      </a:pPr>
                      <a:r>
                        <a:rPr lang="es-CO" sz="600">
                          <a:effectLst/>
                        </a:rPr>
                        <a:t>Diana Paola Sánchez</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600">
                          <a:effectLst/>
                        </a:rPr>
                        <a:t>Marcela Parra Palacios</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600">
                          <a:effectLst/>
                        </a:rPr>
                        <a:t>María Cristina Salamanca</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vMerge="1">
                  <a:txBody>
                    <a:bodyPr/>
                    <a:lstStyle/>
                    <a:p>
                      <a:endParaRPr lang="es-CO"/>
                    </a:p>
                  </a:txBody>
                  <a:tcPr/>
                </a:tc>
                <a:tc>
                  <a:txBody>
                    <a:bodyPr/>
                    <a:lstStyle/>
                    <a:p>
                      <a:pPr algn="ctr">
                        <a:lnSpc>
                          <a:spcPct val="107000"/>
                        </a:lnSpc>
                        <a:spcAft>
                          <a:spcPts val="0"/>
                        </a:spcAft>
                      </a:pPr>
                      <a:r>
                        <a:rPr lang="es-CO" sz="600">
                          <a:effectLst/>
                        </a:rPr>
                        <a:t>Estudiante Ing. Ambiental</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600">
                          <a:effectLst/>
                        </a:rPr>
                        <a:t>Coordinadora de Calidad</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600" dirty="0">
                          <a:effectLst/>
                        </a:rPr>
                        <a:t>Coordinadora de Calidad</a:t>
                      </a:r>
                      <a:endParaRPr lang="es-C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val="2235387342"/>
              </p:ext>
            </p:extLst>
          </p:nvPr>
        </p:nvGraphicFramePr>
        <p:xfrm>
          <a:off x="5541178" y="7111770"/>
          <a:ext cx="4032348" cy="120300"/>
        </p:xfrm>
        <a:graphic>
          <a:graphicData uri="http://schemas.openxmlformats.org/drawingml/2006/table">
            <a:tbl>
              <a:tblPr firstRow="1" firstCol="1" bandRow="1">
                <a:tableStyleId>{5940675A-B579-460E-94D1-54222C63F5DA}</a:tableStyleId>
              </a:tblPr>
              <a:tblGrid>
                <a:gridCol w="671933"/>
                <a:gridCol w="671933"/>
                <a:gridCol w="671933"/>
                <a:gridCol w="671933"/>
                <a:gridCol w="672308"/>
                <a:gridCol w="672308"/>
              </a:tblGrid>
              <a:tr h="120300">
                <a:tc>
                  <a:txBody>
                    <a:bodyPr/>
                    <a:lstStyle/>
                    <a:p>
                      <a:pPr>
                        <a:lnSpc>
                          <a:spcPct val="107000"/>
                        </a:lnSpc>
                        <a:spcAft>
                          <a:spcPts val="0"/>
                        </a:spcAft>
                      </a:pPr>
                      <a:r>
                        <a:rPr lang="es-CO" sz="600" dirty="0">
                          <a:effectLst/>
                        </a:rPr>
                        <a:t>Fecha Aprobado</a:t>
                      </a:r>
                      <a:endParaRPr lang="es-C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a:effectLst/>
                        </a:rPr>
                        <a:t> </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a:effectLst/>
                        </a:rPr>
                        <a:t>Fecha Revisado</a:t>
                      </a:r>
                      <a:endParaRPr lang="es-CO" sz="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dirty="0">
                          <a:effectLst/>
                        </a:rPr>
                        <a:t> </a:t>
                      </a:r>
                      <a:endParaRPr lang="es-C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dirty="0">
                          <a:effectLst/>
                        </a:rPr>
                        <a:t>Vigencia</a:t>
                      </a:r>
                      <a:endParaRPr lang="es-C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CO" sz="600" dirty="0">
                          <a:effectLst/>
                        </a:rPr>
                        <a:t> </a:t>
                      </a:r>
                      <a:endParaRPr lang="es-CO"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795121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24 CuadroTexto"/>
          <p:cNvSpPr txBox="1"/>
          <p:nvPr/>
        </p:nvSpPr>
        <p:spPr>
          <a:xfrm>
            <a:off x="9187574" y="7279731"/>
            <a:ext cx="380945" cy="276999"/>
          </a:xfrm>
          <a:prstGeom prst="rect">
            <a:avLst/>
          </a:prstGeom>
          <a:noFill/>
        </p:spPr>
        <p:txBody>
          <a:bodyPr wrap="square" rtlCol="0">
            <a:spAutoFit/>
          </a:bodyPr>
          <a:lstStyle/>
          <a:p>
            <a:pPr algn="ctr"/>
            <a:r>
              <a:rPr lang="es-CO" sz="1200" dirty="0" smtClean="0"/>
              <a:t>3</a:t>
            </a:r>
            <a:endParaRPr lang="es-CO" sz="1200" dirty="0"/>
          </a:p>
        </p:txBody>
      </p:sp>
      <p:sp>
        <p:nvSpPr>
          <p:cNvPr id="26" name="25 CuadroTexto"/>
          <p:cNvSpPr txBox="1"/>
          <p:nvPr/>
        </p:nvSpPr>
        <p:spPr>
          <a:xfrm>
            <a:off x="468491" y="7279731"/>
            <a:ext cx="380945" cy="276999"/>
          </a:xfrm>
          <a:prstGeom prst="rect">
            <a:avLst/>
          </a:prstGeom>
          <a:noFill/>
        </p:spPr>
        <p:txBody>
          <a:bodyPr wrap="square" rtlCol="0">
            <a:spAutoFit/>
          </a:bodyPr>
          <a:lstStyle/>
          <a:p>
            <a:pPr algn="ctr"/>
            <a:r>
              <a:rPr lang="es-CO" sz="1200" dirty="0" smtClean="0"/>
              <a:t>10</a:t>
            </a:r>
            <a:endParaRPr lang="es-CO" sz="1200" dirty="0"/>
          </a:p>
        </p:txBody>
      </p:sp>
      <p:pic>
        <p:nvPicPr>
          <p:cNvPr id="22" name="Imagen 21"/>
          <p:cNvPicPr>
            <a:picLocks noChangeAspect="1"/>
          </p:cNvPicPr>
          <p:nvPr/>
        </p:nvPicPr>
        <p:blipFill>
          <a:blip r:embed="rId2"/>
          <a:stretch>
            <a:fillRect/>
          </a:stretch>
        </p:blipFill>
        <p:spPr>
          <a:xfrm>
            <a:off x="5478460" y="750860"/>
            <a:ext cx="5614113" cy="6528871"/>
          </a:xfrm>
          <a:prstGeom prst="rect">
            <a:avLst/>
          </a:prstGeom>
        </p:spPr>
      </p:pic>
      <p:sp>
        <p:nvSpPr>
          <p:cNvPr id="5" name="CuadroTexto 4"/>
          <p:cNvSpPr txBox="1"/>
          <p:nvPr/>
        </p:nvSpPr>
        <p:spPr>
          <a:xfrm>
            <a:off x="658963" y="259161"/>
            <a:ext cx="3779659" cy="307777"/>
          </a:xfrm>
          <a:prstGeom prst="rect">
            <a:avLst/>
          </a:prstGeom>
          <a:noFill/>
        </p:spPr>
        <p:txBody>
          <a:bodyPr wrap="square" rtlCol="0">
            <a:spAutoFit/>
          </a:bodyPr>
          <a:lstStyle/>
          <a:p>
            <a:pPr algn="ctr"/>
            <a:r>
              <a:rPr lang="es-CO" sz="1400" b="1" dirty="0" smtClean="0"/>
              <a:t>MEDIDAS DE PRIMEROS AUXILIOS</a:t>
            </a:r>
            <a:endParaRPr lang="es-CO" sz="1400" b="1" dirty="0"/>
          </a:p>
        </p:txBody>
      </p:sp>
      <p:graphicFrame>
        <p:nvGraphicFramePr>
          <p:cNvPr id="7" name="Tabla 6"/>
          <p:cNvGraphicFramePr>
            <a:graphicFrameLocks noGrp="1"/>
          </p:cNvGraphicFramePr>
          <p:nvPr>
            <p:extLst>
              <p:ext uri="{D42A27DB-BD31-4B8C-83A1-F6EECF244321}">
                <p14:modId xmlns:p14="http://schemas.microsoft.com/office/powerpoint/2010/main" val="3364757647"/>
              </p:ext>
            </p:extLst>
          </p:nvPr>
        </p:nvGraphicFramePr>
        <p:xfrm>
          <a:off x="468491" y="585988"/>
          <a:ext cx="4258957" cy="5174298"/>
        </p:xfrm>
        <a:graphic>
          <a:graphicData uri="http://schemas.openxmlformats.org/drawingml/2006/table">
            <a:tbl>
              <a:tblPr firstRow="1" bandRow="1">
                <a:tableStyleId>{5C22544A-7EE6-4342-B048-85BDC9FD1C3A}</a:tableStyleId>
              </a:tblPr>
              <a:tblGrid>
                <a:gridCol w="4258957"/>
              </a:tblGrid>
              <a:tr h="311825">
                <a:tc>
                  <a:txBody>
                    <a:bodyPr/>
                    <a:lstStyle/>
                    <a:p>
                      <a:pPr algn="ctr"/>
                      <a:r>
                        <a:rPr lang="es-CO" dirty="0" smtClean="0"/>
                        <a:t>EN OJOS</a:t>
                      </a:r>
                      <a:endParaRPr lang="es-CO" dirty="0"/>
                    </a:p>
                  </a:txBody>
                  <a:tcPr/>
                </a:tc>
              </a:tr>
              <a:tr h="4607637">
                <a:tc>
                  <a:txBody>
                    <a:bodyPr/>
                    <a:lstStyle/>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Inmediatamente después del accidente, irrigar ambos ojos con grandes cantidades de agua, de ser posible a chorro o con ayuda de una pera de goma grande o un lavaojos. </a:t>
                      </a:r>
                    </a:p>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Si no se dispone de una fuente lava ojos, las personas lesionadas deben ser colocadas sobre sus espaldas y hacerles fluir agua suavemente a través de las esquinas de sus ojos por al menos 15 minutos. El agua no se debe aplicar directamente sobre el globo ocular, sino a la base de la nariz, esto hace que sea más efectivo el lavado de los ojos, extrayendo las sustancias químicas (los chorros potentes de agua pueden volver a introducir partículas en los ojos). </a:t>
                      </a:r>
                    </a:p>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Mantenga los ojos abiertos. </a:t>
                      </a:r>
                    </a:p>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Estire los párpados hacia el exterior mueva sus ojos continuamente hacia arriba, hacia abajo y hacia los lados, de modo que el agua penetre por debajo de los mismos. </a:t>
                      </a:r>
                    </a:p>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Continúe la irrigación por lo menos 15 minutos. </a:t>
                      </a:r>
                    </a:p>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Seguidamente dependiendo del tipo de sustancia química que causó la afectación, siga las instrucciones de primeros auxilios que aparecen en la etiqueta o en la Ficha de Seguridad, continúe el lavado dos o tres veces más con una solución específica, manteniéndola en contacto con los ojos por 5 minutos.</a:t>
                      </a:r>
                    </a:p>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Vierta en cada ojo una gota de aceite de oliva puro. </a:t>
                      </a:r>
                    </a:p>
                    <a:p>
                      <a:pPr marL="285750" lvl="0" indent="-285750" algn="just">
                        <a:buFont typeface="Arial" panose="020B0604020202020204" pitchFamily="34" charset="0"/>
                        <a:buChar char="•"/>
                      </a:pPr>
                      <a:r>
                        <a:rPr lang="es-CO" sz="1200" kern="1200" dirty="0" smtClean="0">
                          <a:solidFill>
                            <a:schemeClr val="tx1"/>
                          </a:solidFill>
                          <a:latin typeface="+mn-lt"/>
                          <a:ea typeface="+mn-ea"/>
                          <a:cs typeface="+mn-cs"/>
                        </a:rPr>
                        <a:t>Después de que se ha dado los primeros auxilios a sus ojos, rápidamente diríjase</a:t>
                      </a:r>
                      <a:r>
                        <a:rPr lang="es-CO" sz="1200" kern="1200" baseline="0" dirty="0" smtClean="0">
                          <a:solidFill>
                            <a:schemeClr val="tx1"/>
                          </a:solidFill>
                          <a:latin typeface="+mn-lt"/>
                          <a:ea typeface="+mn-ea"/>
                          <a:cs typeface="+mn-cs"/>
                        </a:rPr>
                        <a:t> a la enfermería</a:t>
                      </a:r>
                      <a:r>
                        <a:rPr lang="es-CO" sz="1200" kern="1200" dirty="0" smtClean="0">
                          <a:solidFill>
                            <a:schemeClr val="tx1"/>
                          </a:solidFill>
                          <a:latin typeface="+mn-lt"/>
                          <a:ea typeface="+mn-ea"/>
                          <a:cs typeface="+mn-cs"/>
                        </a:rPr>
                        <a:t>.</a:t>
                      </a:r>
                    </a:p>
                    <a:p>
                      <a:pPr algn="just"/>
                      <a:endParaRPr lang="es-CO" sz="1200" kern="1200" dirty="0">
                        <a:solidFill>
                          <a:schemeClr val="tx1"/>
                        </a:solidFill>
                        <a:latin typeface="+mn-lt"/>
                        <a:ea typeface="+mn-ea"/>
                        <a:cs typeface="+mn-cs"/>
                      </a:endParaRPr>
                    </a:p>
                  </a:txBody>
                  <a:tcPr/>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2896549152"/>
              </p:ext>
            </p:extLst>
          </p:nvPr>
        </p:nvGraphicFramePr>
        <p:xfrm>
          <a:off x="468491" y="5580153"/>
          <a:ext cx="4258957" cy="1489908"/>
        </p:xfrm>
        <a:graphic>
          <a:graphicData uri="http://schemas.openxmlformats.org/drawingml/2006/table">
            <a:tbl>
              <a:tblPr firstRow="1" bandRow="1">
                <a:tableStyleId>{5C22544A-7EE6-4342-B048-85BDC9FD1C3A}</a:tableStyleId>
              </a:tblPr>
              <a:tblGrid>
                <a:gridCol w="4258957"/>
              </a:tblGrid>
              <a:tr h="277842">
                <a:tc>
                  <a:txBody>
                    <a:bodyPr/>
                    <a:lstStyle/>
                    <a:p>
                      <a:pPr algn="ctr"/>
                      <a:r>
                        <a:rPr lang="es-CO" dirty="0" smtClean="0"/>
                        <a:t>EN PIEL</a:t>
                      </a:r>
                      <a:endParaRPr lang="es-CO" dirty="0"/>
                    </a:p>
                  </a:txBody>
                  <a:tcPr/>
                </a:tc>
              </a:tr>
              <a:tr h="1161930">
                <a:tc>
                  <a:txBody>
                    <a:bodyPr/>
                    <a:lstStyle/>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Asegúrese de identificar el agente contaminante. </a:t>
                      </a:r>
                    </a:p>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Retire inmediatamente la ropa de la zona afectada. </a:t>
                      </a:r>
                    </a:p>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Inmediatamente, irrigue la zona con grandes cantidades de agua preferiblemente con la ducha de seguridad. </a:t>
                      </a:r>
                    </a:p>
                    <a:p>
                      <a:pPr marL="171450" lvl="0" indent="-171450" algn="just">
                        <a:buFont typeface="Arial" panose="020B0604020202020204" pitchFamily="34" charset="0"/>
                        <a:buChar char="•"/>
                      </a:pPr>
                      <a:r>
                        <a:rPr lang="es-CO" sz="1200" kern="1200" dirty="0" smtClean="0">
                          <a:solidFill>
                            <a:schemeClr val="tx1"/>
                          </a:solidFill>
                          <a:latin typeface="+mn-lt"/>
                          <a:ea typeface="+mn-ea"/>
                          <a:cs typeface="+mn-cs"/>
                        </a:rPr>
                        <a:t>Acuda a la enfermerí</a:t>
                      </a:r>
                      <a:r>
                        <a:rPr lang="es-CO" sz="1200" kern="1200" baseline="0" dirty="0" smtClean="0">
                          <a:solidFill>
                            <a:schemeClr val="tx1"/>
                          </a:solidFill>
                          <a:latin typeface="+mn-lt"/>
                          <a:ea typeface="+mn-ea"/>
                          <a:cs typeface="+mn-cs"/>
                        </a:rPr>
                        <a:t>a inmediatamente.</a:t>
                      </a:r>
                      <a:endParaRPr lang="es-CO" sz="1200" kern="1200" dirty="0">
                        <a:solidFill>
                          <a:schemeClr val="tx1"/>
                        </a:solidFill>
                        <a:latin typeface="+mn-lt"/>
                        <a:ea typeface="+mn-ea"/>
                        <a:cs typeface="+mn-cs"/>
                      </a:endParaRPr>
                    </a:p>
                  </a:txBody>
                  <a:tcPr/>
                </a:tc>
              </a:tr>
            </a:tbl>
          </a:graphicData>
        </a:graphic>
      </p:graphicFrame>
    </p:spTree>
    <p:extLst>
      <p:ext uri="{BB962C8B-B14F-4D97-AF65-F5344CB8AC3E}">
        <p14:creationId xmlns:p14="http://schemas.microsoft.com/office/powerpoint/2010/main" val="1269163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5 CuadroTexto"/>
          <p:cNvSpPr txBox="1"/>
          <p:nvPr/>
        </p:nvSpPr>
        <p:spPr>
          <a:xfrm>
            <a:off x="468491" y="7279731"/>
            <a:ext cx="380945" cy="276999"/>
          </a:xfrm>
          <a:prstGeom prst="rect">
            <a:avLst/>
          </a:prstGeom>
          <a:noFill/>
        </p:spPr>
        <p:txBody>
          <a:bodyPr wrap="square" rtlCol="0">
            <a:spAutoFit/>
          </a:bodyPr>
          <a:lstStyle/>
          <a:p>
            <a:pPr algn="ctr"/>
            <a:r>
              <a:rPr lang="es-CO" sz="1200" dirty="0" smtClean="0"/>
              <a:t>4</a:t>
            </a:r>
            <a:endParaRPr lang="es-CO" sz="1200" dirty="0"/>
          </a:p>
        </p:txBody>
      </p:sp>
      <p:sp>
        <p:nvSpPr>
          <p:cNvPr id="27" name="26 CuadroTexto"/>
          <p:cNvSpPr txBox="1"/>
          <p:nvPr/>
        </p:nvSpPr>
        <p:spPr>
          <a:xfrm>
            <a:off x="9185426" y="7277583"/>
            <a:ext cx="380945" cy="276999"/>
          </a:xfrm>
          <a:prstGeom prst="rect">
            <a:avLst/>
          </a:prstGeom>
          <a:noFill/>
        </p:spPr>
        <p:txBody>
          <a:bodyPr wrap="square" rtlCol="0">
            <a:spAutoFit/>
          </a:bodyPr>
          <a:lstStyle/>
          <a:p>
            <a:pPr algn="ctr"/>
            <a:r>
              <a:rPr lang="es-CO" sz="1200" dirty="0"/>
              <a:t>9</a:t>
            </a:r>
          </a:p>
        </p:txBody>
      </p:sp>
      <p:graphicFrame>
        <p:nvGraphicFramePr>
          <p:cNvPr id="2" name="Tabla 1"/>
          <p:cNvGraphicFramePr>
            <a:graphicFrameLocks noGrp="1"/>
          </p:cNvGraphicFramePr>
          <p:nvPr>
            <p:extLst>
              <p:ext uri="{D42A27DB-BD31-4B8C-83A1-F6EECF244321}">
                <p14:modId xmlns:p14="http://schemas.microsoft.com/office/powerpoint/2010/main" val="3526612354"/>
              </p:ext>
            </p:extLst>
          </p:nvPr>
        </p:nvGraphicFramePr>
        <p:xfrm>
          <a:off x="468491" y="395785"/>
          <a:ext cx="4119275" cy="6881798"/>
        </p:xfrm>
        <a:graphic>
          <a:graphicData uri="http://schemas.openxmlformats.org/drawingml/2006/table">
            <a:tbl>
              <a:tblPr firstRow="1" bandRow="1">
                <a:tableStyleId>{5C22544A-7EE6-4342-B048-85BDC9FD1C3A}</a:tableStyleId>
              </a:tblPr>
              <a:tblGrid>
                <a:gridCol w="4119275"/>
              </a:tblGrid>
              <a:tr h="392016">
                <a:tc>
                  <a:txBody>
                    <a:bodyPr/>
                    <a:lstStyle/>
                    <a:p>
                      <a:pPr marL="0" lvl="0" indent="0" algn="ctr">
                        <a:lnSpc>
                          <a:spcPct val="107000"/>
                        </a:lnSpc>
                        <a:spcAft>
                          <a:spcPts val="800"/>
                        </a:spcAft>
                        <a:buFont typeface="Symbol" panose="05050102010706020507" pitchFamily="18" charset="2"/>
                        <a:buNone/>
                      </a:pPr>
                      <a:r>
                        <a:rPr lang="es-CO" sz="1000" dirty="0" smtClean="0">
                          <a:effectLst/>
                          <a:latin typeface="Calibri" panose="020F0502020204030204" pitchFamily="34" charset="0"/>
                          <a:ea typeface="Calibri" panose="020F0502020204030204" pitchFamily="34" charset="0"/>
                          <a:cs typeface="Times New Roman" panose="02020603050405020304" pitchFamily="18" charset="0"/>
                        </a:rPr>
                        <a:t>NORMAS</a:t>
                      </a:r>
                      <a:r>
                        <a:rPr lang="es-CO" sz="1000" baseline="0" dirty="0" smtClean="0">
                          <a:effectLst/>
                          <a:latin typeface="Calibri" panose="020F0502020204030204" pitchFamily="34" charset="0"/>
                          <a:ea typeface="Calibri" panose="020F0502020204030204" pitchFamily="34" charset="0"/>
                          <a:cs typeface="Times New Roman" panose="02020603050405020304" pitchFamily="18" charset="0"/>
                        </a:rPr>
                        <a:t> DE SEGURIDAD Y TRABAJO EN LOS LABORATORIOS</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489652">
                <a:tc>
                  <a:txBody>
                    <a:bodyPr/>
                    <a:lstStyle/>
                    <a:p>
                      <a:pPr algn="just">
                        <a:lnSpc>
                          <a:spcPct val="107000"/>
                        </a:lnSpc>
                        <a:spcAft>
                          <a:spcPts val="800"/>
                        </a:spcAft>
                      </a:pPr>
                      <a:r>
                        <a:rPr lang="es-CO" sz="1100" dirty="0">
                          <a:effectLst/>
                        </a:rPr>
                        <a:t>Está PROHIBIDO: </a:t>
                      </a:r>
                      <a:endParaRPr lang="es-CO" sz="1000" dirty="0">
                        <a:effectLst/>
                      </a:endParaRPr>
                    </a:p>
                    <a:p>
                      <a:pPr marL="342900" lvl="0" indent="-342900" algn="just">
                        <a:lnSpc>
                          <a:spcPct val="107000"/>
                        </a:lnSpc>
                        <a:spcAft>
                          <a:spcPts val="0"/>
                        </a:spcAft>
                        <a:buFont typeface="Symbol" panose="05050102010706020507" pitchFamily="18" charset="2"/>
                        <a:buChar char=""/>
                      </a:pPr>
                      <a:r>
                        <a:rPr lang="es-CO" sz="1100" dirty="0">
                          <a:effectLst/>
                        </a:rPr>
                        <a:t>Comer o beber. </a:t>
                      </a:r>
                      <a:endParaRPr lang="es-CO" sz="1000" dirty="0">
                        <a:effectLst/>
                      </a:endParaRPr>
                    </a:p>
                    <a:p>
                      <a:pPr marL="342900" lvl="0" indent="-342900" algn="just">
                        <a:lnSpc>
                          <a:spcPct val="107000"/>
                        </a:lnSpc>
                        <a:spcAft>
                          <a:spcPts val="0"/>
                        </a:spcAft>
                        <a:buFont typeface="Symbol" panose="05050102010706020507" pitchFamily="18" charset="2"/>
                        <a:buChar char=""/>
                      </a:pPr>
                      <a:r>
                        <a:rPr lang="es-CO" sz="1100" dirty="0">
                          <a:effectLst/>
                        </a:rPr>
                        <a:t>Almacenar alimentos. </a:t>
                      </a:r>
                      <a:endParaRPr lang="es-CO" sz="1000" dirty="0">
                        <a:effectLst/>
                      </a:endParaRPr>
                    </a:p>
                    <a:p>
                      <a:pPr marL="342900" lvl="0" indent="-342900" algn="just">
                        <a:lnSpc>
                          <a:spcPct val="107000"/>
                        </a:lnSpc>
                        <a:spcAft>
                          <a:spcPts val="0"/>
                        </a:spcAft>
                        <a:buFont typeface="Symbol" panose="05050102010706020507" pitchFamily="18" charset="2"/>
                        <a:buChar char=""/>
                      </a:pPr>
                      <a:r>
                        <a:rPr lang="es-CO" sz="1100" dirty="0">
                          <a:effectLst/>
                        </a:rPr>
                        <a:t>Usar pulseras, anillos, bufandas y otro tipo de accesorios personales</a:t>
                      </a:r>
                      <a:endParaRPr lang="es-CO" sz="1000" dirty="0">
                        <a:effectLst/>
                      </a:endParaRPr>
                    </a:p>
                    <a:p>
                      <a:pPr marL="342900" lvl="0" indent="-342900" algn="just">
                        <a:lnSpc>
                          <a:spcPct val="107000"/>
                        </a:lnSpc>
                        <a:spcAft>
                          <a:spcPts val="0"/>
                        </a:spcAft>
                        <a:buFont typeface="Symbol" panose="05050102010706020507" pitchFamily="18" charset="2"/>
                        <a:buChar char=""/>
                      </a:pPr>
                      <a:r>
                        <a:rPr lang="es-CO" sz="1100" dirty="0">
                          <a:effectLst/>
                        </a:rPr>
                        <a:t>Emplear cosméticos (maquillarse) en el laboratorio, éstos pueden absorber sustancias químicas. </a:t>
                      </a:r>
                      <a:endParaRPr lang="es-CO" sz="1000" dirty="0">
                        <a:effectLst/>
                      </a:endParaRPr>
                    </a:p>
                    <a:p>
                      <a:pPr marL="342900" lvl="0" indent="-342900" algn="just">
                        <a:lnSpc>
                          <a:spcPct val="107000"/>
                        </a:lnSpc>
                        <a:spcAft>
                          <a:spcPts val="0"/>
                        </a:spcAft>
                        <a:buFont typeface="Symbol" panose="05050102010706020507" pitchFamily="18" charset="2"/>
                        <a:buChar char=""/>
                      </a:pPr>
                      <a:r>
                        <a:rPr lang="es-CO" sz="1100" dirty="0">
                          <a:effectLst/>
                        </a:rPr>
                        <a:t>Llevar el cabello suelto </a:t>
                      </a:r>
                      <a:endParaRPr lang="es-CO" sz="1000" dirty="0">
                        <a:effectLst/>
                      </a:endParaRPr>
                    </a:p>
                    <a:p>
                      <a:pPr marL="342900" lvl="0" indent="-342900" algn="just">
                        <a:lnSpc>
                          <a:spcPct val="107000"/>
                        </a:lnSpc>
                        <a:spcAft>
                          <a:spcPts val="800"/>
                        </a:spcAft>
                        <a:buFont typeface="Symbol" panose="05050102010706020507" pitchFamily="18" charset="2"/>
                        <a:buChar char=""/>
                      </a:pPr>
                      <a:r>
                        <a:rPr lang="es-CO" sz="1100" dirty="0">
                          <a:effectLst/>
                        </a:rPr>
                        <a:t>Utilizar equipos electrónicos como celular, iPod, portátil, entre otros en el área de trabajo.</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352472">
                <a:tc>
                  <a:txBody>
                    <a:bodyPr/>
                    <a:lstStyle/>
                    <a:p>
                      <a:pPr algn="just">
                        <a:lnSpc>
                          <a:spcPct val="107000"/>
                        </a:lnSpc>
                        <a:spcAft>
                          <a:spcPts val="800"/>
                        </a:spcAft>
                      </a:pPr>
                      <a:r>
                        <a:rPr lang="es-CO" sz="1100" dirty="0">
                          <a:effectLst/>
                        </a:rPr>
                        <a:t>Si tiene alguna herida, cúbrala para evitar contaminarse. </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473404">
                <a:tc>
                  <a:txBody>
                    <a:bodyPr/>
                    <a:lstStyle/>
                    <a:p>
                      <a:pPr algn="just">
                        <a:lnSpc>
                          <a:spcPct val="107000"/>
                        </a:lnSpc>
                        <a:spcAft>
                          <a:spcPts val="800"/>
                        </a:spcAft>
                      </a:pPr>
                      <a:r>
                        <a:rPr lang="es-CO" sz="1100" dirty="0">
                          <a:effectLst/>
                        </a:rPr>
                        <a:t>No manipule los lentes de contacto en el laboratorio, a no ser que sea para removerlos en caso de una emergencia. </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469481">
                <a:tc>
                  <a:txBody>
                    <a:bodyPr/>
                    <a:lstStyle/>
                    <a:p>
                      <a:pPr algn="just">
                        <a:lnSpc>
                          <a:spcPct val="107000"/>
                        </a:lnSpc>
                        <a:spcAft>
                          <a:spcPts val="800"/>
                        </a:spcAft>
                      </a:pPr>
                      <a:r>
                        <a:rPr lang="es-CO" sz="1100" dirty="0">
                          <a:effectLst/>
                        </a:rPr>
                        <a:t>Mantenga en orden y limpieza su lugar de trabajo, antes, durante y después de la ejecución de cualquier tarea. </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414413">
                <a:tc>
                  <a:txBody>
                    <a:bodyPr/>
                    <a:lstStyle/>
                    <a:p>
                      <a:pPr algn="just">
                        <a:lnSpc>
                          <a:spcPct val="107000"/>
                        </a:lnSpc>
                        <a:spcAft>
                          <a:spcPts val="800"/>
                        </a:spcAft>
                      </a:pPr>
                      <a:r>
                        <a:rPr lang="es-CO" sz="1100" dirty="0">
                          <a:effectLst/>
                        </a:rPr>
                        <a:t>Mantenga las zonas de paso libre de obstáculos.</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469481">
                <a:tc>
                  <a:txBody>
                    <a:bodyPr/>
                    <a:lstStyle/>
                    <a:p>
                      <a:pPr algn="just">
                        <a:lnSpc>
                          <a:spcPct val="107000"/>
                        </a:lnSpc>
                        <a:spcAft>
                          <a:spcPts val="800"/>
                        </a:spcAft>
                      </a:pPr>
                      <a:r>
                        <a:rPr lang="es-CO" sz="1100" dirty="0">
                          <a:effectLst/>
                        </a:rPr>
                        <a:t>Lávese las manos al entrar y salir del laboratorio, y cuando se tenga contacto con algún producto químico. </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572951">
                <a:tc>
                  <a:txBody>
                    <a:bodyPr/>
                    <a:lstStyle/>
                    <a:p>
                      <a:pPr algn="just">
                        <a:lnSpc>
                          <a:spcPct val="107000"/>
                        </a:lnSpc>
                        <a:spcAft>
                          <a:spcPts val="800"/>
                        </a:spcAft>
                      </a:pPr>
                      <a:r>
                        <a:rPr lang="es-CO" sz="1100" dirty="0">
                          <a:effectLst/>
                        </a:rPr>
                        <a:t>No juegue o haga bromas en el laboratorio; los laboratorios son un lugar serio de estudio y de trabajo. </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308966">
                <a:tc>
                  <a:txBody>
                    <a:bodyPr/>
                    <a:lstStyle/>
                    <a:p>
                      <a:pPr algn="just">
                        <a:lnSpc>
                          <a:spcPct val="107000"/>
                        </a:lnSpc>
                        <a:spcAft>
                          <a:spcPts val="800"/>
                        </a:spcAft>
                      </a:pPr>
                      <a:r>
                        <a:rPr lang="es-CO" sz="1100" dirty="0">
                          <a:effectLst/>
                        </a:rPr>
                        <a:t>Al transitar por el laboratorio debe hacerlo con precaución. </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469481">
                <a:tc>
                  <a:txBody>
                    <a:bodyPr/>
                    <a:lstStyle/>
                    <a:p>
                      <a:pPr algn="just">
                        <a:lnSpc>
                          <a:spcPct val="107000"/>
                        </a:lnSpc>
                        <a:spcAft>
                          <a:spcPts val="800"/>
                        </a:spcAft>
                      </a:pPr>
                      <a:r>
                        <a:rPr lang="es-CO" sz="1100" dirty="0">
                          <a:effectLst/>
                        </a:rPr>
                        <a:t>No corra dentro del laboratorio, en casos de emergencia mantenga la calma, transite rápidamente y conserve su derecha.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469481">
                <a:tc>
                  <a:txBody>
                    <a:bodyPr/>
                    <a:lstStyle/>
                    <a:p>
                      <a:pPr algn="just">
                        <a:lnSpc>
                          <a:spcPct val="107000"/>
                        </a:lnSpc>
                        <a:spcAft>
                          <a:spcPts val="800"/>
                        </a:spcAft>
                      </a:pPr>
                      <a:r>
                        <a:rPr lang="es-CO" sz="1100" dirty="0">
                          <a:effectLst/>
                        </a:rPr>
                        <a:t>Disponga sus prendas y objetos personales en el lugar destinado para tal fin, NO dejarlos nunca sobre la mesa de trabajo.</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722813741"/>
              </p:ext>
            </p:extLst>
          </p:nvPr>
        </p:nvGraphicFramePr>
        <p:xfrm>
          <a:off x="5351806" y="409903"/>
          <a:ext cx="4119275" cy="3127981"/>
        </p:xfrm>
        <a:graphic>
          <a:graphicData uri="http://schemas.openxmlformats.org/drawingml/2006/table">
            <a:tbl>
              <a:tblPr firstRow="1" bandRow="1">
                <a:tableStyleId>{93296810-A885-4BE3-A3E7-6D5BEEA58F35}</a:tableStyleId>
              </a:tblPr>
              <a:tblGrid>
                <a:gridCol w="4119275"/>
              </a:tblGrid>
              <a:tr h="194739">
                <a:tc>
                  <a:txBody>
                    <a:bodyPr/>
                    <a:lstStyle/>
                    <a:p>
                      <a:pPr marL="0" lvl="0" indent="0" algn="ctr">
                        <a:lnSpc>
                          <a:spcPct val="107000"/>
                        </a:lnSpc>
                        <a:spcAft>
                          <a:spcPts val="800"/>
                        </a:spcAft>
                        <a:buFont typeface="Symbol" panose="05050102010706020507" pitchFamily="18" charset="2"/>
                        <a:buNone/>
                      </a:pPr>
                      <a:r>
                        <a:rPr lang="es-CO" sz="1000" dirty="0" smtClean="0">
                          <a:effectLst/>
                        </a:rPr>
                        <a:t>AL FINALIZAR</a:t>
                      </a:r>
                      <a:r>
                        <a:rPr lang="es-CO" sz="1000" baseline="0" dirty="0" smtClean="0">
                          <a:effectLst/>
                        </a:rPr>
                        <a:t> </a:t>
                      </a:r>
                      <a:r>
                        <a:rPr lang="es-CO" sz="1000" dirty="0" smtClean="0">
                          <a:effectLst/>
                        </a:rPr>
                        <a:t>LA PRÁCTICA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77867">
                <a:tc>
                  <a:txBody>
                    <a:bodyPr/>
                    <a:lstStyle/>
                    <a:p>
                      <a:pPr lvl="0" algn="just"/>
                      <a:r>
                        <a:rPr lang="es-CO" sz="1000" kern="1200" baseline="0" dirty="0" smtClean="0">
                          <a:solidFill>
                            <a:schemeClr val="dk1"/>
                          </a:solidFill>
                          <a:effectLst/>
                          <a:latin typeface="+mn-lt"/>
                          <a:ea typeface="+mn-ea"/>
                          <a:cs typeface="+mn-cs"/>
                        </a:rPr>
                        <a:t>Nunca debe sacar sustancias químicas del laboratorio sin autorización. </a:t>
                      </a:r>
                      <a:endParaRPr lang="es-CO" sz="1000" kern="1200" baseline="0" dirty="0">
                        <a:solidFill>
                          <a:schemeClr val="dk1"/>
                        </a:solidFill>
                        <a:effectLst/>
                        <a:latin typeface="+mn-lt"/>
                        <a:ea typeface="+mn-ea"/>
                        <a:cs typeface="+mn-cs"/>
                      </a:endParaRPr>
                    </a:p>
                  </a:txBody>
                  <a:tcPr marL="68346" marR="68346" marT="21825" marB="21825" anchor="ctr"/>
                </a:tc>
              </a:tr>
              <a:tr h="277908">
                <a:tc>
                  <a:txBody>
                    <a:bodyPr/>
                    <a:lstStyle/>
                    <a:p>
                      <a:pPr lvl="0" algn="just">
                        <a:lnSpc>
                          <a:spcPct val="107000"/>
                        </a:lnSpc>
                        <a:spcAft>
                          <a:spcPts val="800"/>
                        </a:spcAft>
                      </a:pPr>
                      <a:r>
                        <a:rPr lang="es-CO" sz="1000" kern="1200" baseline="0" dirty="0" smtClean="0">
                          <a:effectLst/>
                        </a:rPr>
                        <a:t>Descartar los reactivos utilizados según indicaciones del docente encargado.</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627382">
                <a:tc>
                  <a:txBody>
                    <a:bodyPr/>
                    <a:lstStyle/>
                    <a:p>
                      <a:pPr lvl="0" algn="just"/>
                      <a:r>
                        <a:rPr lang="es-CO" sz="1000" kern="1200" baseline="0" dirty="0" smtClean="0">
                          <a:solidFill>
                            <a:schemeClr val="dk1"/>
                          </a:solidFill>
                          <a:effectLst/>
                          <a:latin typeface="+mn-lt"/>
                          <a:ea typeface="+mn-ea"/>
                          <a:cs typeface="+mn-cs"/>
                        </a:rPr>
                        <a:t>Nunca se deben arrojar productos sólidos a la pila de lavar. Se vierte el líquido que los acompaña, se lavan por decantación con agua y se disponen en el sitio que se indique. </a:t>
                      </a:r>
                      <a:endParaRPr lang="es-CO" sz="1000" kern="1200" baseline="0" dirty="0">
                        <a:solidFill>
                          <a:schemeClr val="dk1"/>
                        </a:solidFill>
                        <a:effectLst/>
                        <a:latin typeface="+mn-lt"/>
                        <a:ea typeface="+mn-ea"/>
                        <a:cs typeface="+mn-cs"/>
                      </a:endParaRPr>
                    </a:p>
                  </a:txBody>
                  <a:tcPr marL="10912" marR="10912" marT="6892" marB="0" anchor="ctr"/>
                </a:tc>
              </a:tr>
              <a:tr h="318048">
                <a:tc>
                  <a:txBody>
                    <a:bodyPr/>
                    <a:lstStyle/>
                    <a:p>
                      <a:pPr algn="just">
                        <a:lnSpc>
                          <a:spcPct val="107000"/>
                        </a:lnSpc>
                        <a:spcAft>
                          <a:spcPts val="800"/>
                        </a:spcAft>
                      </a:pPr>
                      <a:r>
                        <a:rPr lang="es-CO" sz="1000" kern="1200" baseline="0" dirty="0" smtClean="0">
                          <a:solidFill>
                            <a:schemeClr val="dk1"/>
                          </a:solidFill>
                          <a:effectLst/>
                          <a:latin typeface="+mn-lt"/>
                          <a:ea typeface="+mn-ea"/>
                          <a:cs typeface="+mn-cs"/>
                        </a:rPr>
                        <a:t>Al finalizar actividades debe recoger materiales, reactivos, equipos, </a:t>
                      </a:r>
                      <a:r>
                        <a:rPr lang="es-CO" sz="1000" kern="1200" baseline="0" dirty="0" err="1" smtClean="0">
                          <a:solidFill>
                            <a:schemeClr val="dk1"/>
                          </a:solidFill>
                          <a:effectLst/>
                          <a:latin typeface="+mn-lt"/>
                          <a:ea typeface="+mn-ea"/>
                          <a:cs typeface="+mn-cs"/>
                        </a:rPr>
                        <a:t>etc</a:t>
                      </a:r>
                      <a:r>
                        <a:rPr lang="es-CO" sz="1000" kern="1200" baseline="0" dirty="0" smtClean="0">
                          <a:solidFill>
                            <a:schemeClr val="dk1"/>
                          </a:solidFill>
                          <a:effectLst/>
                          <a:latin typeface="+mn-lt"/>
                          <a:ea typeface="+mn-ea"/>
                          <a:cs typeface="+mn-cs"/>
                        </a:rPr>
                        <a:t>, y ubicarlos en sus respectivos lugares. </a:t>
                      </a:r>
                      <a:endParaRPr lang="es-CO" sz="1000" kern="1200" baseline="0" dirty="0">
                        <a:solidFill>
                          <a:schemeClr val="dk1"/>
                        </a:solidFill>
                        <a:effectLst/>
                        <a:latin typeface="+mn-lt"/>
                        <a:ea typeface="+mn-ea"/>
                        <a:cs typeface="+mn-cs"/>
                      </a:endParaRPr>
                    </a:p>
                  </a:txBody>
                  <a:tcPr marL="10912" marR="10912" marT="6892" marB="0" anchor="ctr"/>
                </a:tc>
              </a:tr>
              <a:tr h="477241">
                <a:tc>
                  <a:txBody>
                    <a:bodyPr/>
                    <a:lstStyle/>
                    <a:p>
                      <a:pPr lvl="0" algn="just"/>
                      <a:r>
                        <a:rPr lang="es-CO" sz="1000" kern="1200" baseline="0" dirty="0" smtClean="0">
                          <a:solidFill>
                            <a:schemeClr val="dk1"/>
                          </a:solidFill>
                          <a:effectLst/>
                          <a:latin typeface="+mn-lt"/>
                          <a:ea typeface="+mn-ea"/>
                          <a:cs typeface="+mn-cs"/>
                        </a:rPr>
                        <a:t>Si se provocan quemaduras al tocar algo caliente se debe lavar con abundante cantidad de agua fría para eliminar el calor, aplicar pomada para quemaduras. </a:t>
                      </a:r>
                      <a:endParaRPr lang="es-CO" sz="1000" kern="1200" baseline="0" dirty="0">
                        <a:solidFill>
                          <a:schemeClr val="dk1"/>
                        </a:solidFill>
                        <a:effectLst/>
                        <a:latin typeface="+mn-lt"/>
                        <a:ea typeface="+mn-ea"/>
                        <a:cs typeface="+mn-cs"/>
                      </a:endParaRPr>
                    </a:p>
                  </a:txBody>
                  <a:tcPr marL="10912" marR="10912" marT="6892" marB="0" anchor="ctr"/>
                </a:tc>
              </a:tr>
              <a:tr h="253256">
                <a:tc>
                  <a:txBody>
                    <a:bodyPr/>
                    <a:lstStyle/>
                    <a:p>
                      <a:pPr lvl="0" algn="just"/>
                      <a:r>
                        <a:rPr lang="es-CO" sz="1000" kern="1200" baseline="0" dirty="0" smtClean="0">
                          <a:solidFill>
                            <a:schemeClr val="dk1"/>
                          </a:solidFill>
                          <a:effectLst/>
                          <a:latin typeface="+mn-lt"/>
                          <a:ea typeface="+mn-ea"/>
                          <a:cs typeface="+mn-cs"/>
                        </a:rPr>
                        <a:t>En caso de producirse un accidente, quemadura o lesión, comuníquelo inmediatamente al profesor y diríjase a enfermería. </a:t>
                      </a:r>
                      <a:endParaRPr lang="es-CO" sz="1000" kern="1200" baseline="0" dirty="0">
                        <a:solidFill>
                          <a:schemeClr val="dk1"/>
                        </a:solidFill>
                        <a:effectLst/>
                        <a:latin typeface="+mn-lt"/>
                        <a:ea typeface="+mn-ea"/>
                        <a:cs typeface="+mn-cs"/>
                      </a:endParaRPr>
                    </a:p>
                  </a:txBody>
                  <a:tcPr marL="10912" marR="10912" marT="6892" marB="0" anchor="ctr"/>
                </a:tc>
              </a:tr>
              <a:tr h="253256">
                <a:tc>
                  <a:txBody>
                    <a:bodyPr/>
                    <a:lstStyle/>
                    <a:p>
                      <a:pPr lvl="0" algn="just"/>
                      <a:r>
                        <a:rPr lang="es-CO" sz="1000" kern="1200" baseline="0" dirty="0" smtClean="0">
                          <a:solidFill>
                            <a:schemeClr val="dk1"/>
                          </a:solidFill>
                          <a:effectLst/>
                          <a:latin typeface="+mn-lt"/>
                          <a:ea typeface="+mn-ea"/>
                          <a:cs typeface="+mn-cs"/>
                        </a:rPr>
                        <a:t>Debe asegurarse de la desconexión de equipos, agua y gas al terminar el trabajo. </a:t>
                      </a:r>
                      <a:endParaRPr lang="es-CO" sz="1000" kern="1200" baseline="0" dirty="0">
                        <a:solidFill>
                          <a:schemeClr val="dk1"/>
                        </a:solidFill>
                        <a:effectLst/>
                        <a:latin typeface="+mn-lt"/>
                        <a:ea typeface="+mn-ea"/>
                        <a:cs typeface="+mn-cs"/>
                      </a:endParaRPr>
                    </a:p>
                  </a:txBody>
                  <a:tcPr marL="10912" marR="10912" marT="6892" marB="0" anchor="ctr"/>
                </a:tc>
              </a:tr>
              <a:tr h="253256">
                <a:tc>
                  <a:txBody>
                    <a:bodyPr/>
                    <a:lstStyle/>
                    <a:p>
                      <a:pPr lvl="0" algn="just"/>
                      <a:r>
                        <a:rPr lang="es-CO" sz="1000" kern="1200" baseline="0" dirty="0" smtClean="0">
                          <a:solidFill>
                            <a:schemeClr val="dk1"/>
                          </a:solidFill>
                          <a:effectLst/>
                          <a:latin typeface="+mn-lt"/>
                          <a:ea typeface="+mn-ea"/>
                          <a:cs typeface="+mn-cs"/>
                        </a:rPr>
                        <a:t>Antes de salir del laboratorio quítese los elementos de protección y ubíquelos en el espacio destinado para tal fin. </a:t>
                      </a:r>
                      <a:endParaRPr lang="es-CO" sz="1000" kern="1200" baseline="0" dirty="0">
                        <a:solidFill>
                          <a:schemeClr val="dk1"/>
                        </a:solidFill>
                        <a:effectLst/>
                        <a:latin typeface="+mn-lt"/>
                        <a:ea typeface="+mn-ea"/>
                        <a:cs typeface="+mn-cs"/>
                      </a:endParaRPr>
                    </a:p>
                  </a:txBody>
                  <a:tcPr marL="10912" marR="10912" marT="6892" marB="0" anchor="ctr"/>
                </a:tc>
              </a:tr>
            </a:tbl>
          </a:graphicData>
        </a:graphic>
      </p:graphicFrame>
      <p:sp>
        <p:nvSpPr>
          <p:cNvPr id="13" name="Rectangle 2"/>
          <p:cNvSpPr>
            <a:spLocks noChangeArrowheads="1"/>
          </p:cNvSpPr>
          <p:nvPr/>
        </p:nvSpPr>
        <p:spPr bwMode="auto">
          <a:xfrm>
            <a:off x="5354200" y="7376045"/>
            <a:ext cx="100441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Tree>
    <p:extLst>
      <p:ext uri="{BB962C8B-B14F-4D97-AF65-F5344CB8AC3E}">
        <p14:creationId xmlns:p14="http://schemas.microsoft.com/office/powerpoint/2010/main" val="2299147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5 CuadroTexto"/>
          <p:cNvSpPr txBox="1"/>
          <p:nvPr/>
        </p:nvSpPr>
        <p:spPr>
          <a:xfrm>
            <a:off x="468491" y="7279731"/>
            <a:ext cx="380945" cy="276999"/>
          </a:xfrm>
          <a:prstGeom prst="rect">
            <a:avLst/>
          </a:prstGeom>
          <a:noFill/>
        </p:spPr>
        <p:txBody>
          <a:bodyPr wrap="square" rtlCol="0">
            <a:spAutoFit/>
          </a:bodyPr>
          <a:lstStyle/>
          <a:p>
            <a:pPr algn="ctr"/>
            <a:r>
              <a:rPr lang="es-CO" sz="1200" dirty="0"/>
              <a:t>8</a:t>
            </a:r>
          </a:p>
        </p:txBody>
      </p:sp>
      <p:sp>
        <p:nvSpPr>
          <p:cNvPr id="27" name="26 CuadroTexto"/>
          <p:cNvSpPr txBox="1"/>
          <p:nvPr/>
        </p:nvSpPr>
        <p:spPr>
          <a:xfrm>
            <a:off x="9185426" y="7277583"/>
            <a:ext cx="380945" cy="276999"/>
          </a:xfrm>
          <a:prstGeom prst="rect">
            <a:avLst/>
          </a:prstGeom>
          <a:noFill/>
        </p:spPr>
        <p:txBody>
          <a:bodyPr wrap="square" rtlCol="0">
            <a:spAutoFit/>
          </a:bodyPr>
          <a:lstStyle/>
          <a:p>
            <a:pPr algn="ctr"/>
            <a:r>
              <a:rPr lang="es-CO" sz="1200" dirty="0" smtClean="0"/>
              <a:t>5</a:t>
            </a:r>
            <a:endParaRPr lang="es-CO" sz="1200" dirty="0"/>
          </a:p>
        </p:txBody>
      </p:sp>
      <p:sp>
        <p:nvSpPr>
          <p:cNvPr id="2" name="CuadroTexto 1"/>
          <p:cNvSpPr txBox="1"/>
          <p:nvPr/>
        </p:nvSpPr>
        <p:spPr>
          <a:xfrm>
            <a:off x="6141017" y="583438"/>
            <a:ext cx="3227935" cy="400110"/>
          </a:xfrm>
          <a:prstGeom prst="rect">
            <a:avLst/>
          </a:prstGeom>
          <a:noFill/>
        </p:spPr>
        <p:txBody>
          <a:bodyPr wrap="none" rtlCol="0">
            <a:spAutoFit/>
          </a:bodyPr>
          <a:lstStyle/>
          <a:p>
            <a:r>
              <a:rPr lang="es-CO" dirty="0" smtClean="0"/>
              <a:t>PROTOCOLOS DE SEGURIDAD</a:t>
            </a:r>
            <a:endParaRPr lang="es-CO" dirty="0"/>
          </a:p>
        </p:txBody>
      </p:sp>
      <p:sp>
        <p:nvSpPr>
          <p:cNvPr id="8" name="CuadroTexto 7"/>
          <p:cNvSpPr txBox="1"/>
          <p:nvPr/>
        </p:nvSpPr>
        <p:spPr>
          <a:xfrm>
            <a:off x="5943600" y="5948813"/>
            <a:ext cx="3622771" cy="830997"/>
          </a:xfrm>
          <a:prstGeom prst="rect">
            <a:avLst/>
          </a:prstGeom>
          <a:noFill/>
        </p:spPr>
        <p:txBody>
          <a:bodyPr wrap="square" rtlCol="0">
            <a:spAutoFit/>
          </a:bodyPr>
          <a:lstStyle/>
          <a:p>
            <a:pPr algn="ctr"/>
            <a:r>
              <a:rPr lang="es-CO" sz="2400" dirty="0" smtClean="0"/>
              <a:t>LABORATORIO DE </a:t>
            </a:r>
            <a:r>
              <a:rPr lang="es-CO" sz="2400" dirty="0" smtClean="0"/>
              <a:t>FÍSICA Y BIOLOGÍA</a:t>
            </a:r>
            <a:endParaRPr lang="es-CO" sz="2400" dirty="0"/>
          </a:p>
        </p:txBody>
      </p:sp>
      <p:graphicFrame>
        <p:nvGraphicFramePr>
          <p:cNvPr id="7" name="Tabla 6"/>
          <p:cNvGraphicFramePr>
            <a:graphicFrameLocks noGrp="1"/>
          </p:cNvGraphicFramePr>
          <p:nvPr>
            <p:extLst>
              <p:ext uri="{D42A27DB-BD31-4B8C-83A1-F6EECF244321}">
                <p14:modId xmlns:p14="http://schemas.microsoft.com/office/powerpoint/2010/main" val="1217627248"/>
              </p:ext>
            </p:extLst>
          </p:nvPr>
        </p:nvGraphicFramePr>
        <p:xfrm>
          <a:off x="468491" y="395785"/>
          <a:ext cx="4119275" cy="3165837"/>
        </p:xfrm>
        <a:graphic>
          <a:graphicData uri="http://schemas.openxmlformats.org/drawingml/2006/table">
            <a:tbl>
              <a:tblPr firstRow="1" bandRow="1">
                <a:tableStyleId>{93296810-A885-4BE3-A3E7-6D5BEEA58F35}</a:tableStyleId>
              </a:tblPr>
              <a:tblGrid>
                <a:gridCol w="4119275"/>
              </a:tblGrid>
              <a:tr h="190811">
                <a:tc>
                  <a:txBody>
                    <a:bodyPr/>
                    <a:lstStyle/>
                    <a:p>
                      <a:pPr marL="0" lvl="0" indent="0" algn="ctr">
                        <a:lnSpc>
                          <a:spcPct val="107000"/>
                        </a:lnSpc>
                        <a:spcAft>
                          <a:spcPts val="800"/>
                        </a:spcAft>
                        <a:buFont typeface="Symbol" panose="05050102010706020507" pitchFamily="18" charset="2"/>
                        <a:buNone/>
                      </a:pPr>
                      <a:r>
                        <a:rPr lang="es-CO" sz="1000" dirty="0" smtClean="0">
                          <a:effectLst/>
                        </a:rPr>
                        <a:t>ANTES DE INCIAR LA PRÁCTICA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84630">
                <a:tc>
                  <a:txBody>
                    <a:bodyPr/>
                    <a:lstStyle/>
                    <a:p>
                      <a:pPr lvl="0" algn="just">
                        <a:lnSpc>
                          <a:spcPct val="107000"/>
                        </a:lnSpc>
                        <a:spcAft>
                          <a:spcPts val="800"/>
                        </a:spcAft>
                      </a:pPr>
                      <a:r>
                        <a:rPr lang="es-CO" sz="1000" kern="1200" baseline="0" dirty="0" smtClean="0">
                          <a:effectLst/>
                        </a:rPr>
                        <a:t>Estar totalmente informado sobre la práctica a realizar </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84672">
                <a:tc>
                  <a:txBody>
                    <a:bodyPr/>
                    <a:lstStyle/>
                    <a:p>
                      <a:pPr lvl="0" algn="just">
                        <a:lnSpc>
                          <a:spcPct val="107000"/>
                        </a:lnSpc>
                        <a:spcAft>
                          <a:spcPts val="800"/>
                        </a:spcAft>
                      </a:pPr>
                      <a:r>
                        <a:rPr lang="es-CO" sz="1000" kern="1200" baseline="0" dirty="0" smtClean="0">
                          <a:effectLst/>
                        </a:rPr>
                        <a:t>Tener a la mano sus elementos de protección personal y proceder a colocárselos.</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309218">
                <a:tc>
                  <a:txBody>
                    <a:bodyPr/>
                    <a:lstStyle/>
                    <a:p>
                      <a:pPr algn="just">
                        <a:lnSpc>
                          <a:spcPct val="107000"/>
                        </a:lnSpc>
                        <a:spcAft>
                          <a:spcPts val="800"/>
                        </a:spcAft>
                      </a:pPr>
                      <a:r>
                        <a:rPr lang="es-CO" sz="1000" kern="1200" baseline="0" dirty="0" smtClean="0">
                          <a:effectLst/>
                        </a:rPr>
                        <a:t>Para el caso de la bata de seguridad, retirar primero el saco o chaqueta del colegio, es decir, dejar únicamente la blusa debajo de la bata.</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224287">
                <a:tc>
                  <a:txBody>
                    <a:bodyPr/>
                    <a:lstStyle/>
                    <a:p>
                      <a:pPr lvl="0" algn="just"/>
                      <a:r>
                        <a:rPr lang="es-CO" sz="1000" kern="1200" baseline="0" dirty="0" smtClean="0">
                          <a:solidFill>
                            <a:schemeClr val="dk1"/>
                          </a:solidFill>
                          <a:effectLst/>
                          <a:latin typeface="+mn-lt"/>
                          <a:ea typeface="+mn-ea"/>
                          <a:cs typeface="+mn-cs"/>
                        </a:rPr>
                        <a:t>Consultar las hojas de seguridad de los productos químicos que van a ser utilizados, con el fin de conocer a fondo la sustancia a manipular. </a:t>
                      </a:r>
                      <a:endParaRPr lang="es-CO" sz="1000" kern="1200" baseline="0" dirty="0">
                        <a:solidFill>
                          <a:schemeClr val="dk1"/>
                        </a:solidFill>
                        <a:effectLst/>
                        <a:latin typeface="+mn-lt"/>
                        <a:ea typeface="+mn-ea"/>
                        <a:cs typeface="+mn-cs"/>
                      </a:endParaRPr>
                    </a:p>
                  </a:txBody>
                  <a:tcPr marL="10912" marR="10912" marT="6892" marB="0" anchor="ctr"/>
                </a:tc>
              </a:tr>
              <a:tr h="231296">
                <a:tc>
                  <a:txBody>
                    <a:bodyPr/>
                    <a:lstStyle/>
                    <a:p>
                      <a:pPr algn="just">
                        <a:lnSpc>
                          <a:spcPct val="107000"/>
                        </a:lnSpc>
                        <a:spcAft>
                          <a:spcPts val="800"/>
                        </a:spcAft>
                      </a:pPr>
                      <a:r>
                        <a:rPr lang="es-CO" sz="1000" kern="1200" baseline="0" dirty="0" smtClean="0">
                          <a:effectLst/>
                        </a:rPr>
                        <a:t>Organizarse adecuadamente según las indicaciones del docente.</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259420">
                <a:tc>
                  <a:txBody>
                    <a:bodyPr/>
                    <a:lstStyle/>
                    <a:p>
                      <a:pPr algn="just">
                        <a:lnSpc>
                          <a:spcPct val="107000"/>
                        </a:lnSpc>
                        <a:spcAft>
                          <a:spcPts val="800"/>
                        </a:spcAft>
                      </a:pPr>
                      <a:r>
                        <a:rPr lang="es-CO" sz="1000" kern="1200" baseline="0" dirty="0" smtClean="0">
                          <a:effectLst/>
                        </a:rPr>
                        <a:t>Guardar los elementos personales que sean ajenos a la práctica de laboratorio.</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259420">
                <a:tc>
                  <a:txBody>
                    <a:bodyPr/>
                    <a:lstStyle/>
                    <a:p>
                      <a:pPr algn="just">
                        <a:lnSpc>
                          <a:spcPct val="107000"/>
                        </a:lnSpc>
                        <a:spcAft>
                          <a:spcPts val="800"/>
                        </a:spcAft>
                      </a:pPr>
                      <a:r>
                        <a:rPr lang="es-CO" sz="1000" kern="1200" baseline="0" dirty="0" smtClean="0">
                          <a:solidFill>
                            <a:schemeClr val="dk1"/>
                          </a:solidFill>
                          <a:effectLst/>
                          <a:latin typeface="+mn-lt"/>
                          <a:ea typeface="+mn-ea"/>
                          <a:cs typeface="+mn-cs"/>
                        </a:rPr>
                        <a:t>Lea detenidamente las etiquetas de las sustancias químicas o mezclas que se emplearán.</a:t>
                      </a:r>
                      <a:endParaRPr lang="es-CO" sz="1000" kern="1200" baseline="0" dirty="0">
                        <a:solidFill>
                          <a:schemeClr val="dk1"/>
                        </a:solidFill>
                        <a:effectLst/>
                        <a:latin typeface="+mn-lt"/>
                        <a:ea typeface="+mn-ea"/>
                        <a:cs typeface="+mn-cs"/>
                      </a:endParaRPr>
                    </a:p>
                  </a:txBody>
                  <a:tcPr marL="10912" marR="10912" marT="6892" marB="0" anchor="ctr"/>
                </a:tc>
              </a:tr>
              <a:tr h="568925">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Identifique la ubicación y uso de los equipos de seguridad con que cuenta el laboratorio (Ej. Ducha corporal, lavamanos, kit de primeros auxilios, extintores,  etc.). </a:t>
                      </a:r>
                      <a:endParaRPr lang="es-CO" sz="1000" kern="1200" baseline="0" dirty="0">
                        <a:solidFill>
                          <a:schemeClr val="dk1"/>
                        </a:solidFill>
                        <a:effectLst/>
                        <a:latin typeface="+mn-lt"/>
                        <a:ea typeface="+mn-ea"/>
                        <a:cs typeface="+mn-cs"/>
                      </a:endParaRPr>
                    </a:p>
                  </a:txBody>
                  <a:tcPr marL="10912" marR="10912" marT="6892" marB="0" anchor="ctr"/>
                </a:tc>
              </a:tr>
              <a:tr h="259420">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Conozca la metodología y procedimientos para el trabajo a realizar en el laboratorio. </a:t>
                      </a:r>
                      <a:endParaRPr lang="es-CO" sz="1000" kern="1200" baseline="0" dirty="0">
                        <a:solidFill>
                          <a:schemeClr val="dk1"/>
                        </a:solidFill>
                        <a:effectLst/>
                        <a:latin typeface="+mn-lt"/>
                        <a:ea typeface="+mn-ea"/>
                        <a:cs typeface="+mn-cs"/>
                      </a:endParaRPr>
                    </a:p>
                  </a:txBody>
                  <a:tcPr marL="10912" marR="10912" marT="6892" marB="0" anchor="ctr"/>
                </a:tc>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1252089720"/>
              </p:ext>
            </p:extLst>
          </p:nvPr>
        </p:nvGraphicFramePr>
        <p:xfrm>
          <a:off x="468491" y="3587435"/>
          <a:ext cx="4119275" cy="3627084"/>
        </p:xfrm>
        <a:graphic>
          <a:graphicData uri="http://schemas.openxmlformats.org/drawingml/2006/table">
            <a:tbl>
              <a:tblPr firstRow="1" bandRow="1">
                <a:tableStyleId>{93296810-A885-4BE3-A3E7-6D5BEEA58F35}</a:tableStyleId>
              </a:tblPr>
              <a:tblGrid>
                <a:gridCol w="4119275"/>
              </a:tblGrid>
              <a:tr h="185570">
                <a:tc>
                  <a:txBody>
                    <a:bodyPr/>
                    <a:lstStyle/>
                    <a:p>
                      <a:pPr marL="0" lvl="0" indent="0" algn="ctr">
                        <a:lnSpc>
                          <a:spcPct val="107000"/>
                        </a:lnSpc>
                        <a:spcAft>
                          <a:spcPts val="800"/>
                        </a:spcAft>
                        <a:buFont typeface="Symbol" panose="05050102010706020507" pitchFamily="18" charset="2"/>
                        <a:buNone/>
                      </a:pPr>
                      <a:r>
                        <a:rPr lang="es-CO" sz="1000" kern="1200" baseline="0" dirty="0" smtClean="0">
                          <a:solidFill>
                            <a:schemeClr val="bg1"/>
                          </a:solidFill>
                          <a:effectLst/>
                          <a:latin typeface="+mn-lt"/>
                          <a:ea typeface="+mn-ea"/>
                          <a:cs typeface="+mn-cs"/>
                        </a:rPr>
                        <a:t>DURANTE LA PRÁCTICA</a:t>
                      </a:r>
                      <a:endParaRPr lang="es-CO" sz="1000" kern="1200" baseline="0" dirty="0">
                        <a:solidFill>
                          <a:schemeClr val="bg1"/>
                        </a:solidFill>
                        <a:effectLst/>
                        <a:latin typeface="+mn-lt"/>
                        <a:ea typeface="+mn-ea"/>
                        <a:cs typeface="+mn-cs"/>
                      </a:endParaRPr>
                    </a:p>
                  </a:txBody>
                  <a:tcPr marL="68346" marR="68346" marT="21825" marB="21825" anchor="ctr"/>
                </a:tc>
              </a:tr>
              <a:tr h="248896">
                <a:tc>
                  <a:txBody>
                    <a:bodyPr/>
                    <a:lstStyle/>
                    <a:p>
                      <a:pPr lvl="0" algn="just"/>
                      <a:r>
                        <a:rPr lang="es-CO" sz="1000" kern="1200" baseline="0" dirty="0" smtClean="0">
                          <a:solidFill>
                            <a:schemeClr val="dk1"/>
                          </a:solidFill>
                          <a:effectLst/>
                          <a:latin typeface="+mn-lt"/>
                          <a:ea typeface="+mn-ea"/>
                          <a:cs typeface="+mn-cs"/>
                        </a:rPr>
                        <a:t>No realice experimentos que no estén autorizados. </a:t>
                      </a:r>
                      <a:endParaRPr lang="es-CO" sz="1000" kern="1200" baseline="0" dirty="0">
                        <a:solidFill>
                          <a:schemeClr val="dk1"/>
                        </a:solidFill>
                        <a:effectLst/>
                        <a:latin typeface="+mn-lt"/>
                        <a:ea typeface="+mn-ea"/>
                        <a:cs typeface="+mn-cs"/>
                      </a:endParaRPr>
                    </a:p>
                  </a:txBody>
                  <a:tcPr marL="68346" marR="68346" marT="21825" marB="21825" anchor="ctr"/>
                </a:tc>
              </a:tr>
              <a:tr h="303073">
                <a:tc>
                  <a:txBody>
                    <a:bodyPr/>
                    <a:lstStyle/>
                    <a:p>
                      <a:pPr lvl="0" algn="just">
                        <a:lnSpc>
                          <a:spcPct val="107000"/>
                        </a:lnSpc>
                        <a:spcAft>
                          <a:spcPts val="800"/>
                        </a:spcAft>
                      </a:pPr>
                      <a:r>
                        <a:rPr lang="es-CO" sz="1000" kern="1200" baseline="0" dirty="0" smtClean="0">
                          <a:solidFill>
                            <a:schemeClr val="dk1"/>
                          </a:solidFill>
                          <a:effectLst/>
                          <a:latin typeface="+mn-lt"/>
                          <a:ea typeface="+mn-ea"/>
                          <a:cs typeface="+mn-cs"/>
                        </a:rPr>
                        <a:t>Realizar cuidadosamente cada uno de los pasos establecidos en la práctica de laboratorio, si surge alguna duda, preguntar al docente.</a:t>
                      </a:r>
                      <a:endParaRPr lang="es-CO" sz="1000" kern="1200" baseline="0" dirty="0">
                        <a:solidFill>
                          <a:schemeClr val="dk1"/>
                        </a:solidFill>
                        <a:effectLst/>
                        <a:latin typeface="+mn-lt"/>
                        <a:ea typeface="+mn-ea"/>
                        <a:cs typeface="+mn-cs"/>
                      </a:endParaRPr>
                    </a:p>
                  </a:txBody>
                  <a:tcPr marL="10912" marR="10912" marT="6892" marB="0" anchor="ctr"/>
                </a:tc>
              </a:tr>
              <a:tr h="324154">
                <a:tc>
                  <a:txBody>
                    <a:bodyPr/>
                    <a:lstStyle/>
                    <a:p>
                      <a:pPr lvl="0" algn="just"/>
                      <a:r>
                        <a:rPr lang="es-CO" sz="1000" kern="1200" baseline="0" dirty="0" smtClean="0">
                          <a:solidFill>
                            <a:schemeClr val="dk1"/>
                          </a:solidFill>
                          <a:effectLst/>
                          <a:latin typeface="+mn-lt"/>
                          <a:ea typeface="+mn-ea"/>
                          <a:cs typeface="+mn-cs"/>
                        </a:rPr>
                        <a:t>Nunca se deberá emplear recipientes alimenticios para contener productos químicos. </a:t>
                      </a:r>
                      <a:endParaRPr lang="es-CO" sz="1000" kern="1200" baseline="0" dirty="0">
                        <a:solidFill>
                          <a:schemeClr val="dk1"/>
                        </a:solidFill>
                        <a:effectLst/>
                        <a:latin typeface="+mn-lt"/>
                        <a:ea typeface="+mn-ea"/>
                        <a:cs typeface="+mn-cs"/>
                      </a:endParaRPr>
                    </a:p>
                  </a:txBody>
                  <a:tcPr marL="68346" marR="68346" marT="21825" marB="21825" anchor="ctr"/>
                </a:tc>
              </a:tr>
              <a:tr h="303073">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No utilice vidrio agrietado, el material de vidrio en mal estado aumenta el riesgo de accidente. </a:t>
                      </a:r>
                      <a:endParaRPr lang="es-CO" sz="1000" kern="1200" baseline="0" dirty="0">
                        <a:solidFill>
                          <a:schemeClr val="dk1"/>
                        </a:solidFill>
                        <a:effectLst/>
                        <a:latin typeface="+mn-lt"/>
                        <a:ea typeface="+mn-ea"/>
                        <a:cs typeface="+mn-cs"/>
                      </a:endParaRPr>
                    </a:p>
                  </a:txBody>
                  <a:tcPr marL="10912" marR="10912" marT="6892" marB="0" anchor="ctr"/>
                </a:tc>
              </a:tr>
              <a:tr h="454771">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Cuando se tiene que hacer una reacción química se debe escoger el recipiente adecuado a la cantidad que se va a usar. Los ensayos se hacen en tubos de ensayo o en placas de gotas, nunca en vasos, matraces, etc. </a:t>
                      </a:r>
                      <a:endParaRPr lang="es-CO" sz="1000" kern="1200" baseline="0" dirty="0">
                        <a:solidFill>
                          <a:schemeClr val="dk1"/>
                        </a:solidFill>
                        <a:effectLst/>
                        <a:latin typeface="+mn-lt"/>
                        <a:ea typeface="+mn-ea"/>
                        <a:cs typeface="+mn-cs"/>
                      </a:endParaRPr>
                    </a:p>
                  </a:txBody>
                  <a:tcPr marL="10912" marR="10912" marT="6892" marB="0" anchor="ctr"/>
                </a:tc>
              </a:tr>
              <a:tr h="303073">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Compruebe la temperatura de los materiales antes de cogerlos directamente con las manos. </a:t>
                      </a:r>
                      <a:endParaRPr lang="es-CO" sz="1000" kern="1200" baseline="0" dirty="0">
                        <a:solidFill>
                          <a:schemeClr val="dk1"/>
                        </a:solidFill>
                        <a:effectLst/>
                        <a:latin typeface="+mn-lt"/>
                        <a:ea typeface="+mn-ea"/>
                        <a:cs typeface="+mn-cs"/>
                      </a:endParaRPr>
                    </a:p>
                  </a:txBody>
                  <a:tcPr marL="10912" marR="10912" marT="6892" marB="0" anchor="ctr"/>
                </a:tc>
              </a:tr>
              <a:tr h="196129">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No realice trabajos en zonas con ventilación deficiente. </a:t>
                      </a:r>
                      <a:endParaRPr lang="es-CO" sz="1000" kern="1200" baseline="0" dirty="0">
                        <a:solidFill>
                          <a:schemeClr val="dk1"/>
                        </a:solidFill>
                        <a:effectLst/>
                        <a:latin typeface="+mn-lt"/>
                        <a:ea typeface="+mn-ea"/>
                        <a:cs typeface="+mn-cs"/>
                      </a:endParaRPr>
                    </a:p>
                  </a:txBody>
                  <a:tcPr marL="10912" marR="10912" marT="6892" marB="0" anchor="ctr"/>
                </a:tc>
              </a:tr>
              <a:tr h="303073">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No devolver nunca a los frascos de origen los sobrantes de los productos utilizados .</a:t>
                      </a:r>
                      <a:endParaRPr lang="es-CO" sz="1000" kern="1200" baseline="0" dirty="0">
                        <a:solidFill>
                          <a:schemeClr val="dk1"/>
                        </a:solidFill>
                        <a:effectLst/>
                        <a:latin typeface="+mn-lt"/>
                        <a:ea typeface="+mn-ea"/>
                        <a:cs typeface="+mn-cs"/>
                      </a:endParaRPr>
                    </a:p>
                  </a:txBody>
                  <a:tcPr marL="10912" marR="10912" marT="6892" marB="0" anchor="ctr"/>
                </a:tc>
              </a:tr>
              <a:tr h="303073">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Al momento de trabajar con ácido, para diluirlos vierta el ácido sobre el agua, nunca al contrario. </a:t>
                      </a:r>
                      <a:endParaRPr lang="es-CO" sz="1000" kern="1200" baseline="0" dirty="0">
                        <a:solidFill>
                          <a:schemeClr val="dk1"/>
                        </a:solidFill>
                        <a:effectLst/>
                        <a:latin typeface="+mn-lt"/>
                        <a:ea typeface="+mn-ea"/>
                        <a:cs typeface="+mn-cs"/>
                      </a:endParaRPr>
                    </a:p>
                  </a:txBody>
                  <a:tcPr marL="10912" marR="10912" marT="6892" marB="0" anchor="ctr"/>
                </a:tc>
              </a:tr>
              <a:tr h="516328">
                <a:tc>
                  <a:txBody>
                    <a:bodyPr/>
                    <a:lstStyle/>
                    <a:p>
                      <a:pPr marL="0" marR="0" lvl="0" indent="0" algn="just" defTabSz="788396" rtl="0" eaLnBrk="1" fontAlgn="auto" latinLnBrk="0" hangingPunct="1">
                        <a:lnSpc>
                          <a:spcPct val="107000"/>
                        </a:lnSpc>
                        <a:spcBef>
                          <a:spcPts val="0"/>
                        </a:spcBef>
                        <a:spcAft>
                          <a:spcPts val="800"/>
                        </a:spcAft>
                        <a:buClrTx/>
                        <a:buSzTx/>
                        <a:buFontTx/>
                        <a:buNone/>
                        <a:tabLst/>
                        <a:defRPr/>
                      </a:pPr>
                      <a:r>
                        <a:rPr lang="es-CO" sz="1000" kern="1200" baseline="0" dirty="0" smtClean="0">
                          <a:solidFill>
                            <a:schemeClr val="dk1"/>
                          </a:solidFill>
                          <a:effectLst/>
                          <a:latin typeface="+mn-lt"/>
                          <a:ea typeface="+mn-ea"/>
                          <a:cs typeface="+mn-cs"/>
                        </a:rPr>
                        <a:t>Si se provocan quemaduras al tocar algo caliente se debe lavar con abundante cantidad de agua fría para eliminar el calor, aplicar pomada para quemaduras.</a:t>
                      </a:r>
                      <a:endParaRPr lang="es-CO" sz="1000" kern="1200" baseline="0" dirty="0">
                        <a:solidFill>
                          <a:schemeClr val="dk1"/>
                        </a:solidFill>
                        <a:effectLst/>
                        <a:latin typeface="+mn-lt"/>
                        <a:ea typeface="+mn-ea"/>
                        <a:cs typeface="+mn-cs"/>
                      </a:endParaRPr>
                    </a:p>
                  </a:txBody>
                  <a:tcPr marL="10912" marR="10912" marT="6892" marB="0" anchor="ctr"/>
                </a:tc>
              </a:tr>
            </a:tbl>
          </a:graphicData>
        </a:graphic>
      </p:graphicFrame>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600" y="3074276"/>
            <a:ext cx="3758630" cy="2112579"/>
          </a:xfrm>
          <a:prstGeom prst="rect">
            <a:avLst/>
          </a:prstGeom>
        </p:spPr>
      </p:pic>
      <p:pic>
        <p:nvPicPr>
          <p:cNvPr id="11" name="23 Imagen" descr="C:\Users\CALIDAD\Pictures\ESCUDO COLEGIO CRISTO REY BOGOTA (C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87989" y="1304437"/>
            <a:ext cx="669851" cy="1007881"/>
          </a:xfrm>
          <a:prstGeom prst="rect">
            <a:avLst/>
          </a:prstGeom>
          <a:noFill/>
          <a:ln>
            <a:noFill/>
          </a:ln>
        </p:spPr>
      </p:pic>
    </p:spTree>
    <p:extLst>
      <p:ext uri="{BB962C8B-B14F-4D97-AF65-F5344CB8AC3E}">
        <p14:creationId xmlns:p14="http://schemas.microsoft.com/office/powerpoint/2010/main" val="3938635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25 CuadroTexto"/>
          <p:cNvSpPr txBox="1"/>
          <p:nvPr/>
        </p:nvSpPr>
        <p:spPr>
          <a:xfrm>
            <a:off x="468491" y="7279731"/>
            <a:ext cx="380945" cy="276999"/>
          </a:xfrm>
          <a:prstGeom prst="rect">
            <a:avLst/>
          </a:prstGeom>
          <a:noFill/>
        </p:spPr>
        <p:txBody>
          <a:bodyPr wrap="square" rtlCol="0">
            <a:spAutoFit/>
          </a:bodyPr>
          <a:lstStyle/>
          <a:p>
            <a:pPr algn="ctr"/>
            <a:r>
              <a:rPr lang="es-CO" sz="1200" dirty="0" smtClean="0"/>
              <a:t>6</a:t>
            </a:r>
            <a:endParaRPr lang="es-CO" sz="1200" dirty="0"/>
          </a:p>
        </p:txBody>
      </p:sp>
      <p:sp>
        <p:nvSpPr>
          <p:cNvPr id="27" name="26 CuadroTexto"/>
          <p:cNvSpPr txBox="1"/>
          <p:nvPr/>
        </p:nvSpPr>
        <p:spPr>
          <a:xfrm>
            <a:off x="9185426" y="7277583"/>
            <a:ext cx="380945" cy="276999"/>
          </a:xfrm>
          <a:prstGeom prst="rect">
            <a:avLst/>
          </a:prstGeom>
          <a:noFill/>
        </p:spPr>
        <p:txBody>
          <a:bodyPr wrap="square" rtlCol="0">
            <a:spAutoFit/>
          </a:bodyPr>
          <a:lstStyle/>
          <a:p>
            <a:pPr algn="ctr"/>
            <a:r>
              <a:rPr lang="es-CO" sz="1200" dirty="0" smtClean="0"/>
              <a:t>7</a:t>
            </a:r>
            <a:endParaRPr lang="es-CO" sz="1200" dirty="0"/>
          </a:p>
        </p:txBody>
      </p:sp>
      <p:graphicFrame>
        <p:nvGraphicFramePr>
          <p:cNvPr id="7" name="Tabla 6"/>
          <p:cNvGraphicFramePr>
            <a:graphicFrameLocks noGrp="1"/>
          </p:cNvGraphicFramePr>
          <p:nvPr>
            <p:extLst>
              <p:ext uri="{D42A27DB-BD31-4B8C-83A1-F6EECF244321}">
                <p14:modId xmlns:p14="http://schemas.microsoft.com/office/powerpoint/2010/main" val="2265544678"/>
              </p:ext>
            </p:extLst>
          </p:nvPr>
        </p:nvGraphicFramePr>
        <p:xfrm>
          <a:off x="468491" y="395785"/>
          <a:ext cx="4119275" cy="2426440"/>
        </p:xfrm>
        <a:graphic>
          <a:graphicData uri="http://schemas.openxmlformats.org/drawingml/2006/table">
            <a:tbl>
              <a:tblPr firstRow="1" bandRow="1">
                <a:tableStyleId>{073A0DAA-6AF3-43AB-8588-CEC1D06C72B9}</a:tableStyleId>
              </a:tblPr>
              <a:tblGrid>
                <a:gridCol w="4119275"/>
              </a:tblGrid>
              <a:tr h="190811">
                <a:tc>
                  <a:txBody>
                    <a:bodyPr/>
                    <a:lstStyle/>
                    <a:p>
                      <a:pPr marL="0" lvl="0" indent="0" algn="ctr">
                        <a:lnSpc>
                          <a:spcPct val="107000"/>
                        </a:lnSpc>
                        <a:spcAft>
                          <a:spcPts val="800"/>
                        </a:spcAft>
                        <a:buFont typeface="Symbol" panose="05050102010706020507" pitchFamily="18" charset="2"/>
                        <a:buNone/>
                      </a:pPr>
                      <a:r>
                        <a:rPr lang="es-CO" sz="1000" dirty="0" smtClean="0">
                          <a:effectLst/>
                        </a:rPr>
                        <a:t>ANTES DE INCIAR LA PRÁCTICA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84630">
                <a:tc>
                  <a:txBody>
                    <a:bodyPr/>
                    <a:lstStyle/>
                    <a:p>
                      <a:pPr lvl="0" algn="just">
                        <a:lnSpc>
                          <a:spcPct val="107000"/>
                        </a:lnSpc>
                        <a:spcAft>
                          <a:spcPts val="800"/>
                        </a:spcAft>
                      </a:pPr>
                      <a:r>
                        <a:rPr lang="es-CO" sz="1000" kern="1200" baseline="0" dirty="0" smtClean="0">
                          <a:effectLst/>
                        </a:rPr>
                        <a:t>Estar totalmente informado sobre la práctica a realizar </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84672">
                <a:tc>
                  <a:txBody>
                    <a:bodyPr/>
                    <a:lstStyle/>
                    <a:p>
                      <a:pPr lvl="0" algn="just">
                        <a:lnSpc>
                          <a:spcPct val="107000"/>
                        </a:lnSpc>
                        <a:spcAft>
                          <a:spcPts val="800"/>
                        </a:spcAft>
                      </a:pPr>
                      <a:r>
                        <a:rPr lang="es-CO" sz="1000" kern="1200" baseline="0" dirty="0" smtClean="0">
                          <a:effectLst/>
                        </a:rPr>
                        <a:t>Tener a la mano sus elementos de protección personal y proceder a colocárselos.</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720782">
                <a:tc>
                  <a:txBody>
                    <a:bodyPr/>
                    <a:lstStyle/>
                    <a:p>
                      <a:pPr algn="just">
                        <a:lnSpc>
                          <a:spcPct val="107000"/>
                        </a:lnSpc>
                        <a:spcAft>
                          <a:spcPts val="800"/>
                        </a:spcAft>
                      </a:pPr>
                      <a:r>
                        <a:rPr lang="es-CO" sz="1000" kern="1200" baseline="0" dirty="0" smtClean="0">
                          <a:effectLst/>
                        </a:rPr>
                        <a:t>Se deben utilizar mascarillas descartables cuando exista riesgo de producción de aerosoles (mezcla de partículas en medio líquido) o polvos, durante operaciones de pesada de sustancias tóxicas o </a:t>
                      </a:r>
                      <a:r>
                        <a:rPr lang="es-CO" sz="1000" kern="1200" baseline="0" dirty="0" err="1" smtClean="0">
                          <a:effectLst/>
                        </a:rPr>
                        <a:t>biopatógenas</a:t>
                      </a:r>
                      <a:r>
                        <a:rPr lang="es-CO" sz="1000" kern="1200" baseline="0" dirty="0" smtClean="0">
                          <a:effectLst/>
                        </a:rPr>
                        <a:t>, apertura de recipientes con cultivos después de agitación, entre otros. </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224287">
                <a:tc>
                  <a:txBody>
                    <a:bodyPr/>
                    <a:lstStyle/>
                    <a:p>
                      <a:pPr algn="just">
                        <a:lnSpc>
                          <a:spcPct val="107000"/>
                        </a:lnSpc>
                        <a:spcAft>
                          <a:spcPts val="800"/>
                        </a:spcAft>
                      </a:pPr>
                      <a:r>
                        <a:rPr lang="es-CO" sz="1000" kern="1200" baseline="0" dirty="0" smtClean="0">
                          <a:effectLst/>
                        </a:rPr>
                        <a:t>Para el caso de la bata de seguridad, retirar primero el saco o chaqueta del colegio, es decir, dejar únicamente la blusa debajo de la bata.</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310551">
                <a:tc>
                  <a:txBody>
                    <a:bodyPr/>
                    <a:lstStyle/>
                    <a:p>
                      <a:pPr algn="just">
                        <a:lnSpc>
                          <a:spcPct val="107000"/>
                        </a:lnSpc>
                        <a:spcAft>
                          <a:spcPts val="800"/>
                        </a:spcAft>
                      </a:pPr>
                      <a:r>
                        <a:rPr lang="es-CO" sz="1000" kern="1200" baseline="0" dirty="0" smtClean="0">
                          <a:effectLst/>
                        </a:rPr>
                        <a:t>Organizarse adecuadamente según las indicaciones del docente.</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259420">
                <a:tc>
                  <a:txBody>
                    <a:bodyPr/>
                    <a:lstStyle/>
                    <a:p>
                      <a:pPr algn="just">
                        <a:lnSpc>
                          <a:spcPct val="107000"/>
                        </a:lnSpc>
                        <a:spcAft>
                          <a:spcPts val="800"/>
                        </a:spcAft>
                      </a:pPr>
                      <a:r>
                        <a:rPr lang="es-CO" sz="1000" kern="1200" baseline="0" dirty="0" smtClean="0">
                          <a:effectLst/>
                        </a:rPr>
                        <a:t>Guardar los elementos personales que sean ajenos a la práctica de laboratorio.</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2855290170"/>
              </p:ext>
            </p:extLst>
          </p:nvPr>
        </p:nvGraphicFramePr>
        <p:xfrm>
          <a:off x="468491" y="2826237"/>
          <a:ext cx="4119275" cy="2019537"/>
        </p:xfrm>
        <a:graphic>
          <a:graphicData uri="http://schemas.openxmlformats.org/drawingml/2006/table">
            <a:tbl>
              <a:tblPr firstRow="1" bandRow="1">
                <a:tableStyleId>{073A0DAA-6AF3-43AB-8588-CEC1D06C72B9}</a:tableStyleId>
              </a:tblPr>
              <a:tblGrid>
                <a:gridCol w="4119275"/>
              </a:tblGrid>
              <a:tr h="0">
                <a:tc>
                  <a:txBody>
                    <a:bodyPr/>
                    <a:lstStyle/>
                    <a:p>
                      <a:pPr marL="0" lvl="0" indent="0" algn="ctr">
                        <a:lnSpc>
                          <a:spcPct val="107000"/>
                        </a:lnSpc>
                        <a:spcAft>
                          <a:spcPts val="800"/>
                        </a:spcAft>
                        <a:buFont typeface="Symbol" panose="05050102010706020507" pitchFamily="18" charset="2"/>
                        <a:buNone/>
                      </a:pPr>
                      <a:r>
                        <a:rPr lang="es-CO" sz="1000" dirty="0" smtClean="0">
                          <a:effectLst/>
                          <a:latin typeface="Calibri" panose="020F0502020204030204" pitchFamily="34" charset="0"/>
                          <a:ea typeface="Calibri" panose="020F0502020204030204" pitchFamily="34" charset="0"/>
                          <a:cs typeface="Times New Roman" panose="02020603050405020304" pitchFamily="18" charset="0"/>
                        </a:rPr>
                        <a:t>DURANTE LA PRÁCTICA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84630">
                <a:tc>
                  <a:txBody>
                    <a:bodyPr/>
                    <a:lstStyle/>
                    <a:p>
                      <a:pPr lvl="0" algn="just">
                        <a:lnSpc>
                          <a:spcPct val="107000"/>
                        </a:lnSpc>
                        <a:spcAft>
                          <a:spcPts val="800"/>
                        </a:spcAft>
                      </a:pPr>
                      <a:r>
                        <a:rPr lang="es-CO" sz="1000" kern="1200" baseline="0" dirty="0" smtClean="0">
                          <a:solidFill>
                            <a:schemeClr val="dk1"/>
                          </a:solidFill>
                          <a:effectLst/>
                          <a:latin typeface="+mn-lt"/>
                          <a:ea typeface="+mn-ea"/>
                          <a:cs typeface="+mn-cs"/>
                        </a:rPr>
                        <a:t>Obedecer las instrucciones dadas por el docente.</a:t>
                      </a:r>
                      <a:endParaRPr lang="es-CO" sz="1000" kern="1200" baseline="0" dirty="0">
                        <a:solidFill>
                          <a:schemeClr val="dk1"/>
                        </a:solidFill>
                        <a:effectLst/>
                        <a:latin typeface="+mn-lt"/>
                        <a:ea typeface="+mn-ea"/>
                        <a:cs typeface="+mn-cs"/>
                      </a:endParaRPr>
                    </a:p>
                  </a:txBody>
                  <a:tcPr marL="68346" marR="68346" marT="21825" marB="21825" anchor="ctr"/>
                </a:tc>
              </a:tr>
              <a:tr h="284672">
                <a:tc>
                  <a:txBody>
                    <a:bodyPr/>
                    <a:lstStyle/>
                    <a:p>
                      <a:pPr lvl="0" algn="just">
                        <a:lnSpc>
                          <a:spcPct val="107000"/>
                        </a:lnSpc>
                        <a:spcAft>
                          <a:spcPts val="800"/>
                        </a:spcAft>
                      </a:pPr>
                      <a:r>
                        <a:rPr lang="es-CO" sz="1000" kern="1200" baseline="0" dirty="0" smtClean="0">
                          <a:solidFill>
                            <a:schemeClr val="dk1"/>
                          </a:solidFill>
                          <a:effectLst/>
                          <a:latin typeface="+mn-lt"/>
                          <a:ea typeface="+mn-ea"/>
                          <a:cs typeface="+mn-cs"/>
                        </a:rPr>
                        <a:t>Realizar cuidadosamente cada uno de los pasos establecidos en la práctica de laboratorio, si surge alguna duda, preguntar al docente.</a:t>
                      </a:r>
                      <a:endParaRPr lang="es-CO" sz="1000" kern="1200" baseline="0" dirty="0">
                        <a:solidFill>
                          <a:schemeClr val="dk1"/>
                        </a:solidFill>
                        <a:effectLst/>
                        <a:latin typeface="+mn-lt"/>
                        <a:ea typeface="+mn-ea"/>
                        <a:cs typeface="+mn-cs"/>
                      </a:endParaRPr>
                    </a:p>
                  </a:txBody>
                  <a:tcPr marL="10912" marR="10912" marT="6892" marB="0" anchor="ctr"/>
                </a:tc>
              </a:tr>
              <a:tr h="720782">
                <a:tc>
                  <a:txBody>
                    <a:bodyPr/>
                    <a:lstStyle/>
                    <a:p>
                      <a:pPr lvl="0" algn="just">
                        <a:lnSpc>
                          <a:spcPct val="107000"/>
                        </a:lnSpc>
                        <a:spcAft>
                          <a:spcPts val="800"/>
                        </a:spcAft>
                      </a:pPr>
                      <a:r>
                        <a:rPr lang="es-CO" sz="1000" kern="1200" baseline="0" dirty="0" smtClean="0">
                          <a:solidFill>
                            <a:schemeClr val="dk1"/>
                          </a:solidFill>
                          <a:effectLst/>
                          <a:latin typeface="+mn-lt"/>
                          <a:ea typeface="+mn-ea"/>
                          <a:cs typeface="+mn-cs"/>
                        </a:rPr>
                        <a:t>El derrame o caída de muestras contaminadas, diluciones y medios sembrados o inoculados será informada al docente de inmediato.  Se procederá a tratar el área afectada con la solución luego descartado con los residuos patogénicos. </a:t>
                      </a:r>
                      <a:endParaRPr lang="es-CO" sz="1000" kern="1200" baseline="0" dirty="0">
                        <a:solidFill>
                          <a:schemeClr val="dk1"/>
                        </a:solidFill>
                        <a:effectLst/>
                        <a:latin typeface="+mn-lt"/>
                        <a:ea typeface="+mn-ea"/>
                        <a:cs typeface="+mn-cs"/>
                      </a:endParaRPr>
                    </a:p>
                  </a:txBody>
                  <a:tcPr marL="68346" marR="68346" marT="21825" marB="21825" anchor="ctr"/>
                </a:tc>
              </a:tr>
              <a:tr h="224287">
                <a:tc>
                  <a:txBody>
                    <a:bodyPr/>
                    <a:lstStyle/>
                    <a:p>
                      <a:pPr lvl="0" algn="just">
                        <a:lnSpc>
                          <a:spcPct val="107000"/>
                        </a:lnSpc>
                        <a:spcAft>
                          <a:spcPts val="800"/>
                        </a:spcAft>
                      </a:pPr>
                      <a:r>
                        <a:rPr lang="es-CO" sz="1000" kern="1200" baseline="0" dirty="0" smtClean="0">
                          <a:solidFill>
                            <a:schemeClr val="dk1"/>
                          </a:solidFill>
                          <a:effectLst/>
                          <a:latin typeface="+mn-lt"/>
                          <a:ea typeface="+mn-ea"/>
                          <a:cs typeface="+mn-cs"/>
                        </a:rPr>
                        <a:t>En caso de rotura del recipiente de vidrio que contiene microorganismos, proceder de igual forma pero no tocar los residuos antes que el desinfectante haya actuado. </a:t>
                      </a:r>
                      <a:endParaRPr lang="es-CO" sz="1000" kern="1200" baseline="0" dirty="0">
                        <a:solidFill>
                          <a:schemeClr val="dk1"/>
                        </a:solidFill>
                        <a:effectLst/>
                        <a:latin typeface="+mn-lt"/>
                        <a:ea typeface="+mn-ea"/>
                        <a:cs typeface="+mn-cs"/>
                      </a:endParaRPr>
                    </a:p>
                  </a:txBody>
                  <a:tcPr marL="10912" marR="10912" marT="6892" marB="0" anchor="ctr"/>
                </a:tc>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val="2967455817"/>
              </p:ext>
            </p:extLst>
          </p:nvPr>
        </p:nvGraphicFramePr>
        <p:xfrm>
          <a:off x="468491" y="4851143"/>
          <a:ext cx="4119275" cy="2450538"/>
        </p:xfrm>
        <a:graphic>
          <a:graphicData uri="http://schemas.openxmlformats.org/drawingml/2006/table">
            <a:tbl>
              <a:tblPr firstRow="1" bandRow="1">
                <a:tableStyleId>{073A0DAA-6AF3-43AB-8588-CEC1D06C72B9}</a:tableStyleId>
              </a:tblPr>
              <a:tblGrid>
                <a:gridCol w="4119275"/>
              </a:tblGrid>
              <a:tr h="194739">
                <a:tc>
                  <a:txBody>
                    <a:bodyPr/>
                    <a:lstStyle/>
                    <a:p>
                      <a:pPr marL="0" lvl="0" indent="0" algn="ctr">
                        <a:lnSpc>
                          <a:spcPct val="107000"/>
                        </a:lnSpc>
                        <a:spcAft>
                          <a:spcPts val="800"/>
                        </a:spcAft>
                        <a:buFont typeface="Symbol" panose="05050102010706020507" pitchFamily="18" charset="2"/>
                        <a:buNone/>
                      </a:pPr>
                      <a:r>
                        <a:rPr lang="es-CO" sz="1000" dirty="0" smtClean="0">
                          <a:effectLst/>
                        </a:rPr>
                        <a:t>AL FINALIZAR</a:t>
                      </a:r>
                      <a:r>
                        <a:rPr lang="es-CO" sz="1000" baseline="0" dirty="0" smtClean="0">
                          <a:effectLst/>
                        </a:rPr>
                        <a:t> </a:t>
                      </a:r>
                      <a:r>
                        <a:rPr lang="es-CO" sz="1000" dirty="0" smtClean="0">
                          <a:effectLst/>
                        </a:rPr>
                        <a:t>LA PRÁCTICA</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77867">
                <a:tc>
                  <a:txBody>
                    <a:bodyPr/>
                    <a:lstStyle/>
                    <a:p>
                      <a:pPr lvl="0" algn="just">
                        <a:lnSpc>
                          <a:spcPct val="107000"/>
                        </a:lnSpc>
                        <a:spcAft>
                          <a:spcPts val="800"/>
                        </a:spcAft>
                      </a:pPr>
                      <a:r>
                        <a:rPr lang="es-CO" sz="1000" kern="1200" baseline="0" dirty="0" smtClean="0">
                          <a:effectLst/>
                        </a:rPr>
                        <a:t>Proceder a limpiar el sitio de trabajo.</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346" marR="68346" marT="21825" marB="21825" anchor="ctr"/>
                </a:tc>
              </a:tr>
              <a:tr h="277908">
                <a:tc>
                  <a:txBody>
                    <a:bodyPr/>
                    <a:lstStyle/>
                    <a:p>
                      <a:pPr lvl="0" algn="just">
                        <a:lnSpc>
                          <a:spcPct val="107000"/>
                        </a:lnSpc>
                        <a:spcAft>
                          <a:spcPts val="800"/>
                        </a:spcAft>
                      </a:pPr>
                      <a:r>
                        <a:rPr lang="es-CO" sz="1000" kern="1200" baseline="0" dirty="0" smtClean="0">
                          <a:effectLst/>
                        </a:rPr>
                        <a:t>Descartar los reactivos utilizados según indicaciones del docente encargado.</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r h="627382">
                <a:tc>
                  <a:txBody>
                    <a:bodyPr/>
                    <a:lstStyle/>
                    <a:p>
                      <a:pPr algn="just">
                        <a:lnSpc>
                          <a:spcPct val="107000"/>
                        </a:lnSpc>
                        <a:spcAft>
                          <a:spcPts val="800"/>
                        </a:spcAft>
                      </a:pPr>
                      <a:r>
                        <a:rPr lang="es-CO" sz="1000" kern="1200" baseline="0" dirty="0" smtClean="0">
                          <a:solidFill>
                            <a:schemeClr val="dk1"/>
                          </a:solidFill>
                          <a:effectLst/>
                          <a:latin typeface="+mn-lt"/>
                          <a:ea typeface="+mn-ea"/>
                          <a:cs typeface="+mn-cs"/>
                        </a:rPr>
                        <a:t>Está prohibido descartar materiales biológicos por los desagües de las piletas, sanitarios o recientes comunes para residuos.  En cada caso se deberán seguir los procedimientos establecidos para la gestión de residuos.</a:t>
                      </a:r>
                      <a:endParaRPr lang="es-CO" sz="1000" kern="1200" baseline="0" dirty="0">
                        <a:solidFill>
                          <a:schemeClr val="dk1"/>
                        </a:solidFill>
                        <a:effectLst/>
                        <a:latin typeface="+mn-lt"/>
                        <a:ea typeface="+mn-ea"/>
                        <a:cs typeface="+mn-cs"/>
                      </a:endParaRPr>
                    </a:p>
                  </a:txBody>
                  <a:tcPr marL="10912" marR="10912" marT="6892" marB="0" anchor="ctr"/>
                </a:tc>
              </a:tr>
              <a:tr h="318048">
                <a:tc>
                  <a:txBody>
                    <a:bodyPr/>
                    <a:lstStyle/>
                    <a:p>
                      <a:pPr algn="just">
                        <a:lnSpc>
                          <a:spcPct val="107000"/>
                        </a:lnSpc>
                        <a:spcAft>
                          <a:spcPts val="800"/>
                        </a:spcAft>
                      </a:pPr>
                      <a:r>
                        <a:rPr lang="es-CO" sz="1000" kern="1200" baseline="0" dirty="0" smtClean="0">
                          <a:solidFill>
                            <a:schemeClr val="dk1"/>
                          </a:solidFill>
                          <a:effectLst/>
                          <a:latin typeface="+mn-lt"/>
                          <a:ea typeface="+mn-ea"/>
                          <a:cs typeface="+mn-cs"/>
                        </a:rPr>
                        <a:t>Cuando proceda a la limpieza de una superficie con alcohol, verifique que no haya mecheros encendidos.</a:t>
                      </a:r>
                      <a:endParaRPr lang="es-CO" sz="1000" kern="1200" baseline="0" dirty="0">
                        <a:solidFill>
                          <a:schemeClr val="dk1"/>
                        </a:solidFill>
                        <a:effectLst/>
                        <a:latin typeface="+mn-lt"/>
                        <a:ea typeface="+mn-ea"/>
                        <a:cs typeface="+mn-cs"/>
                      </a:endParaRPr>
                    </a:p>
                  </a:txBody>
                  <a:tcPr marL="10912" marR="10912" marT="6892" marB="0" anchor="ctr"/>
                </a:tc>
              </a:tr>
              <a:tr h="477241">
                <a:tc>
                  <a:txBody>
                    <a:bodyPr/>
                    <a:lstStyle/>
                    <a:p>
                      <a:pPr algn="just">
                        <a:lnSpc>
                          <a:spcPct val="107000"/>
                        </a:lnSpc>
                        <a:spcAft>
                          <a:spcPts val="800"/>
                        </a:spcAft>
                      </a:pPr>
                      <a:r>
                        <a:rPr lang="es-CO" sz="1000" kern="1200" baseline="0" dirty="0" smtClean="0">
                          <a:solidFill>
                            <a:schemeClr val="dk1"/>
                          </a:solidFill>
                          <a:effectLst/>
                          <a:latin typeface="+mn-lt"/>
                          <a:ea typeface="+mn-ea"/>
                          <a:cs typeface="+mn-cs"/>
                        </a:rPr>
                        <a:t>Consulte con el docente encargado si el material biológico debe ser descontaminado previo a su descarte en recipiente de residuos </a:t>
                      </a:r>
                      <a:r>
                        <a:rPr lang="es-CO" sz="1000" kern="1200" baseline="0" dirty="0" err="1" smtClean="0">
                          <a:solidFill>
                            <a:schemeClr val="dk1"/>
                          </a:solidFill>
                          <a:effectLst/>
                          <a:latin typeface="+mn-lt"/>
                          <a:ea typeface="+mn-ea"/>
                          <a:cs typeface="+mn-cs"/>
                        </a:rPr>
                        <a:t>patógenicos</a:t>
                      </a:r>
                      <a:r>
                        <a:rPr lang="es-CO" sz="1000" kern="1200" baseline="0" dirty="0" smtClean="0">
                          <a:solidFill>
                            <a:schemeClr val="dk1"/>
                          </a:solidFill>
                          <a:effectLst/>
                          <a:latin typeface="+mn-lt"/>
                          <a:ea typeface="+mn-ea"/>
                          <a:cs typeface="+mn-cs"/>
                        </a:rPr>
                        <a:t>  (bolsa roja).</a:t>
                      </a:r>
                      <a:endParaRPr lang="es-CO" sz="1000" kern="1200" baseline="0" dirty="0">
                        <a:solidFill>
                          <a:schemeClr val="dk1"/>
                        </a:solidFill>
                        <a:effectLst/>
                        <a:latin typeface="+mn-lt"/>
                        <a:ea typeface="+mn-ea"/>
                        <a:cs typeface="+mn-cs"/>
                      </a:endParaRPr>
                    </a:p>
                  </a:txBody>
                  <a:tcPr marL="10912" marR="10912" marT="6892" marB="0" anchor="ctr"/>
                </a:tc>
              </a:tr>
              <a:tr h="253256">
                <a:tc>
                  <a:txBody>
                    <a:bodyPr/>
                    <a:lstStyle/>
                    <a:p>
                      <a:pPr algn="just">
                        <a:lnSpc>
                          <a:spcPct val="107000"/>
                        </a:lnSpc>
                        <a:spcAft>
                          <a:spcPts val="800"/>
                        </a:spcAft>
                      </a:pPr>
                      <a:r>
                        <a:rPr lang="es-CO" sz="1000" kern="1200" baseline="0" dirty="0" smtClean="0">
                          <a:effectLst/>
                        </a:rPr>
                        <a:t>Retire sus elementos de protección personal y proceda a lavarse las manos.</a:t>
                      </a:r>
                      <a:endParaRPr lang="es-CO" sz="1000" kern="1200" baseline="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10912" marR="10912" marT="6892" marB="0" anchor="ctr"/>
                </a:tc>
              </a:tr>
            </a:tbl>
          </a:graphicData>
        </a:graphic>
      </p:graphicFrame>
      <p:sp>
        <p:nvSpPr>
          <p:cNvPr id="12" name="CuadroTexto 11"/>
          <p:cNvSpPr txBox="1"/>
          <p:nvPr/>
        </p:nvSpPr>
        <p:spPr>
          <a:xfrm>
            <a:off x="6212847" y="599090"/>
            <a:ext cx="3227935" cy="400110"/>
          </a:xfrm>
          <a:prstGeom prst="rect">
            <a:avLst/>
          </a:prstGeom>
          <a:noFill/>
        </p:spPr>
        <p:txBody>
          <a:bodyPr wrap="none" rtlCol="0">
            <a:spAutoFit/>
          </a:bodyPr>
          <a:lstStyle/>
          <a:p>
            <a:r>
              <a:rPr lang="es-CO" dirty="0" smtClean="0"/>
              <a:t>PROTOCOLOS DE SEGURIDAD</a:t>
            </a:r>
            <a:endParaRPr lang="es-CO" dirty="0"/>
          </a:p>
        </p:txBody>
      </p:sp>
      <p:sp>
        <p:nvSpPr>
          <p:cNvPr id="13" name="CuadroTexto 12"/>
          <p:cNvSpPr txBox="1"/>
          <p:nvPr/>
        </p:nvSpPr>
        <p:spPr>
          <a:xfrm>
            <a:off x="6018819" y="5968650"/>
            <a:ext cx="3615990" cy="461665"/>
          </a:xfrm>
          <a:prstGeom prst="rect">
            <a:avLst/>
          </a:prstGeom>
          <a:noFill/>
        </p:spPr>
        <p:txBody>
          <a:bodyPr wrap="none" rtlCol="0">
            <a:spAutoFit/>
          </a:bodyPr>
          <a:lstStyle/>
          <a:p>
            <a:r>
              <a:rPr lang="es-CO" sz="2400" dirty="0" smtClean="0"/>
              <a:t>LABORATORIO DE QUÍMICA</a:t>
            </a:r>
            <a:endParaRPr lang="es-CO" sz="24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2847" y="3009042"/>
            <a:ext cx="3227935" cy="2112341"/>
          </a:xfrm>
          <a:prstGeom prst="rect">
            <a:avLst/>
          </a:prstGeom>
        </p:spPr>
      </p:pic>
      <p:pic>
        <p:nvPicPr>
          <p:cNvPr id="14" name="23 Imagen" descr="C:\Users\CALIDAD\Pictures\ESCUDO COLEGIO CRISTO REY BOGOTA (C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1888" y="1342526"/>
            <a:ext cx="669851" cy="1007881"/>
          </a:xfrm>
          <a:prstGeom prst="rect">
            <a:avLst/>
          </a:prstGeom>
          <a:noFill/>
          <a:ln>
            <a:noFill/>
          </a:ln>
        </p:spPr>
      </p:pic>
    </p:spTree>
    <p:extLst>
      <p:ext uri="{BB962C8B-B14F-4D97-AF65-F5344CB8AC3E}">
        <p14:creationId xmlns:p14="http://schemas.microsoft.com/office/powerpoint/2010/main" val="1589665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1819</TotalTime>
  <Words>1847</Words>
  <Application>Microsoft Office PowerPoint</Application>
  <PresentationFormat>Personalizado</PresentationFormat>
  <Paragraphs>142</Paragraphs>
  <Slides>6</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6</vt:i4>
      </vt:variant>
    </vt:vector>
  </HeadingPairs>
  <TitlesOfParts>
    <vt:vector size="13" baseType="lpstr">
      <vt:lpstr>Arial</vt:lpstr>
      <vt:lpstr>Britannic Bold</vt:lpstr>
      <vt:lpstr>Calibri</vt:lpstr>
      <vt:lpstr>Calibri Light</vt:lpstr>
      <vt:lpstr>Symbol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calidad</dc:creator>
  <cp:lastModifiedBy>Diana Paola</cp:lastModifiedBy>
  <cp:revision>129</cp:revision>
  <cp:lastPrinted>2015-03-20T21:47:36Z</cp:lastPrinted>
  <dcterms:created xsi:type="dcterms:W3CDTF">2015-03-11T14:02:01Z</dcterms:created>
  <dcterms:modified xsi:type="dcterms:W3CDTF">2016-02-29T20:54:58Z</dcterms:modified>
</cp:coreProperties>
</file>