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9" r:id="rId2"/>
    <p:sldId id="261" r:id="rId3"/>
    <p:sldId id="257" r:id="rId4"/>
    <p:sldId id="256" r:id="rId5"/>
    <p:sldId id="262" r:id="rId6"/>
    <p:sldId id="266" r:id="rId7"/>
    <p:sldId id="273" r:id="rId8"/>
    <p:sldId id="276" r:id="rId9"/>
    <p:sldId id="270" r:id="rId10"/>
    <p:sldId id="277" r:id="rId11"/>
    <p:sldId id="265" r:id="rId12"/>
    <p:sldId id="272" r:id="rId13"/>
    <p:sldId id="271" r:id="rId14"/>
    <p:sldId id="263" r:id="rId15"/>
    <p:sldId id="264" r:id="rId16"/>
    <p:sldId id="267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55" d="100"/>
          <a:sy n="55" d="100"/>
        </p:scale>
        <p:origin x="-123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816D1-59D0-43D9-AAF8-338F2B5D0AE7}" type="datetimeFigureOut">
              <a:rPr lang="es-ES" smtClean="0"/>
              <a:t>02/10/2016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2518D-D7FB-4722-B5CF-24BB26B50EA2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816D1-59D0-43D9-AAF8-338F2B5D0AE7}" type="datetimeFigureOut">
              <a:rPr lang="es-ES" smtClean="0"/>
              <a:t>02/10/2016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2518D-D7FB-4722-B5CF-24BB26B50EA2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816D1-59D0-43D9-AAF8-338F2B5D0AE7}" type="datetimeFigureOut">
              <a:rPr lang="es-ES" smtClean="0"/>
              <a:t>02/10/2016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2518D-D7FB-4722-B5CF-24BB26B50EA2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816D1-59D0-43D9-AAF8-338F2B5D0AE7}" type="datetimeFigureOut">
              <a:rPr lang="es-ES" smtClean="0"/>
              <a:t>02/10/2016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2518D-D7FB-4722-B5CF-24BB26B50EA2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816D1-59D0-43D9-AAF8-338F2B5D0AE7}" type="datetimeFigureOut">
              <a:rPr lang="es-ES" smtClean="0"/>
              <a:t>02/10/2016</a:t>
            </a:fld>
            <a:endParaRPr lang="es-ES" dirty="0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2518D-D7FB-4722-B5CF-24BB26B50EA2}" type="slidenum">
              <a:rPr lang="es-ES" smtClean="0"/>
              <a:t>‹Nº›</a:t>
            </a:fld>
            <a:endParaRPr lang="es-E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816D1-59D0-43D9-AAF8-338F2B5D0AE7}" type="datetimeFigureOut">
              <a:rPr lang="es-ES" smtClean="0"/>
              <a:t>02/10/2016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2518D-D7FB-4722-B5CF-24BB26B50EA2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816D1-59D0-43D9-AAF8-338F2B5D0AE7}" type="datetimeFigureOut">
              <a:rPr lang="es-ES" smtClean="0"/>
              <a:t>02/10/2016</a:t>
            </a:fld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2518D-D7FB-4722-B5CF-24BB26B50EA2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816D1-59D0-43D9-AAF8-338F2B5D0AE7}" type="datetimeFigureOut">
              <a:rPr lang="es-ES" smtClean="0"/>
              <a:t>02/10/2016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2518D-D7FB-4722-B5CF-24BB26B50EA2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816D1-59D0-43D9-AAF8-338F2B5D0AE7}" type="datetimeFigureOut">
              <a:rPr lang="es-ES" smtClean="0"/>
              <a:t>02/10/2016</a:t>
            </a:fld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2518D-D7FB-4722-B5CF-24BB26B50EA2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816D1-59D0-43D9-AAF8-338F2B5D0AE7}" type="datetimeFigureOut">
              <a:rPr lang="es-ES" smtClean="0"/>
              <a:t>02/10/2016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2518D-D7FB-4722-B5CF-24BB26B50EA2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816D1-59D0-43D9-AAF8-338F2B5D0AE7}" type="datetimeFigureOut">
              <a:rPr lang="es-ES" smtClean="0"/>
              <a:t>02/10/2016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2518D-D7FB-4722-B5CF-24BB26B50EA2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92816D1-59D0-43D9-AAF8-338F2B5D0AE7}" type="datetimeFigureOut">
              <a:rPr lang="es-ES" smtClean="0"/>
              <a:t>02/10/2016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962518D-D7FB-4722-B5CF-24BB26B50EA2}" type="slidenum">
              <a:rPr lang="es-ES" smtClean="0"/>
              <a:t>‹Nº›</a:t>
            </a:fld>
            <a:endParaRPr lang="es-E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08199" y="2667000"/>
            <a:ext cx="6510528" cy="693839"/>
          </a:xfrm>
        </p:spPr>
        <p:txBody>
          <a:bodyPr>
            <a:noAutofit/>
          </a:bodyPr>
          <a:lstStyle/>
          <a:p>
            <a:pPr algn="ctr"/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“EXPLORADORES DE LAS ARTES </a:t>
            </a:r>
            <a:r>
              <a:rPr lang="en-US" b="1" dirty="0" smtClean="0">
                <a:solidFill>
                  <a:schemeClr val="tx1"/>
                </a:solidFill>
              </a:rPr>
              <a:t> CONSTRUYENDO </a:t>
            </a:r>
            <a:r>
              <a:rPr lang="en-US" b="1" dirty="0" smtClean="0">
                <a:solidFill>
                  <a:schemeClr val="tx1"/>
                </a:solidFill>
              </a:rPr>
              <a:t>TIERRA NUEVA”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4600" y="600216"/>
            <a:ext cx="5650992" cy="120750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SUSTENTACIÓN PASANTÍA</a:t>
            </a:r>
            <a:endParaRPr lang="es-CO" dirty="0">
              <a:solidFill>
                <a:schemeClr val="tx1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4625676"/>
            <a:ext cx="1302254" cy="12282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291396" y="5479197"/>
            <a:ext cx="6515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MARÍA ANDREA ESTUPIÑÁN VELASCO </a:t>
            </a:r>
            <a:endParaRPr lang="es-CO" sz="2800" dirty="0"/>
          </a:p>
        </p:txBody>
      </p:sp>
      <p:sp>
        <p:nvSpPr>
          <p:cNvPr id="6" name="5 CuadroTexto"/>
          <p:cNvSpPr txBox="1"/>
          <p:nvPr/>
        </p:nvSpPr>
        <p:spPr>
          <a:xfrm>
            <a:off x="291396" y="4648200"/>
            <a:ext cx="67198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LICENCIATURA EN EDUCACIÓN BÁSICA CON </a:t>
            </a:r>
            <a:r>
              <a:rPr lang="en-US" sz="2400" dirty="0"/>
              <a:t>É</a:t>
            </a:r>
            <a:r>
              <a:rPr lang="en-US" sz="2400" dirty="0" smtClean="0"/>
              <a:t>NFASIS EN EDUCACIÓN ARTÍSTICA </a:t>
            </a:r>
            <a:endParaRPr lang="es-CO" sz="2400" dirty="0"/>
          </a:p>
        </p:txBody>
      </p:sp>
      <p:pic>
        <p:nvPicPr>
          <p:cNvPr id="7" name="6 Imagen" descr="http://condor.udistrital.edu.co/appserv/grafico/UDistrital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72" y="426742"/>
            <a:ext cx="1796614" cy="15544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9078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Título"/>
          <p:cNvSpPr txBox="1">
            <a:spLocks/>
          </p:cNvSpPr>
          <p:nvPr/>
        </p:nvSpPr>
        <p:spPr>
          <a:xfrm>
            <a:off x="152400" y="4527665"/>
            <a:ext cx="7559040" cy="4267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endParaRPr lang="es-MX" dirty="0"/>
          </a:p>
        </p:txBody>
      </p:sp>
      <p:sp>
        <p:nvSpPr>
          <p:cNvPr id="8" name="7 Rectángulo"/>
          <p:cNvSpPr/>
          <p:nvPr/>
        </p:nvSpPr>
        <p:spPr>
          <a:xfrm rot="2385937">
            <a:off x="5841229" y="933454"/>
            <a:ext cx="320483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PLÁSTICAS Y VISUALES</a:t>
            </a:r>
            <a:endParaRPr lang="es-ES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609600" y="685800"/>
            <a:ext cx="4572000" cy="504753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Exploración </a:t>
            </a:r>
            <a:r>
              <a:rPr lang="es-E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la fotografía</a:t>
            </a:r>
            <a:endParaRPr lang="es-CO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s-E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Creaciones a partir del recorte  (animación)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s-E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Combinación de colores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s-E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Museos de la ciudad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s-E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Exploración del cine foro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s-E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Trabajos manuales </a:t>
            </a:r>
          </a:p>
        </p:txBody>
      </p:sp>
      <p:pic>
        <p:nvPicPr>
          <p:cNvPr id="11" name="10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79744">
            <a:off x="5487793" y="3596345"/>
            <a:ext cx="2992423" cy="22443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0032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0230" y="228600"/>
            <a:ext cx="8915400" cy="548640"/>
          </a:xfrm>
        </p:spPr>
        <p:txBody>
          <a:bodyPr/>
          <a:lstStyle/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Listado de los niños participantes de manera aleatoria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4842244"/>
              </p:ext>
            </p:extLst>
          </p:nvPr>
        </p:nvGraphicFramePr>
        <p:xfrm>
          <a:off x="914400" y="1068567"/>
          <a:ext cx="6553200" cy="54183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48931"/>
                <a:gridCol w="474835"/>
                <a:gridCol w="2029434"/>
              </a:tblGrid>
              <a:tr h="30303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NOMBRES Y APELLIDOS </a:t>
                      </a:r>
                      <a:endParaRPr lang="es-CO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EDAD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CURSO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14897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Juan  David Balbuena 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10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5°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14897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Luis Armando Ballesteros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9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2°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14897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Mariana Caracas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8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5°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14897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Mónica Isabela Caracas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10</a:t>
                      </a:r>
                      <a:endParaRPr lang="es-CO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5°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14897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José Balbuena 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9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 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14897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David Santiago R.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8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3°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14897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Nicolás González Daza 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11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5°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14897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Jenifer Lorena Monroe 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9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4°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14897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Camilo Andrés  Alonso Carrillo 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13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6°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14897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Sebastián Alfonso Carrillo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10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6°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14897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Cindy Palacios 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6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1°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14897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Johan  Monroe  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9?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2°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1493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Jorge Washington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12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4°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14897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Josef Guillermo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4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Transc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1493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Maira Alejandra Guayara 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10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5°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14897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Vanessa Ariza Gonzales 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13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8°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14897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Johan Andrés Peña Ramírez 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10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6°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14897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Luisa Fernanda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10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5°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14897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Natalia Rangel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9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4°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1493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Nicol Peña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10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5°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14897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 dirty="0" smtClean="0">
                          <a:effectLst/>
                        </a:rPr>
                        <a:t>Cristian Estupiñán </a:t>
                      </a:r>
                      <a:endParaRPr lang="es-CO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6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4°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20196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Nandi </a:t>
                      </a:r>
                      <a:r>
                        <a:rPr lang="es-CO" sz="1200" dirty="0" smtClean="0">
                          <a:effectLst/>
                        </a:rPr>
                        <a:t> Rodríguez</a:t>
                      </a:r>
                      <a:endParaRPr lang="es-CO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10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5°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20196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Armando </a:t>
                      </a:r>
                      <a:r>
                        <a:rPr lang="es-CO" sz="1200" dirty="0" smtClean="0">
                          <a:effectLst/>
                        </a:rPr>
                        <a:t> Velasco</a:t>
                      </a:r>
                      <a:endParaRPr lang="es-CO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12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5°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  <a:tr h="27815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Juan Diego </a:t>
                      </a:r>
                      <a:r>
                        <a:rPr lang="es-CO" sz="1200" dirty="0" smtClean="0">
                          <a:effectLst/>
                        </a:rPr>
                        <a:t> Morales </a:t>
                      </a:r>
                      <a:endParaRPr lang="es-CO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8</a:t>
                      </a:r>
                      <a:endParaRPr lang="es-CO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5°</a:t>
                      </a:r>
                      <a:endParaRPr lang="es-CO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69" marR="4476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647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ACTIVIDAD </a:t>
            </a:r>
            <a:r>
              <a:rPr lang="es-MX" dirty="0" smtClean="0"/>
              <a:t>DE CIERRE.</a:t>
            </a: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EXPERIENCIA FINAL DE </a:t>
            </a:r>
            <a:r>
              <a:rPr lang="es-MX" dirty="0" smtClean="0"/>
              <a:t>CREACI</a:t>
            </a:r>
            <a:r>
              <a:rPr lang="es-MX" dirty="0"/>
              <a:t>Ó</a:t>
            </a:r>
            <a:r>
              <a:rPr lang="es-MX" dirty="0" smtClean="0"/>
              <a:t>N </a:t>
            </a:r>
            <a:r>
              <a:rPr lang="es-MX" dirty="0" smtClean="0"/>
              <a:t>COLECTIVA </a:t>
            </a:r>
            <a:endParaRPr lang="es-MX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698" y="2362200"/>
            <a:ext cx="2540000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4876"/>
            <a:ext cx="2639320" cy="19794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964" y="797672"/>
            <a:ext cx="3671187" cy="27533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5403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LAS VACACIONES RECREATIVAS</a:t>
            </a: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OTROS ESPACIOS: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808733"/>
            <a:ext cx="3639256" cy="27294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949084"/>
            <a:ext cx="3264987" cy="24487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8732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91000" y="2514600"/>
            <a:ext cx="3807779" cy="3324687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MX" dirty="0" smtClean="0"/>
              <a:t>Expectativa 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Disponibilidad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Logros  y cambios 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Participación familiar 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Nuevos espacios 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Recursos</a:t>
            </a:r>
          </a:p>
          <a:p>
            <a:pPr marL="514350" indent="-514350">
              <a:buFont typeface="+mj-lt"/>
              <a:buAutoNum type="arabicPeriod"/>
            </a:pPr>
            <a:endParaRPr lang="es-MX" dirty="0" smtClean="0"/>
          </a:p>
          <a:p>
            <a:pPr marL="514350" indent="-514350">
              <a:buFont typeface="+mj-lt"/>
              <a:buAutoNum type="arabicPeriod"/>
            </a:pPr>
            <a:endParaRPr lang="es-MX" dirty="0" smtClean="0"/>
          </a:p>
          <a:p>
            <a:pPr marL="514350" indent="-514350">
              <a:buFont typeface="+mj-lt"/>
              <a:buAutoNum type="arabicPeriod"/>
            </a:pPr>
            <a:endParaRPr lang="es-MX" dirty="0" smtClean="0"/>
          </a:p>
          <a:p>
            <a:pPr marL="514350" indent="-514350">
              <a:buFont typeface="+mj-lt"/>
              <a:buAutoNum type="arabicPeriod"/>
            </a:pPr>
            <a:endParaRPr lang="es-MX" dirty="0" smtClean="0"/>
          </a:p>
          <a:p>
            <a:pPr marL="514350" indent="-514350">
              <a:buFont typeface="+mj-lt"/>
              <a:buAutoNum type="arabicPeriod"/>
            </a:pP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95600" y="1316578"/>
            <a:ext cx="5991570" cy="872043"/>
          </a:xfrm>
        </p:spPr>
        <p:txBody>
          <a:bodyPr/>
          <a:lstStyle/>
          <a:p>
            <a:pPr algn="ctr"/>
            <a:r>
              <a:rPr lang="es-MX" b="1" dirty="0" smtClean="0"/>
              <a:t>ASPECTOS POSITIVOS </a:t>
            </a:r>
            <a:endParaRPr lang="es-MX" b="1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828800"/>
            <a:ext cx="2047695" cy="27302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17830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DIFICULTADES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b="1" dirty="0" smtClean="0"/>
              <a:t>Aspectos por mejorar </a:t>
            </a:r>
            <a:endParaRPr lang="es-MX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5052237" y="2286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Estrategias para la continua participación</a:t>
            </a:r>
            <a:endParaRPr lang="es-MX" sz="2400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277" y="3886200"/>
            <a:ext cx="32512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66355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495800" y="1555438"/>
            <a:ext cx="424763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MUCHAS GRACIAS </a:t>
            </a:r>
            <a:endParaRPr lang="es-E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06" y="1007862"/>
            <a:ext cx="3730360" cy="27977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5 Rectángulo"/>
          <p:cNvSpPr/>
          <p:nvPr/>
        </p:nvSpPr>
        <p:spPr>
          <a:xfrm>
            <a:off x="365489" y="4422475"/>
            <a:ext cx="793715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600" dirty="0" smtClean="0">
                <a:solidFill>
                  <a:schemeClr val="bg1"/>
                </a:solidFill>
              </a:rPr>
              <a:t>“Quien ense</a:t>
            </a:r>
            <a:r>
              <a:rPr lang="es-MX" sz="3600" dirty="0" smtClean="0">
                <a:solidFill>
                  <a:schemeClr val="bg1"/>
                </a:solidFill>
              </a:rPr>
              <a:t>ña</a:t>
            </a:r>
            <a:r>
              <a:rPr lang="es-CO" sz="3600" dirty="0" smtClean="0">
                <a:solidFill>
                  <a:schemeClr val="bg1"/>
                </a:solidFill>
              </a:rPr>
              <a:t> </a:t>
            </a:r>
            <a:r>
              <a:rPr lang="es-CO" sz="3600" dirty="0">
                <a:solidFill>
                  <a:schemeClr val="bg1"/>
                </a:solidFill>
              </a:rPr>
              <a:t>aprende al </a:t>
            </a:r>
            <a:r>
              <a:rPr lang="es-CO" sz="3600" dirty="0" smtClean="0">
                <a:solidFill>
                  <a:schemeClr val="bg1"/>
                </a:solidFill>
              </a:rPr>
              <a:t>ense</a:t>
            </a:r>
            <a:r>
              <a:rPr lang="es-MX" sz="3600" dirty="0">
                <a:solidFill>
                  <a:schemeClr val="bg1"/>
                </a:solidFill>
              </a:rPr>
              <a:t>ñ</a:t>
            </a:r>
            <a:r>
              <a:rPr lang="es-CO" sz="3600" dirty="0" smtClean="0">
                <a:solidFill>
                  <a:schemeClr val="bg1"/>
                </a:solidFill>
              </a:rPr>
              <a:t>ar </a:t>
            </a:r>
            <a:r>
              <a:rPr lang="es-CO" sz="3600" dirty="0">
                <a:solidFill>
                  <a:schemeClr val="bg1"/>
                </a:solidFill>
              </a:rPr>
              <a:t>y quien </a:t>
            </a:r>
            <a:r>
              <a:rPr lang="es-CO" sz="3600" dirty="0" smtClean="0">
                <a:solidFill>
                  <a:schemeClr val="bg1"/>
                </a:solidFill>
              </a:rPr>
              <a:t>ense</a:t>
            </a:r>
            <a:r>
              <a:rPr lang="es-MX" sz="3600" dirty="0" smtClean="0">
                <a:solidFill>
                  <a:schemeClr val="bg1"/>
                </a:solidFill>
              </a:rPr>
              <a:t>ña </a:t>
            </a:r>
            <a:r>
              <a:rPr lang="es-CO" sz="3600" dirty="0" smtClean="0">
                <a:solidFill>
                  <a:schemeClr val="bg1"/>
                </a:solidFill>
              </a:rPr>
              <a:t>aprende </a:t>
            </a:r>
            <a:r>
              <a:rPr lang="es-CO" sz="3600" dirty="0">
                <a:solidFill>
                  <a:schemeClr val="bg1"/>
                </a:solidFill>
              </a:rPr>
              <a:t>a aprender</a:t>
            </a:r>
            <a:r>
              <a:rPr lang="es-CO" sz="3600" dirty="0" smtClean="0">
                <a:solidFill>
                  <a:schemeClr val="bg1"/>
                </a:solidFill>
              </a:rPr>
              <a:t>”</a:t>
            </a:r>
          </a:p>
          <a:p>
            <a:r>
              <a:rPr lang="es-CO" sz="3600" dirty="0" smtClean="0">
                <a:solidFill>
                  <a:schemeClr val="bg1"/>
                </a:solidFill>
              </a:rPr>
              <a:t> Paulo Freire</a:t>
            </a:r>
            <a:endParaRPr lang="es-MX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45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39262" y="304800"/>
            <a:ext cx="8016240" cy="1219200"/>
          </a:xfrm>
        </p:spPr>
        <p:txBody>
          <a:bodyPr>
            <a:normAutofit/>
          </a:bodyPr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</a:rPr>
              <a:t>  “CORPORACIÓN CONSTUYENDO TIERRA NUEVA”</a:t>
            </a:r>
            <a:br>
              <a:rPr lang="es-MX" sz="2400" b="1" dirty="0" smtClean="0">
                <a:solidFill>
                  <a:schemeClr val="tx1"/>
                </a:solidFill>
              </a:rPr>
            </a:br>
            <a:r>
              <a:rPr lang="es-MX" sz="2400" b="1" dirty="0" smtClean="0">
                <a:solidFill>
                  <a:schemeClr val="tx1"/>
                </a:solidFill>
              </a:rPr>
              <a:t>EL LUGAR PARA EXPLORAR</a:t>
            </a:r>
            <a:endParaRPr lang="es-MX" sz="2400" b="1" dirty="0">
              <a:solidFill>
                <a:schemeClr val="tx1"/>
              </a:solidFill>
            </a:endParaRP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87" y="2209800"/>
            <a:ext cx="3191933" cy="2393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32" y="304800"/>
            <a:ext cx="1302254" cy="12282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152400" y="4708071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Fotografía de actividad manual interior de la corporación</a:t>
            </a:r>
            <a:endParaRPr lang="es-MX" sz="1200" dirty="0"/>
          </a:p>
        </p:txBody>
      </p:sp>
      <p:sp>
        <p:nvSpPr>
          <p:cNvPr id="7" name="6 CuadroTexto"/>
          <p:cNvSpPr txBox="1"/>
          <p:nvPr/>
        </p:nvSpPr>
        <p:spPr>
          <a:xfrm>
            <a:off x="3962400" y="2209800"/>
            <a:ext cx="4724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Organización si </a:t>
            </a:r>
            <a:r>
              <a:rPr lang="es-MX" sz="2400" dirty="0"/>
              <a:t>á</a:t>
            </a:r>
            <a:r>
              <a:rPr lang="es-MX" sz="2400" dirty="0" smtClean="0"/>
              <a:t>nimo de lucro, </a:t>
            </a:r>
            <a:r>
              <a:rPr lang="es-CO" sz="2400" dirty="0" smtClean="0"/>
              <a:t>legalizada </a:t>
            </a:r>
            <a:r>
              <a:rPr lang="es-CO" sz="2400" dirty="0"/>
              <a:t>ante la Cámara </a:t>
            </a:r>
            <a:r>
              <a:rPr lang="es-CO" sz="2400" dirty="0" smtClean="0"/>
              <a:t>de Comercio </a:t>
            </a:r>
            <a:r>
              <a:rPr lang="es-CO" sz="2400" dirty="0"/>
              <a:t>de Bogotá </a:t>
            </a:r>
            <a:r>
              <a:rPr lang="es-CO" sz="2400" dirty="0" smtClean="0"/>
              <a:t>y DIAN con NIT 900575277-5</a:t>
            </a:r>
            <a:r>
              <a:rPr lang="es-CO" sz="2400" dirty="0"/>
              <a:t>.</a:t>
            </a:r>
            <a:r>
              <a:rPr lang="es-MX" sz="24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Atención a población vulnerable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Actividades de formación integral  y prevención  </a:t>
            </a:r>
            <a:endParaRPr lang="es-MX" sz="2400" dirty="0"/>
          </a:p>
        </p:txBody>
      </p:sp>
      <p:sp>
        <p:nvSpPr>
          <p:cNvPr id="8" name="7 CuadroTexto"/>
          <p:cNvSpPr txBox="1"/>
          <p:nvPr/>
        </p:nvSpPr>
        <p:spPr>
          <a:xfrm>
            <a:off x="457200" y="5855732"/>
            <a:ext cx="838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i="1" dirty="0" smtClean="0">
                <a:solidFill>
                  <a:schemeClr val="bg2">
                    <a:lumMod val="25000"/>
                  </a:schemeClr>
                </a:solidFill>
              </a:rPr>
              <a:t>“LA FAMILIA COMO SEMILLA DE TRANSFORMACIÓN”</a:t>
            </a:r>
            <a:endParaRPr lang="es-MX" sz="20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99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09600" y="2590800"/>
            <a:ext cx="7637013" cy="4025408"/>
          </a:xfrm>
        </p:spPr>
        <p:txBody>
          <a:bodyPr>
            <a:normAutofit fontScale="92500" lnSpcReduction="10000"/>
          </a:bodyPr>
          <a:lstStyle/>
          <a:p>
            <a:endParaRPr lang="es-CO" dirty="0"/>
          </a:p>
          <a:p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CO" sz="3600" dirty="0" smtClean="0"/>
              <a:t>Protección </a:t>
            </a:r>
            <a:r>
              <a:rPr lang="es-CO" sz="3600" dirty="0"/>
              <a:t>y promoción de los niños y </a:t>
            </a:r>
            <a:r>
              <a:rPr lang="es-CO" sz="3600" dirty="0" smtClean="0"/>
              <a:t>sus familias </a:t>
            </a:r>
            <a:r>
              <a:rPr lang="es-CO" sz="3600" dirty="0"/>
              <a:t>como base de una sociedad justa, capaz de asimilar creativamente la historia y el cambio sociocultural, de tejerse en la cooperación y de aportar a la construcción de un mundo en paz, basado en el respeto a la diversidad </a:t>
            </a:r>
            <a:r>
              <a:rPr lang="es-CO" sz="3600" dirty="0" smtClean="0"/>
              <a:t>humana.</a:t>
            </a:r>
            <a:endParaRPr lang="es-CO" sz="3600" dirty="0"/>
          </a:p>
          <a:p>
            <a:endParaRPr lang="es-CO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77725"/>
            <a:ext cx="1302254" cy="12282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304800" y="333786"/>
            <a:ext cx="655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/>
              <a:t>MISIÓN DE LA CORPORACIÓN:</a:t>
            </a:r>
            <a:endParaRPr lang="es-MX" sz="2800" b="1" dirty="0"/>
          </a:p>
        </p:txBody>
      </p:sp>
      <p:pic>
        <p:nvPicPr>
          <p:cNvPr id="6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773" y="1219199"/>
            <a:ext cx="3107690" cy="16399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9409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379012" y="603697"/>
            <a:ext cx="1764778" cy="58477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TEATRO</a:t>
            </a:r>
            <a:endParaRPr lang="es-E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4207676" y="703898"/>
            <a:ext cx="1710085" cy="58477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DANZAS</a:t>
            </a:r>
            <a:endParaRPr lang="es-E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329653" y="2078791"/>
            <a:ext cx="4167552" cy="58477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MUSICA Y LITERATURA </a:t>
            </a:r>
            <a:endParaRPr lang="es-E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79012" y="5419434"/>
            <a:ext cx="7657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EL ARTE COMO UNA MANERA PARA APRENDER Y AMPLIAR LA VISIÓN DEL MUNDO </a:t>
            </a:r>
            <a:endParaRPr lang="es-MX" sz="2800" b="1" dirty="0"/>
          </a:p>
        </p:txBody>
      </p:sp>
      <p:pic>
        <p:nvPicPr>
          <p:cNvPr id="25" name="24 Imagen" descr="C:\Users\Andrea\Downloads\fotos celu samsung\20151127_12164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429" y="249526"/>
            <a:ext cx="1120140" cy="1493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" name="25 Imagen" descr="C:\Users\Andrea\Downloads\fotos celu samsung\20151125_10474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77099"/>
            <a:ext cx="1935480" cy="14516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" name="26 Imagen" descr="C:\Users\Andrea\Downloads\fotos celu samsung\20151121_14321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499" y="2627623"/>
            <a:ext cx="1524000" cy="20313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8" name="27 Rectángulo"/>
          <p:cNvSpPr/>
          <p:nvPr/>
        </p:nvSpPr>
        <p:spPr>
          <a:xfrm>
            <a:off x="4876800" y="2950496"/>
            <a:ext cx="4148508" cy="58477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PLASTICAS Y VISUALES</a:t>
            </a:r>
            <a:endParaRPr lang="es-E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Andrea\Downloads\FOTOS CORPORACION\12122582_421914361344534_7768969833691609757_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509" y="3643305"/>
            <a:ext cx="2687771" cy="1714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1757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685800" y="904099"/>
            <a:ext cx="7010400" cy="5182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Exploración corporal</a:t>
            </a:r>
            <a:endParaRPr lang="es-CO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Reconocimiento de las emociones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Trabajos rítmicos para improvisación escénica</a:t>
            </a:r>
            <a:endParaRPr lang="es-CO" sz="2400" b="1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Juego de rol </a:t>
            </a:r>
            <a:endParaRPr lang="es-CO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Imitaciones</a:t>
            </a:r>
            <a:endParaRPr lang="es-CO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Calentamientos vocales</a:t>
            </a:r>
            <a:endParaRPr lang="es-CO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Escritura para creación de una historia</a:t>
            </a:r>
            <a:endParaRPr lang="es-CO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Lectura de noticias locales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lnSpc>
                <a:spcPct val="115000"/>
              </a:lnSpc>
              <a:buFont typeface="Arial" pitchFamily="34" charset="0"/>
              <a:buChar char="•"/>
            </a:pP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Una mirada a Moliere </a:t>
            </a:r>
            <a:endParaRPr lang="es-CO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endParaRPr lang="es-CO" sz="32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endParaRPr lang="es-ES" dirty="0"/>
          </a:p>
        </p:txBody>
      </p:sp>
      <p:sp>
        <p:nvSpPr>
          <p:cNvPr id="9" name="8 Rectángulo"/>
          <p:cNvSpPr/>
          <p:nvPr/>
        </p:nvSpPr>
        <p:spPr>
          <a:xfrm rot="2385937">
            <a:off x="6962391" y="1287224"/>
            <a:ext cx="209196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Teatro</a:t>
            </a:r>
            <a:endParaRPr lang="es-ES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" name="9 Imagen" descr="C:\Users\Andrea\Downloads\12039729_418559905013313_6382099540448011387_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6628">
            <a:off x="7057994" y="4615872"/>
            <a:ext cx="1607490" cy="1549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764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907" y="1769817"/>
            <a:ext cx="3811385" cy="2859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19527469">
            <a:off x="52152" y="2514990"/>
            <a:ext cx="2791010" cy="1143000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/>
              <a:t>EXPERIENCIA </a:t>
            </a:r>
            <a:r>
              <a:rPr lang="es-MX" sz="2800" dirty="0" smtClean="0"/>
              <a:t>TEATRAL</a:t>
            </a:r>
            <a:r>
              <a:rPr lang="es-MX" sz="3200" dirty="0" smtClean="0"/>
              <a:t> :</a:t>
            </a:r>
            <a:endParaRPr lang="es-MX" sz="3200" dirty="0"/>
          </a:p>
        </p:txBody>
      </p:sp>
      <p:sp>
        <p:nvSpPr>
          <p:cNvPr id="7" name="6 CuadroTexto"/>
          <p:cNvSpPr txBox="1"/>
          <p:nvPr/>
        </p:nvSpPr>
        <p:spPr>
          <a:xfrm>
            <a:off x="4114800" y="4737361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Fotografía  de Fabián y Santiago,  niños de la corporación y sus títeres</a:t>
            </a:r>
          </a:p>
        </p:txBody>
      </p:sp>
      <p:pic>
        <p:nvPicPr>
          <p:cNvPr id="8" name="ENTREVITA CORTA ACTIVIDAD TEATRAL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981200" y="54241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699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24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Título"/>
          <p:cNvSpPr txBox="1">
            <a:spLocks/>
          </p:cNvSpPr>
          <p:nvPr/>
        </p:nvSpPr>
        <p:spPr>
          <a:xfrm>
            <a:off x="152400" y="4527665"/>
            <a:ext cx="7559040" cy="4267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endParaRPr lang="es-MX" dirty="0"/>
          </a:p>
        </p:txBody>
      </p:sp>
      <p:sp>
        <p:nvSpPr>
          <p:cNvPr id="8" name="7 Rectángulo"/>
          <p:cNvSpPr/>
          <p:nvPr/>
        </p:nvSpPr>
        <p:spPr>
          <a:xfrm rot="2385937">
            <a:off x="6962391" y="1287224"/>
            <a:ext cx="209196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danza</a:t>
            </a:r>
            <a:endParaRPr lang="es-ES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066800" y="869664"/>
            <a:ext cx="5562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sz="2800" dirty="0" smtClean="0">
                <a:latin typeface="Arial" pitchFamily="34" charset="0"/>
                <a:cs typeface="Arial" pitchFamily="34" charset="0"/>
              </a:rPr>
              <a:t>Exploración rítmica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800" dirty="0" smtClean="0">
                <a:latin typeface="Arial" pitchFamily="34" charset="0"/>
                <a:cs typeface="Arial" pitchFamily="34" charset="0"/>
              </a:rPr>
              <a:t>Reconocimiento de los gustos familiares (géneros musicales)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800" dirty="0" smtClean="0">
                <a:latin typeface="Arial" pitchFamily="34" charset="0"/>
                <a:cs typeface="Arial" pitchFamily="34" charset="0"/>
              </a:rPr>
              <a:t>Trabajos rítmicos para improvisaciones de Danza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800" dirty="0" smtClean="0">
                <a:latin typeface="Arial" pitchFamily="34" charset="0"/>
                <a:cs typeface="Arial" pitchFamily="34" charset="0"/>
              </a:rPr>
              <a:t>Exploración auditiva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800" dirty="0" smtClean="0">
                <a:latin typeface="Arial" pitchFamily="34" charset="0"/>
                <a:cs typeface="Arial" pitchFamily="34" charset="0"/>
              </a:rPr>
              <a:t>Reconocimiento del cuerpo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800" dirty="0" smtClean="0">
                <a:latin typeface="Arial" pitchFamily="34" charset="0"/>
                <a:cs typeface="Arial" pitchFamily="34" charset="0"/>
              </a:rPr>
              <a:t>Reconocimiento de los movimientos corporales cotidianos </a:t>
            </a:r>
            <a:endParaRPr lang="es-E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10 Imagen" descr="C:\Users\Andrea\Downloads\fotos celu samsung\20151125_10474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267200"/>
            <a:ext cx="2136199" cy="1663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31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Título"/>
          <p:cNvSpPr txBox="1">
            <a:spLocks/>
          </p:cNvSpPr>
          <p:nvPr/>
        </p:nvSpPr>
        <p:spPr>
          <a:xfrm>
            <a:off x="152400" y="4527665"/>
            <a:ext cx="7559040" cy="4267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endParaRPr lang="es-MX" dirty="0"/>
          </a:p>
        </p:txBody>
      </p:sp>
      <p:sp>
        <p:nvSpPr>
          <p:cNvPr id="8" name="7 Rectángulo"/>
          <p:cNvSpPr/>
          <p:nvPr/>
        </p:nvSpPr>
        <p:spPr>
          <a:xfrm rot="2385937">
            <a:off x="5841229" y="933454"/>
            <a:ext cx="320483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LITERATURA Y MÚSICA </a:t>
            </a:r>
            <a:endParaRPr lang="es-ES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066800" y="869664"/>
            <a:ext cx="55626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sz="2800" dirty="0" smtClean="0">
                <a:latin typeface="Arial" pitchFamily="34" charset="0"/>
                <a:cs typeface="Arial" pitchFamily="34" charset="0"/>
              </a:rPr>
              <a:t>Trabajo de lectura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800" dirty="0" smtClean="0">
                <a:latin typeface="Arial" pitchFamily="34" charset="0"/>
                <a:cs typeface="Arial" pitchFamily="34" charset="0"/>
              </a:rPr>
              <a:t>Dichos populares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800" dirty="0">
                <a:latin typeface="Arial" pitchFamily="34" charset="0"/>
                <a:cs typeface="Arial" pitchFamily="34" charset="0"/>
              </a:rPr>
              <a:t>Programación literaria  de la localidad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800" dirty="0" smtClean="0">
                <a:latin typeface="Arial" pitchFamily="34" charset="0"/>
                <a:cs typeface="Arial" pitchFamily="34" charset="0"/>
              </a:rPr>
              <a:t>Ejercicios de técnica vocal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800" dirty="0" smtClean="0">
                <a:latin typeface="Arial" pitchFamily="34" charset="0"/>
                <a:cs typeface="Arial" pitchFamily="34" charset="0"/>
              </a:rPr>
              <a:t>Improvisaciones con instrumentos musicales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800" dirty="0" smtClean="0">
                <a:latin typeface="Arial" pitchFamily="34" charset="0"/>
                <a:cs typeface="Arial" pitchFamily="34" charset="0"/>
              </a:rPr>
              <a:t>Exploración de la guitarra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800" dirty="0" smtClean="0">
                <a:latin typeface="Arial" pitchFamily="34" charset="0"/>
                <a:cs typeface="Arial" pitchFamily="34" charset="0"/>
              </a:rPr>
              <a:t>Creación de maracas reciclables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800" dirty="0" smtClean="0">
                <a:latin typeface="Arial" pitchFamily="34" charset="0"/>
                <a:cs typeface="Arial" pitchFamily="34" charset="0"/>
              </a:rPr>
              <a:t>Las canciones familiares </a:t>
            </a:r>
          </a:p>
          <a:p>
            <a:pPr marL="285750" indent="-285750">
              <a:buFont typeface="Arial" pitchFamily="34" charset="0"/>
              <a:buChar char="•"/>
            </a:pPr>
            <a:endParaRPr lang="es-ES" sz="28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s-ES" sz="2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6 Imagen" descr="G:\Photos\DSC_000009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65280">
            <a:off x="6431410" y="3727565"/>
            <a:ext cx="1600200" cy="160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178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11385" y="739039"/>
            <a:ext cx="4264429" cy="49211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EXPERIENCIA MUSICAL Y LITERARIA:</a:t>
            </a:r>
            <a:endParaRPr lang="es-MX" dirty="0"/>
          </a:p>
        </p:txBody>
      </p:sp>
      <p:pic>
        <p:nvPicPr>
          <p:cNvPr id="6" name="SONIDO L AMANZANA COLORADA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54038" y="5283846"/>
            <a:ext cx="609600" cy="609600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3657600" y="5588646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Fotografía explorando la guitarra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51592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5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Paja">
  <a:themeElements>
    <a:clrScheme name="Paja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ja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582</TotalTime>
  <Words>507</Words>
  <Application>Microsoft Office PowerPoint</Application>
  <PresentationFormat>Presentación en pantalla (4:3)</PresentationFormat>
  <Paragraphs>153</Paragraphs>
  <Slides>16</Slides>
  <Notes>0</Notes>
  <HiddenSlides>0</HiddenSlides>
  <MMClips>2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Paja</vt:lpstr>
      <vt:lpstr>SUSTENTACIÓN PASANTÍA</vt:lpstr>
      <vt:lpstr>  “CORPORACIÓN CONSTUYENDO TIERRA NUEVA” EL LUGAR PARA EXPLORAR</vt:lpstr>
      <vt:lpstr>Presentación de PowerPoint</vt:lpstr>
      <vt:lpstr>Presentación de PowerPoint</vt:lpstr>
      <vt:lpstr>Presentación de PowerPoint</vt:lpstr>
      <vt:lpstr>EXPERIENCIA TEATRAL :</vt:lpstr>
      <vt:lpstr>Presentación de PowerPoint</vt:lpstr>
      <vt:lpstr>Presentación de PowerPoint</vt:lpstr>
      <vt:lpstr>EXPERIENCIA MUSICAL Y LITERARIA:</vt:lpstr>
      <vt:lpstr>Presentación de PowerPoint</vt:lpstr>
      <vt:lpstr>Listado de los niños participantes de manera aleatoria</vt:lpstr>
      <vt:lpstr>EXPERIENCIA FINAL DE CREACIÓN COLECTIVA </vt:lpstr>
      <vt:lpstr>OTROS ESPACIOS:</vt:lpstr>
      <vt:lpstr>ASPECTOS POSITIVOS </vt:lpstr>
      <vt:lpstr>DIFICULTADES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CORPORACION TIERRA NUEVA</dc:title>
  <dc:creator>Andrea</dc:creator>
  <cp:lastModifiedBy>Andrea</cp:lastModifiedBy>
  <cp:revision>37</cp:revision>
  <dcterms:created xsi:type="dcterms:W3CDTF">2015-11-17T08:54:06Z</dcterms:created>
  <dcterms:modified xsi:type="dcterms:W3CDTF">2016-10-02T20:02:47Z</dcterms:modified>
</cp:coreProperties>
</file>