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sldIdLst>
    <p:sldId id="256" r:id="rId2"/>
    <p:sldId id="257" r:id="rId3"/>
    <p:sldId id="258" r:id="rId4"/>
    <p:sldId id="259" r:id="rId5"/>
    <p:sldId id="260" r:id="rId6"/>
    <p:sldId id="261" r:id="rId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a Carolina Gómez García" initials="DCGG" lastIdx="1" clrIdx="0">
    <p:extLst>
      <p:ext uri="{19B8F6BF-5375-455C-9EA6-DF929625EA0E}">
        <p15:presenceInfo xmlns:p15="http://schemas.microsoft.com/office/powerpoint/2012/main" userId="Diana Carolina Gómez Garcí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a:xfrm>
            <a:off x="3962399" y="5870575"/>
            <a:ext cx="4893958" cy="377825"/>
          </a:xfrm>
        </p:spPr>
        <p:txBody>
          <a:bodyPr/>
          <a:lstStyle/>
          <a:p>
            <a:endParaRPr lang="es-CO"/>
          </a:p>
        </p:txBody>
      </p:sp>
      <p:sp>
        <p:nvSpPr>
          <p:cNvPr id="6" name="Slide Number Placeholder 5"/>
          <p:cNvSpPr>
            <a:spLocks noGrp="1"/>
          </p:cNvSpPr>
          <p:nvPr>
            <p:ph type="sldNum" sz="quarter" idx="12"/>
          </p:nvPr>
        </p:nvSpPr>
        <p:spPr>
          <a:xfrm>
            <a:off x="10608958" y="5870575"/>
            <a:ext cx="551167" cy="377825"/>
          </a:xfrm>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264307310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611976-798C-4543-B934-BA75DD202E43}" type="datetimeFigureOut">
              <a:rPr lang="es-CO" smtClean="0"/>
              <a:t>14/09/2015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124299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1599667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2229037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20631557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3546111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195678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F3B033C-DEBF-445F-A90D-0C7D8F16B9A5}" type="slidenum">
              <a:rPr lang="es-CO" smtClean="0"/>
              <a:t>‹Nº›</a:t>
            </a:fld>
            <a:endParaRPr lang="es-CO"/>
          </a:p>
        </p:txBody>
      </p:sp>
      <p:sp>
        <p:nvSpPr>
          <p:cNvPr id="8" name="Title 1"/>
          <p:cNvSpPr>
            <a:spLocks noGrp="1"/>
          </p:cNvSpPr>
          <p:nvPr>
            <p:ph type="title"/>
          </p:nvPr>
        </p:nvSpPr>
        <p:spPr>
          <a:xfrm>
            <a:off x="685801" y="609600"/>
            <a:ext cx="10131425" cy="1456267"/>
          </a:xfrm>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559594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749383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2732368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611976-798C-4543-B934-BA75DD202E43}" type="datetimeFigureOut">
              <a:rPr lang="es-CO" smtClean="0"/>
              <a:t>14/09/2015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3434707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E611976-798C-4543-B934-BA75DD202E43}" type="datetimeFigureOut">
              <a:rPr lang="es-CO" smtClean="0"/>
              <a:t>14/09/2015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4223344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E611976-798C-4543-B934-BA75DD202E43}" type="datetimeFigureOut">
              <a:rPr lang="es-CO" smtClean="0"/>
              <a:t>14/09/2015</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974088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E611976-798C-4543-B934-BA75DD202E43}" type="datetimeFigureOut">
              <a:rPr lang="es-CO" smtClean="0"/>
              <a:t>14/09/2015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1692800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8E611976-798C-4543-B934-BA75DD202E43}" type="datetimeFigureOut">
              <a:rPr lang="es-CO" smtClean="0"/>
              <a:t>14/09/2015</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698954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611976-798C-4543-B934-BA75DD202E43}" type="datetimeFigureOut">
              <a:rPr lang="es-CO" smtClean="0"/>
              <a:t>14/09/2015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1425542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611976-798C-4543-B934-BA75DD202E43}" type="datetimeFigureOut">
              <a:rPr lang="es-CO" smtClean="0"/>
              <a:t>14/09/2015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F3B033C-DEBF-445F-A90D-0C7D8F16B9A5}" type="slidenum">
              <a:rPr lang="es-CO" smtClean="0"/>
              <a:t>‹Nº›</a:t>
            </a:fld>
            <a:endParaRPr lang="es-CO"/>
          </a:p>
        </p:txBody>
      </p:sp>
    </p:spTree>
    <p:extLst>
      <p:ext uri="{BB962C8B-B14F-4D97-AF65-F5344CB8AC3E}">
        <p14:creationId xmlns:p14="http://schemas.microsoft.com/office/powerpoint/2010/main" val="1162100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611976-798C-4543-B934-BA75DD202E43}" type="datetimeFigureOut">
              <a:rPr lang="es-CO" smtClean="0"/>
              <a:t>14/09/2015</a:t>
            </a:fld>
            <a:endParaRPr lang="es-CO"/>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CO"/>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F3B033C-DEBF-445F-A90D-0C7D8F16B9A5}" type="slidenum">
              <a:rPr lang="es-CO" smtClean="0"/>
              <a:t>‹Nº›</a:t>
            </a:fld>
            <a:endParaRPr lang="es-CO"/>
          </a:p>
        </p:txBody>
      </p:sp>
    </p:spTree>
    <p:extLst>
      <p:ext uri="{BB962C8B-B14F-4D97-AF65-F5344CB8AC3E}">
        <p14:creationId xmlns:p14="http://schemas.microsoft.com/office/powerpoint/2010/main" val="2662399081"/>
      </p:ext>
    </p:extLst>
  </p:cSld>
  <p:clrMap bg1="dk1" tx1="lt1" bg2="dk2" tx2="lt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 id="214748374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http://www.cinefagos.net/index.php?option=com_content&amp;view=article&amp;id=431:una-historia-comun-y-particular-del-cine-colombiano&amp;catid=30&amp;Itemid=60" TargetMode="External"/><Relationship Id="rId5" Type="http://schemas.openxmlformats.org/officeDocument/2006/relationships/hyperlink" Target="http://cinecolombiano.com/historia-del-cine-colombiano/" TargetMode="Externa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mqjxino64dI" TargetMode="External"/><Relationship Id="rId7" Type="http://schemas.openxmlformats.org/officeDocument/2006/relationships/hyperlink" Target="http://www.youtube.com/watch?v=IA10WofRNj4" TargetMode="Externa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hyperlink" Target="http://www.youtube.com/watch?v=GUZ-K7H40aE" TargetMode="External"/><Relationship Id="rId5" Type="http://schemas.openxmlformats.org/officeDocument/2006/relationships/image" Target="../media/image7.png"/><Relationship Id="rId4" Type="http://schemas.openxmlformats.org/officeDocument/2006/relationships/hyperlink" Target="http://www.cinecolombia.com/bogota/corporativo"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bacanika.com/index.php/historia/opinion/item/por-que-colombia-no-se-gana-el-oscar" TargetMode="External"/><Relationship Id="rId2" Type="http://schemas.openxmlformats.org/officeDocument/2006/relationships/hyperlink" Target="http://es.wikipedia.org/wiki/Festival_Internacional_de_Cine_de_Cartagena_de_India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fotonostra.com/biografias/lumiere.htm" TargetMode="Externa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hyperlink" Target="http://es.wikipedia.org/wiki/Vitascopio"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Imagen 27"/>
          <p:cNvPicPr>
            <a:picLocks noChangeAspect="1"/>
          </p:cNvPicPr>
          <p:nvPr/>
        </p:nvPicPr>
        <p:blipFill>
          <a:blip r:embed="rId2"/>
          <a:stretch>
            <a:fillRect/>
          </a:stretch>
        </p:blipFill>
        <p:spPr>
          <a:xfrm>
            <a:off x="899911" y="2455043"/>
            <a:ext cx="2438400" cy="1876425"/>
          </a:xfrm>
          <a:prstGeom prst="rect">
            <a:avLst/>
          </a:prstGeom>
        </p:spPr>
      </p:pic>
      <p:pic>
        <p:nvPicPr>
          <p:cNvPr id="27" name="Imagen 26"/>
          <p:cNvPicPr>
            <a:picLocks noChangeAspect="1"/>
          </p:cNvPicPr>
          <p:nvPr/>
        </p:nvPicPr>
        <p:blipFill>
          <a:blip r:embed="rId3"/>
          <a:stretch>
            <a:fillRect/>
          </a:stretch>
        </p:blipFill>
        <p:spPr>
          <a:xfrm>
            <a:off x="7562446" y="660260"/>
            <a:ext cx="1524269" cy="1732124"/>
          </a:xfrm>
          <a:prstGeom prst="rect">
            <a:avLst/>
          </a:prstGeom>
        </p:spPr>
      </p:pic>
      <p:sp>
        <p:nvSpPr>
          <p:cNvPr id="4" name="CuadroTexto 3"/>
          <p:cNvSpPr txBox="1"/>
          <p:nvPr/>
        </p:nvSpPr>
        <p:spPr>
          <a:xfrm>
            <a:off x="7936169" y="4070137"/>
            <a:ext cx="2208190" cy="1446550"/>
          </a:xfrm>
          <a:prstGeom prst="rect">
            <a:avLst/>
          </a:prstGeom>
          <a:noFill/>
        </p:spPr>
        <p:txBody>
          <a:bodyPr wrap="square" rtlCol="0">
            <a:spAutoFit/>
          </a:bodyPr>
          <a:lstStyle/>
          <a:p>
            <a:r>
              <a:rPr lang="es-CO" sz="8800" b="1" dirty="0" smtClean="0">
                <a:ln>
                  <a:solidFill>
                    <a:sysClr val="windowText" lastClr="000000"/>
                  </a:solidFill>
                </a:ln>
                <a:latin typeface="Impact" panose="020B0806030902050204" pitchFamily="34" charset="0"/>
              </a:rPr>
              <a:t>H</a:t>
            </a:r>
            <a:r>
              <a:rPr lang="es-CO" sz="7200" b="1" dirty="0" smtClean="0">
                <a:ln>
                  <a:solidFill>
                    <a:sysClr val="windowText" lastClr="000000"/>
                  </a:solidFill>
                </a:ln>
                <a:latin typeface="Impact" panose="020B0806030902050204" pitchFamily="34" charset="0"/>
              </a:rPr>
              <a:t>IS</a:t>
            </a:r>
            <a:r>
              <a:rPr lang="es-CO" dirty="0" smtClean="0"/>
              <a:t> </a:t>
            </a:r>
            <a:endParaRPr lang="es-CO" dirty="0"/>
          </a:p>
        </p:txBody>
      </p:sp>
      <p:sp>
        <p:nvSpPr>
          <p:cNvPr id="7" name="CuadroTexto 6"/>
          <p:cNvSpPr txBox="1"/>
          <p:nvPr/>
        </p:nvSpPr>
        <p:spPr>
          <a:xfrm>
            <a:off x="4597188" y="5290783"/>
            <a:ext cx="7109138" cy="1862048"/>
          </a:xfrm>
          <a:prstGeom prst="rect">
            <a:avLst/>
          </a:prstGeom>
          <a:noFill/>
        </p:spPr>
        <p:txBody>
          <a:bodyPr wrap="square" rtlCol="0">
            <a:spAutoFit/>
          </a:bodyPr>
          <a:lstStyle/>
          <a:p>
            <a:r>
              <a:rPr lang="es-CO" sz="9600" b="1" dirty="0" smtClean="0">
                <a:ln>
                  <a:solidFill>
                    <a:sysClr val="windowText" lastClr="000000"/>
                  </a:solidFill>
                </a:ln>
                <a:latin typeface="Impact" panose="020B0806030902050204" pitchFamily="34" charset="0"/>
              </a:rPr>
              <a:t>COLOM</a:t>
            </a:r>
            <a:r>
              <a:rPr lang="es-CO" sz="11500" b="1" dirty="0" smtClean="0">
                <a:ln>
                  <a:solidFill>
                    <a:sysClr val="windowText" lastClr="000000"/>
                  </a:solidFill>
                </a:ln>
                <a:latin typeface="Impact" panose="020B0806030902050204" pitchFamily="34" charset="0"/>
              </a:rPr>
              <a:t>BI</a:t>
            </a:r>
            <a:endParaRPr lang="es-CO" sz="11500" b="1" dirty="0">
              <a:ln>
                <a:solidFill>
                  <a:sysClr val="windowText" lastClr="000000"/>
                </a:solidFill>
              </a:ln>
              <a:latin typeface="Impact" panose="020B0806030902050204" pitchFamily="34" charset="0"/>
            </a:endParaRPr>
          </a:p>
        </p:txBody>
      </p:sp>
      <p:sp>
        <p:nvSpPr>
          <p:cNvPr id="8" name="CuadroTexto 7"/>
          <p:cNvSpPr txBox="1"/>
          <p:nvPr/>
        </p:nvSpPr>
        <p:spPr>
          <a:xfrm>
            <a:off x="5695396" y="3814782"/>
            <a:ext cx="1357611" cy="2400657"/>
          </a:xfrm>
          <a:prstGeom prst="rect">
            <a:avLst/>
          </a:prstGeom>
          <a:noFill/>
        </p:spPr>
        <p:txBody>
          <a:bodyPr wrap="square" rtlCol="0">
            <a:spAutoFit/>
          </a:bodyPr>
          <a:lstStyle/>
          <a:p>
            <a:r>
              <a:rPr lang="es-CO" sz="15000" dirty="0" smtClean="0">
                <a:ln>
                  <a:solidFill>
                    <a:sysClr val="windowText" lastClr="000000"/>
                  </a:solidFill>
                </a:ln>
                <a:latin typeface="Impact" panose="020B0806030902050204" pitchFamily="34" charset="0"/>
              </a:rPr>
              <a:t>C</a:t>
            </a:r>
            <a:endParaRPr lang="es-CO" sz="15000" dirty="0">
              <a:ln>
                <a:solidFill>
                  <a:sysClr val="windowText" lastClr="000000"/>
                </a:solidFill>
              </a:ln>
              <a:latin typeface="Impact" panose="020B0806030902050204" pitchFamily="34" charset="0"/>
            </a:endParaRPr>
          </a:p>
        </p:txBody>
      </p:sp>
      <p:sp>
        <p:nvSpPr>
          <p:cNvPr id="9" name="CuadroTexto 8"/>
          <p:cNvSpPr txBox="1"/>
          <p:nvPr/>
        </p:nvSpPr>
        <p:spPr>
          <a:xfrm>
            <a:off x="6758929" y="4838984"/>
            <a:ext cx="1470816" cy="1200329"/>
          </a:xfrm>
          <a:prstGeom prst="rect">
            <a:avLst/>
          </a:prstGeom>
          <a:noFill/>
        </p:spPr>
        <p:txBody>
          <a:bodyPr wrap="square" rtlCol="0">
            <a:spAutoFit/>
          </a:bodyPr>
          <a:lstStyle/>
          <a:p>
            <a:r>
              <a:rPr lang="es-CO" sz="7200" dirty="0" smtClean="0">
                <a:ln>
                  <a:solidFill>
                    <a:sysClr val="windowText" lastClr="000000"/>
                  </a:solidFill>
                </a:ln>
                <a:latin typeface="Impact" panose="020B0806030902050204" pitchFamily="34" charset="0"/>
              </a:rPr>
              <a:t>INE</a:t>
            </a:r>
            <a:endParaRPr lang="es-CO" sz="7200" dirty="0">
              <a:ln>
                <a:solidFill>
                  <a:sysClr val="windowText" lastClr="000000"/>
                </a:solidFill>
              </a:ln>
              <a:latin typeface="Impact" panose="020B0806030902050204" pitchFamily="34" charset="0"/>
            </a:endParaRPr>
          </a:p>
        </p:txBody>
      </p:sp>
      <p:sp>
        <p:nvSpPr>
          <p:cNvPr id="11" name="Rectángulo 10"/>
          <p:cNvSpPr/>
          <p:nvPr/>
        </p:nvSpPr>
        <p:spPr>
          <a:xfrm>
            <a:off x="9195046" y="5105522"/>
            <a:ext cx="2848857" cy="2092881"/>
          </a:xfrm>
          <a:prstGeom prst="rect">
            <a:avLst/>
          </a:prstGeom>
        </p:spPr>
        <p:txBody>
          <a:bodyPr wrap="none">
            <a:spAutoFit/>
          </a:bodyPr>
          <a:lstStyle/>
          <a:p>
            <a:r>
              <a:rPr lang="es-CO" sz="13000" b="1" dirty="0" smtClean="0">
                <a:ln>
                  <a:solidFill>
                    <a:sysClr val="windowText" lastClr="000000"/>
                  </a:solidFill>
                </a:ln>
                <a:latin typeface="Impact" panose="020B0806030902050204" pitchFamily="34" charset="0"/>
              </a:rPr>
              <a:t>ANO</a:t>
            </a:r>
            <a:endParaRPr lang="es-CO" sz="13000" b="1" dirty="0">
              <a:ln>
                <a:solidFill>
                  <a:sysClr val="windowText" lastClr="000000"/>
                </a:solidFill>
              </a:ln>
              <a:latin typeface="Impact" panose="020B0806030902050204" pitchFamily="34" charset="0"/>
            </a:endParaRPr>
          </a:p>
        </p:txBody>
      </p:sp>
      <p:sp>
        <p:nvSpPr>
          <p:cNvPr id="12" name="Rectángulo 11"/>
          <p:cNvSpPr/>
          <p:nvPr/>
        </p:nvSpPr>
        <p:spPr>
          <a:xfrm>
            <a:off x="9203862" y="3985435"/>
            <a:ext cx="2831224" cy="1446550"/>
          </a:xfrm>
          <a:prstGeom prst="rect">
            <a:avLst/>
          </a:prstGeom>
        </p:spPr>
        <p:txBody>
          <a:bodyPr wrap="none">
            <a:spAutoFit/>
          </a:bodyPr>
          <a:lstStyle/>
          <a:p>
            <a:r>
              <a:rPr lang="es-CO" sz="8800" b="1" dirty="0" smtClean="0">
                <a:ln>
                  <a:solidFill>
                    <a:sysClr val="windowText" lastClr="000000"/>
                  </a:solidFill>
                </a:ln>
                <a:latin typeface="Impact" panose="020B0806030902050204" pitchFamily="34" charset="0"/>
              </a:rPr>
              <a:t>TORIA</a:t>
            </a:r>
            <a:endParaRPr lang="es-CO" sz="8800" dirty="0">
              <a:ln>
                <a:solidFill>
                  <a:sysClr val="windowText" lastClr="000000"/>
                </a:solidFill>
              </a:ln>
              <a:latin typeface="Impact" panose="020B0806030902050204" pitchFamily="34" charset="0"/>
            </a:endParaRPr>
          </a:p>
        </p:txBody>
      </p:sp>
      <p:cxnSp>
        <p:nvCxnSpPr>
          <p:cNvPr id="14" name="Conector recto 13"/>
          <p:cNvCxnSpPr/>
          <p:nvPr/>
        </p:nvCxnSpPr>
        <p:spPr>
          <a:xfrm>
            <a:off x="8061874" y="5319335"/>
            <a:ext cx="3840847" cy="0"/>
          </a:xfrm>
          <a:prstGeom prst="line">
            <a:avLst/>
          </a:prstGeom>
          <a:ln w="76200">
            <a:solidFill>
              <a:schemeClr val="tx1"/>
            </a:solidFill>
          </a:ln>
        </p:spPr>
        <p:style>
          <a:lnRef idx="3">
            <a:schemeClr val="dk1"/>
          </a:lnRef>
          <a:fillRef idx="0">
            <a:schemeClr val="dk1"/>
          </a:fillRef>
          <a:effectRef idx="2">
            <a:schemeClr val="dk1"/>
          </a:effectRef>
          <a:fontRef idx="minor">
            <a:schemeClr val="tx1"/>
          </a:fontRef>
        </p:style>
      </p:cxnSp>
      <p:sp>
        <p:nvSpPr>
          <p:cNvPr id="16" name="Flecha derecha 15"/>
          <p:cNvSpPr/>
          <p:nvPr/>
        </p:nvSpPr>
        <p:spPr>
          <a:xfrm>
            <a:off x="8447467" y="1417113"/>
            <a:ext cx="2722809" cy="1735694"/>
          </a:xfrm>
          <a:prstGeom prst="rightArrow">
            <a:avLst/>
          </a:prstGeom>
          <a:effectLst>
            <a:glow rad="228600">
              <a:schemeClr val="accent3">
                <a:satMod val="175000"/>
                <a:alpha val="40000"/>
              </a:schemeClr>
            </a:glow>
            <a:outerShdw blurRad="63500" dist="38100" dir="5400000" rotWithShape="0">
              <a:srgbClr val="000000">
                <a:alpha val="65000"/>
              </a:srgbClr>
            </a:outerShdw>
            <a:softEdge rad="127000"/>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s-CO"/>
          </a:p>
        </p:txBody>
      </p:sp>
      <p:sp>
        <p:nvSpPr>
          <p:cNvPr id="17" name="CuadroTexto 16"/>
          <p:cNvSpPr txBox="1"/>
          <p:nvPr/>
        </p:nvSpPr>
        <p:spPr>
          <a:xfrm>
            <a:off x="7841624" y="1907349"/>
            <a:ext cx="3451538" cy="830997"/>
          </a:xfrm>
          <a:prstGeom prst="rect">
            <a:avLst/>
          </a:prstGeom>
          <a:noFill/>
        </p:spPr>
        <p:txBody>
          <a:bodyPr wrap="square" rtlCol="0">
            <a:spAutoFit/>
          </a:bodyPr>
          <a:lstStyle/>
          <a:p>
            <a:pPr algn="ctr"/>
            <a:r>
              <a:rPr lang="es-CO" sz="2400" b="1" dirty="0" smtClean="0">
                <a:latin typeface="Courier New" panose="02070309020205020404" pitchFamily="49" charset="0"/>
                <a:cs typeface="Courier New" panose="02070309020205020404" pitchFamily="49" charset="0"/>
              </a:rPr>
              <a:t>LÍNEA DEL </a:t>
            </a:r>
          </a:p>
          <a:p>
            <a:pPr algn="ctr"/>
            <a:r>
              <a:rPr lang="es-CO" sz="2400" b="1" dirty="0" smtClean="0">
                <a:latin typeface="Courier New" panose="02070309020205020404" pitchFamily="49" charset="0"/>
                <a:cs typeface="Courier New" panose="02070309020205020404" pitchFamily="49" charset="0"/>
              </a:rPr>
              <a:t>TIEMPO</a:t>
            </a:r>
            <a:endParaRPr lang="es-CO" sz="2400" b="1" dirty="0">
              <a:latin typeface="Courier New" panose="02070309020205020404" pitchFamily="49" charset="0"/>
              <a:cs typeface="Courier New" panose="02070309020205020404" pitchFamily="49" charset="0"/>
            </a:endParaRPr>
          </a:p>
        </p:txBody>
      </p:sp>
      <p:sp>
        <p:nvSpPr>
          <p:cNvPr id="18" name="CuadroTexto 17"/>
          <p:cNvSpPr txBox="1"/>
          <p:nvPr/>
        </p:nvSpPr>
        <p:spPr>
          <a:xfrm>
            <a:off x="476519" y="445902"/>
            <a:ext cx="3789332" cy="369332"/>
          </a:xfrm>
          <a:prstGeom prst="rect">
            <a:avLst/>
          </a:prstGeom>
          <a:noFill/>
        </p:spPr>
        <p:txBody>
          <a:bodyPr wrap="square" rtlCol="0">
            <a:spAutoFit/>
          </a:bodyPr>
          <a:lstStyle/>
          <a:p>
            <a:r>
              <a:rPr lang="es-CO" dirty="0" smtClean="0">
                <a:latin typeface="Impact" panose="020B0806030902050204" pitchFamily="34" charset="0"/>
              </a:rPr>
              <a:t>PRESENTACIÓN</a:t>
            </a:r>
            <a:endParaRPr lang="es-CO" dirty="0">
              <a:latin typeface="Impact" panose="020B0806030902050204" pitchFamily="34" charset="0"/>
            </a:endParaRPr>
          </a:p>
        </p:txBody>
      </p:sp>
      <p:sp>
        <p:nvSpPr>
          <p:cNvPr id="19" name="CuadroTexto 18"/>
          <p:cNvSpPr txBox="1"/>
          <p:nvPr/>
        </p:nvSpPr>
        <p:spPr>
          <a:xfrm>
            <a:off x="360609" y="630568"/>
            <a:ext cx="3415048" cy="584775"/>
          </a:xfrm>
          <a:prstGeom prst="rect">
            <a:avLst/>
          </a:prstGeom>
          <a:noFill/>
        </p:spPr>
        <p:txBody>
          <a:bodyPr wrap="square" rtlCol="0">
            <a:spAutoFit/>
          </a:bodyPr>
          <a:lstStyle/>
          <a:p>
            <a:r>
              <a:rPr lang="es-CO" sz="3200" dirty="0" smtClean="0">
                <a:latin typeface="Impact" panose="020B0806030902050204" pitchFamily="34" charset="0"/>
              </a:rPr>
              <a:t>NTERACTIVA</a:t>
            </a:r>
            <a:endParaRPr lang="es-CO" sz="3200" dirty="0">
              <a:latin typeface="Impact" panose="020B0806030902050204" pitchFamily="34" charset="0"/>
            </a:endParaRPr>
          </a:p>
        </p:txBody>
      </p:sp>
      <p:sp>
        <p:nvSpPr>
          <p:cNvPr id="20" name="CuadroTexto 19"/>
          <p:cNvSpPr txBox="1"/>
          <p:nvPr/>
        </p:nvSpPr>
        <p:spPr>
          <a:xfrm>
            <a:off x="122349" y="307402"/>
            <a:ext cx="476519" cy="1015663"/>
          </a:xfrm>
          <a:prstGeom prst="rect">
            <a:avLst/>
          </a:prstGeom>
          <a:noFill/>
        </p:spPr>
        <p:txBody>
          <a:bodyPr wrap="square" rtlCol="0">
            <a:spAutoFit/>
          </a:bodyPr>
          <a:lstStyle/>
          <a:p>
            <a:r>
              <a:rPr lang="es-CO" sz="6000" dirty="0" smtClean="0">
                <a:latin typeface="Impact" panose="020B0806030902050204" pitchFamily="34" charset="0"/>
              </a:rPr>
              <a:t>I</a:t>
            </a:r>
            <a:endParaRPr lang="es-CO" sz="6000" dirty="0">
              <a:latin typeface="Impact" panose="020B0806030902050204" pitchFamily="34" charset="0"/>
            </a:endParaRPr>
          </a:p>
        </p:txBody>
      </p:sp>
      <p:pic>
        <p:nvPicPr>
          <p:cNvPr id="23" name="Imagen 22"/>
          <p:cNvPicPr>
            <a:picLocks noChangeAspect="1"/>
          </p:cNvPicPr>
          <p:nvPr/>
        </p:nvPicPr>
        <p:blipFill>
          <a:blip r:embed="rId4"/>
          <a:stretch>
            <a:fillRect/>
          </a:stretch>
        </p:blipFill>
        <p:spPr>
          <a:xfrm>
            <a:off x="4536494" y="1123760"/>
            <a:ext cx="2007942" cy="18935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24" name="CuadroTexto 23">
            <a:hlinkClick r:id="rId5" highlightClick="1"/>
          </p:cNvPr>
          <p:cNvSpPr txBox="1"/>
          <p:nvPr/>
        </p:nvSpPr>
        <p:spPr>
          <a:xfrm>
            <a:off x="4383021" y="2846069"/>
            <a:ext cx="2314888" cy="584775"/>
          </a:xfrm>
          <a:prstGeom prst="rect">
            <a:avLst/>
          </a:prstGeom>
          <a:effectLst>
            <a:glow rad="228600">
              <a:schemeClr val="accent3">
                <a:satMod val="175000"/>
                <a:alpha val="40000"/>
              </a:schemeClr>
            </a:glow>
            <a:outerShdw blurRad="63500" dist="38100" dir="5400000" rotWithShape="0">
              <a:srgbClr val="000000">
                <a:alpha val="65000"/>
              </a:srgbClr>
            </a:outerShdw>
          </a:effectLst>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sz="1600" b="1" dirty="0" smtClean="0">
                <a:latin typeface="Courier New" panose="02070309020205020404" pitchFamily="49" charset="0"/>
                <a:cs typeface="Courier New" panose="02070309020205020404" pitchFamily="49" charset="0"/>
              </a:rPr>
              <a:t>CLICK PARA VER DOCUMENTAL </a:t>
            </a:r>
            <a:endParaRPr lang="es-CO" sz="1600" b="1" dirty="0">
              <a:latin typeface="Courier New" panose="02070309020205020404" pitchFamily="49" charset="0"/>
              <a:cs typeface="Courier New" panose="02070309020205020404" pitchFamily="49" charset="0"/>
            </a:endParaRPr>
          </a:p>
        </p:txBody>
      </p:sp>
      <p:sp>
        <p:nvSpPr>
          <p:cNvPr id="26" name="CuadroTexto 25">
            <a:hlinkClick r:id="rId6" highlightClick="1"/>
          </p:cNvPr>
          <p:cNvSpPr txBox="1"/>
          <p:nvPr/>
        </p:nvSpPr>
        <p:spPr>
          <a:xfrm>
            <a:off x="1130398" y="2850143"/>
            <a:ext cx="2009104" cy="923330"/>
          </a:xfrm>
          <a:prstGeom prst="rect">
            <a:avLst/>
          </a:prstGeom>
          <a:effectLst>
            <a:glow rad="228600">
              <a:schemeClr val="accent3">
                <a:satMod val="175000"/>
                <a:alpha val="40000"/>
              </a:schemeClr>
            </a:glow>
            <a:outerShdw blurRad="63500" dist="38100" dir="5400000" rotWithShape="0">
              <a:srgbClr val="000000">
                <a:alpha val="65000"/>
              </a:srgbClr>
            </a:outerShdw>
          </a:effectLst>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b="1" dirty="0" smtClean="0">
                <a:latin typeface="Courier New" panose="02070309020205020404" pitchFamily="49" charset="0"/>
                <a:cs typeface="Courier New" panose="02070309020205020404" pitchFamily="49" charset="0"/>
              </a:rPr>
              <a:t>LEE LA HISTORIA DE LO QUE VES</a:t>
            </a:r>
            <a:endParaRPr lang="es-CO" b="1" dirty="0">
              <a:latin typeface="Courier New" panose="02070309020205020404" pitchFamily="49" charset="0"/>
              <a:cs typeface="Courier New" panose="02070309020205020404" pitchFamily="49" charset="0"/>
            </a:endParaRPr>
          </a:p>
        </p:txBody>
      </p:sp>
      <p:sp>
        <p:nvSpPr>
          <p:cNvPr id="6" name="CuadroTexto 5"/>
          <p:cNvSpPr txBox="1"/>
          <p:nvPr/>
        </p:nvSpPr>
        <p:spPr>
          <a:xfrm>
            <a:off x="6339498" y="5147668"/>
            <a:ext cx="694386" cy="369332"/>
          </a:xfrm>
          <a:prstGeom prst="rect">
            <a:avLst/>
          </a:prstGeom>
          <a:noFill/>
        </p:spPr>
        <p:txBody>
          <a:bodyPr wrap="square" rtlCol="0">
            <a:spAutoFit/>
          </a:bodyPr>
          <a:lstStyle/>
          <a:p>
            <a:r>
              <a:rPr lang="es-CO" dirty="0" smtClean="0">
                <a:solidFill>
                  <a:schemeClr val="bg1"/>
                </a:solidFill>
                <a:latin typeface="Impact" panose="020B0806030902050204" pitchFamily="34" charset="0"/>
              </a:rPr>
              <a:t>DEL</a:t>
            </a:r>
            <a:endParaRPr lang="es-CO" dirty="0">
              <a:solidFill>
                <a:schemeClr val="bg1"/>
              </a:solidFill>
              <a:latin typeface="Impact" panose="020B0806030902050204" pitchFamily="34" charset="0"/>
            </a:endParaRPr>
          </a:p>
        </p:txBody>
      </p:sp>
    </p:spTree>
    <p:extLst>
      <p:ext uri="{BB962C8B-B14F-4D97-AF65-F5344CB8AC3E}">
        <p14:creationId xmlns:p14="http://schemas.microsoft.com/office/powerpoint/2010/main" val="967603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recto 4"/>
          <p:cNvCxnSpPr/>
          <p:nvPr/>
        </p:nvCxnSpPr>
        <p:spPr>
          <a:xfrm flipV="1">
            <a:off x="296214" y="3307142"/>
            <a:ext cx="11895786" cy="15609"/>
          </a:xfrm>
          <a:prstGeom prst="line">
            <a:avLst/>
          </a:prstGeom>
          <a:ln w="76200"/>
        </p:spPr>
        <p:style>
          <a:lnRef idx="3">
            <a:schemeClr val="accent1"/>
          </a:lnRef>
          <a:fillRef idx="0">
            <a:schemeClr val="accent1"/>
          </a:fillRef>
          <a:effectRef idx="2">
            <a:schemeClr val="accent1"/>
          </a:effectRef>
          <a:fontRef idx="minor">
            <a:schemeClr val="tx1"/>
          </a:fontRef>
        </p:style>
      </p:cxnSp>
      <p:cxnSp>
        <p:nvCxnSpPr>
          <p:cNvPr id="14" name="Conector recto de flecha 13"/>
          <p:cNvCxnSpPr/>
          <p:nvPr/>
        </p:nvCxnSpPr>
        <p:spPr>
          <a:xfrm>
            <a:off x="1275009" y="3322751"/>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16" name="CuadroTexto 15"/>
          <p:cNvSpPr txBox="1"/>
          <p:nvPr/>
        </p:nvSpPr>
        <p:spPr>
          <a:xfrm>
            <a:off x="0" y="2820473"/>
            <a:ext cx="914400" cy="369332"/>
          </a:xfrm>
          <a:prstGeom prst="rect">
            <a:avLst/>
          </a:prstGeom>
          <a:noFill/>
        </p:spPr>
        <p:txBody>
          <a:bodyPr wrap="square" rtlCol="0">
            <a:spAutoFit/>
          </a:bodyPr>
          <a:lstStyle/>
          <a:p>
            <a:r>
              <a:rPr lang="es-CO" dirty="0" smtClean="0">
                <a:latin typeface="Impact" panose="020B0806030902050204" pitchFamily="34" charset="0"/>
              </a:rPr>
              <a:t>1890</a:t>
            </a:r>
            <a:endParaRPr lang="es-CO" dirty="0">
              <a:latin typeface="Impact" panose="020B0806030902050204" pitchFamily="34" charset="0"/>
            </a:endParaRPr>
          </a:p>
        </p:txBody>
      </p:sp>
      <p:sp>
        <p:nvSpPr>
          <p:cNvPr id="17" name="Elipse 16"/>
          <p:cNvSpPr/>
          <p:nvPr/>
        </p:nvSpPr>
        <p:spPr>
          <a:xfrm>
            <a:off x="141668" y="3189805"/>
            <a:ext cx="270456" cy="2488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CuadroTexto 17"/>
          <p:cNvSpPr txBox="1"/>
          <p:nvPr/>
        </p:nvSpPr>
        <p:spPr>
          <a:xfrm>
            <a:off x="914400" y="4125604"/>
            <a:ext cx="914400" cy="369332"/>
          </a:xfrm>
          <a:prstGeom prst="rect">
            <a:avLst/>
          </a:prstGeom>
          <a:noFill/>
        </p:spPr>
        <p:txBody>
          <a:bodyPr wrap="square" rtlCol="0">
            <a:spAutoFit/>
          </a:bodyPr>
          <a:lstStyle/>
          <a:p>
            <a:r>
              <a:rPr lang="es-CO" dirty="0" smtClean="0">
                <a:latin typeface="Impact" panose="020B0806030902050204" pitchFamily="34" charset="0"/>
              </a:rPr>
              <a:t>1897</a:t>
            </a:r>
            <a:endParaRPr lang="es-CO" dirty="0">
              <a:latin typeface="Impact" panose="020B0806030902050204" pitchFamily="34" charset="0"/>
            </a:endParaRPr>
          </a:p>
        </p:txBody>
      </p:sp>
      <p:sp>
        <p:nvSpPr>
          <p:cNvPr id="19" name="Rectángulo 18"/>
          <p:cNvSpPr/>
          <p:nvPr/>
        </p:nvSpPr>
        <p:spPr>
          <a:xfrm>
            <a:off x="429296" y="4494936"/>
            <a:ext cx="1691425" cy="738664"/>
          </a:xfrm>
          <a:prstGeom prst="rect">
            <a:avLst/>
          </a:prstGeom>
        </p:spPr>
        <p:txBody>
          <a:bodyPr wrap="square">
            <a:spAutoFit/>
          </a:bodyPr>
          <a:lstStyle/>
          <a:p>
            <a:pPr algn="ctr"/>
            <a:r>
              <a:rPr lang="es-CO" sz="1400" i="1" dirty="0">
                <a:latin typeface="Arial" panose="020B0604020202020204" pitchFamily="34" charset="0"/>
                <a:cs typeface="Arial" panose="020B0604020202020204" pitchFamily="34" charset="0"/>
              </a:rPr>
              <a:t>L</a:t>
            </a:r>
            <a:r>
              <a:rPr lang="es-CO" sz="1400" i="1" dirty="0" smtClean="0">
                <a:latin typeface="Arial" panose="020B0604020202020204" pitchFamily="34" charset="0"/>
                <a:cs typeface="Arial" panose="020B0604020202020204" pitchFamily="34" charset="0"/>
              </a:rPr>
              <a:t>legada del primer cinematógrafo al país</a:t>
            </a:r>
            <a:endParaRPr lang="es-CO" sz="1400" i="1" dirty="0">
              <a:latin typeface="Arial" panose="020B0604020202020204" pitchFamily="34" charset="0"/>
              <a:cs typeface="Arial" panose="020B0604020202020204" pitchFamily="34" charset="0"/>
            </a:endParaRPr>
          </a:p>
        </p:txBody>
      </p:sp>
      <p:cxnSp>
        <p:nvCxnSpPr>
          <p:cNvPr id="20" name="Conector recto de flecha 19"/>
          <p:cNvCxnSpPr/>
          <p:nvPr/>
        </p:nvCxnSpPr>
        <p:spPr>
          <a:xfrm>
            <a:off x="1826654" y="2633730"/>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21" name="CuadroTexto 20">
            <a:hlinkClick r:id="rId2" action="ppaction://hlinksldjump"/>
          </p:cNvPr>
          <p:cNvSpPr txBox="1"/>
          <p:nvPr/>
        </p:nvSpPr>
        <p:spPr>
          <a:xfrm>
            <a:off x="592428" y="5482455"/>
            <a:ext cx="1365159"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b="1" dirty="0" smtClean="0">
                <a:latin typeface="Courier New" panose="02070309020205020404" pitchFamily="49" charset="0"/>
                <a:cs typeface="Courier New" panose="02070309020205020404" pitchFamily="49" charset="0"/>
              </a:rPr>
              <a:t>LEE MÁS </a:t>
            </a:r>
            <a:endParaRPr lang="es-CO" b="1" dirty="0">
              <a:latin typeface="Courier New" panose="02070309020205020404" pitchFamily="49" charset="0"/>
              <a:cs typeface="Courier New" panose="02070309020205020404" pitchFamily="49" charset="0"/>
            </a:endParaRPr>
          </a:p>
        </p:txBody>
      </p:sp>
      <p:sp>
        <p:nvSpPr>
          <p:cNvPr id="22" name="CuadroTexto 21"/>
          <p:cNvSpPr txBox="1"/>
          <p:nvPr/>
        </p:nvSpPr>
        <p:spPr>
          <a:xfrm>
            <a:off x="1500387" y="2144023"/>
            <a:ext cx="914400" cy="369332"/>
          </a:xfrm>
          <a:prstGeom prst="rect">
            <a:avLst/>
          </a:prstGeom>
          <a:noFill/>
        </p:spPr>
        <p:txBody>
          <a:bodyPr wrap="square" rtlCol="0">
            <a:spAutoFit/>
          </a:bodyPr>
          <a:lstStyle/>
          <a:p>
            <a:r>
              <a:rPr lang="es-CO" dirty="0" smtClean="0">
                <a:latin typeface="Impact" panose="020B0806030902050204" pitchFamily="34" charset="0"/>
              </a:rPr>
              <a:t>1907</a:t>
            </a:r>
            <a:endParaRPr lang="es-CO" dirty="0">
              <a:latin typeface="Impact" panose="020B0806030902050204" pitchFamily="34" charset="0"/>
            </a:endParaRPr>
          </a:p>
        </p:txBody>
      </p:sp>
      <p:sp>
        <p:nvSpPr>
          <p:cNvPr id="23" name="Rectángulo 22"/>
          <p:cNvSpPr/>
          <p:nvPr/>
        </p:nvSpPr>
        <p:spPr>
          <a:xfrm>
            <a:off x="953321" y="1041251"/>
            <a:ext cx="1794456" cy="1169551"/>
          </a:xfrm>
          <a:prstGeom prst="rect">
            <a:avLst/>
          </a:prstGeom>
        </p:spPr>
        <p:txBody>
          <a:bodyPr wrap="square">
            <a:spAutoFit/>
          </a:bodyPr>
          <a:lstStyle/>
          <a:p>
            <a:pPr algn="ctr"/>
            <a:r>
              <a:rPr lang="es-CO" sz="1400" i="1" dirty="0" smtClean="0">
                <a:latin typeface="Arial" panose="020B0604020202020204" pitchFamily="34" charset="0"/>
                <a:cs typeface="Arial" panose="020B0604020202020204" pitchFamily="34" charset="0"/>
              </a:rPr>
              <a:t>S</a:t>
            </a:r>
            <a:r>
              <a:rPr lang="es-CO" sz="1400" b="0" i="1" dirty="0" smtClean="0">
                <a:effectLst/>
                <a:latin typeface="Arial" panose="020B0604020202020204" pitchFamily="34" charset="0"/>
                <a:cs typeface="Arial" panose="020B0604020202020204" pitchFamily="34" charset="0"/>
              </a:rPr>
              <a:t>esión de cine en el Teatro Municipal de Bogotá, realizada el 16 de mayo de 1907</a:t>
            </a:r>
            <a:endParaRPr lang="es-CO" sz="1400" i="1" dirty="0">
              <a:latin typeface="Arial" panose="020B0604020202020204" pitchFamily="34" charset="0"/>
              <a:cs typeface="Arial" panose="020B0604020202020204" pitchFamily="34" charset="0"/>
            </a:endParaRPr>
          </a:p>
        </p:txBody>
      </p:sp>
      <p:cxnSp>
        <p:nvCxnSpPr>
          <p:cNvPr id="24" name="Conector recto de flecha 23"/>
          <p:cNvCxnSpPr/>
          <p:nvPr/>
        </p:nvCxnSpPr>
        <p:spPr>
          <a:xfrm>
            <a:off x="3397877" y="3322751"/>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25" name="CuadroTexto 24"/>
          <p:cNvSpPr txBox="1"/>
          <p:nvPr/>
        </p:nvSpPr>
        <p:spPr>
          <a:xfrm>
            <a:off x="3043708" y="4129969"/>
            <a:ext cx="914400" cy="369332"/>
          </a:xfrm>
          <a:prstGeom prst="rect">
            <a:avLst/>
          </a:prstGeom>
          <a:noFill/>
        </p:spPr>
        <p:txBody>
          <a:bodyPr wrap="square" rtlCol="0">
            <a:spAutoFit/>
          </a:bodyPr>
          <a:lstStyle/>
          <a:p>
            <a:r>
              <a:rPr lang="es-CO" dirty="0" smtClean="0">
                <a:latin typeface="Impact" panose="020B0806030902050204" pitchFamily="34" charset="0"/>
              </a:rPr>
              <a:t>1913</a:t>
            </a:r>
            <a:endParaRPr lang="es-CO" dirty="0">
              <a:latin typeface="Impact" panose="020B0806030902050204" pitchFamily="34" charset="0"/>
            </a:endParaRPr>
          </a:p>
        </p:txBody>
      </p:sp>
      <p:sp>
        <p:nvSpPr>
          <p:cNvPr id="26" name="Rectángulo 25"/>
          <p:cNvSpPr/>
          <p:nvPr/>
        </p:nvSpPr>
        <p:spPr>
          <a:xfrm>
            <a:off x="2932092" y="887363"/>
            <a:ext cx="2052032" cy="1384995"/>
          </a:xfrm>
          <a:prstGeom prst="rect">
            <a:avLst/>
          </a:prstGeom>
        </p:spPr>
        <p:txBody>
          <a:bodyPr wrap="square">
            <a:spAutoFit/>
          </a:bodyPr>
          <a:lstStyle/>
          <a:p>
            <a:pPr algn="ctr"/>
            <a:r>
              <a:rPr lang="es-CO" sz="1400" i="1" dirty="0" smtClean="0">
                <a:latin typeface="Arial" panose="020B0604020202020204" pitchFamily="34" charset="0"/>
                <a:cs typeface="Arial" panose="020B0604020202020204" pitchFamily="34" charset="0"/>
              </a:rPr>
              <a:t>Se filma “Carnaval de Barranquilla” Primer documental de la historia del cine nacional por Floro Manco</a:t>
            </a:r>
            <a:endParaRPr lang="es-CO" sz="1400" i="1" dirty="0">
              <a:latin typeface="Arial" panose="020B0604020202020204" pitchFamily="34" charset="0"/>
              <a:cs typeface="Arial" panose="020B0604020202020204" pitchFamily="34" charset="0"/>
            </a:endParaRPr>
          </a:p>
        </p:txBody>
      </p:sp>
      <p:sp>
        <p:nvSpPr>
          <p:cNvPr id="27" name="CuadroTexto 26">
            <a:hlinkClick r:id="rId3" highlightClick="1"/>
          </p:cNvPr>
          <p:cNvSpPr txBox="1"/>
          <p:nvPr/>
        </p:nvSpPr>
        <p:spPr>
          <a:xfrm>
            <a:off x="3159618" y="367846"/>
            <a:ext cx="1596979"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b="1" dirty="0" smtClean="0">
                <a:latin typeface="Courier New" panose="02070309020205020404" pitchFamily="49" charset="0"/>
                <a:cs typeface="Courier New" panose="02070309020205020404" pitchFamily="49" charset="0"/>
              </a:rPr>
              <a:t>VER VÍDEO</a:t>
            </a:r>
            <a:endParaRPr lang="es-CO" b="1" dirty="0">
              <a:latin typeface="Courier New" panose="02070309020205020404" pitchFamily="49" charset="0"/>
              <a:cs typeface="Courier New" panose="02070309020205020404" pitchFamily="49" charset="0"/>
            </a:endParaRPr>
          </a:p>
        </p:txBody>
      </p:sp>
      <p:cxnSp>
        <p:nvCxnSpPr>
          <p:cNvPr id="28" name="Conector recto de flecha 27"/>
          <p:cNvCxnSpPr/>
          <p:nvPr/>
        </p:nvCxnSpPr>
        <p:spPr>
          <a:xfrm>
            <a:off x="3940937" y="2614411"/>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29" name="CuadroTexto 28"/>
          <p:cNvSpPr txBox="1"/>
          <p:nvPr/>
        </p:nvSpPr>
        <p:spPr>
          <a:xfrm>
            <a:off x="3646868" y="2144023"/>
            <a:ext cx="770586" cy="369332"/>
          </a:xfrm>
          <a:prstGeom prst="rect">
            <a:avLst/>
          </a:prstGeom>
          <a:noFill/>
        </p:spPr>
        <p:txBody>
          <a:bodyPr wrap="square" rtlCol="0">
            <a:spAutoFit/>
          </a:bodyPr>
          <a:lstStyle/>
          <a:p>
            <a:r>
              <a:rPr lang="es-CO" dirty="0" smtClean="0">
                <a:latin typeface="Impact" panose="020B0806030902050204" pitchFamily="34" charset="0"/>
              </a:rPr>
              <a:t>1914</a:t>
            </a:r>
            <a:endParaRPr lang="es-CO" dirty="0">
              <a:latin typeface="Impact" panose="020B0806030902050204" pitchFamily="34" charset="0"/>
            </a:endParaRPr>
          </a:p>
        </p:txBody>
      </p:sp>
      <p:sp>
        <p:nvSpPr>
          <p:cNvPr id="31" name="Rectángulo 30"/>
          <p:cNvSpPr/>
          <p:nvPr/>
        </p:nvSpPr>
        <p:spPr>
          <a:xfrm>
            <a:off x="2414787" y="4495145"/>
            <a:ext cx="1936124" cy="954107"/>
          </a:xfrm>
          <a:prstGeom prst="rect">
            <a:avLst/>
          </a:prstGeom>
        </p:spPr>
        <p:txBody>
          <a:bodyPr wrap="square">
            <a:spAutoFit/>
          </a:bodyPr>
          <a:lstStyle/>
          <a:p>
            <a:pPr algn="ctr"/>
            <a:r>
              <a:rPr lang="es-CO" sz="1400" i="1" dirty="0">
                <a:latin typeface="Arial" panose="020B0604020202020204" pitchFamily="34" charset="0"/>
                <a:cs typeface="Arial" panose="020B0604020202020204" pitchFamily="34" charset="0"/>
              </a:rPr>
              <a:t>C</a:t>
            </a:r>
            <a:r>
              <a:rPr lang="es-CO" sz="1400" i="1" dirty="0" smtClean="0">
                <a:latin typeface="Arial" panose="020B0604020202020204" pitchFamily="34" charset="0"/>
                <a:cs typeface="Arial" panose="020B0604020202020204" pitchFamily="34" charset="0"/>
              </a:rPr>
              <a:t>reación de SICLA (Sociedad Industrial Cinematográfica Latino Americana)</a:t>
            </a:r>
            <a:endParaRPr lang="es-CO" sz="1400" i="1" dirty="0">
              <a:latin typeface="Arial" panose="020B0604020202020204" pitchFamily="34" charset="0"/>
              <a:cs typeface="Arial" panose="020B0604020202020204" pitchFamily="34" charset="0"/>
            </a:endParaRPr>
          </a:p>
        </p:txBody>
      </p:sp>
      <p:cxnSp>
        <p:nvCxnSpPr>
          <p:cNvPr id="32" name="Conector recto de flecha 31"/>
          <p:cNvCxnSpPr/>
          <p:nvPr/>
        </p:nvCxnSpPr>
        <p:spPr>
          <a:xfrm>
            <a:off x="5778322" y="3322751"/>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33" name="CuadroTexto 32"/>
          <p:cNvSpPr txBox="1"/>
          <p:nvPr/>
        </p:nvSpPr>
        <p:spPr>
          <a:xfrm>
            <a:off x="5437032" y="4093509"/>
            <a:ext cx="914400" cy="369332"/>
          </a:xfrm>
          <a:prstGeom prst="rect">
            <a:avLst/>
          </a:prstGeom>
          <a:noFill/>
        </p:spPr>
        <p:txBody>
          <a:bodyPr wrap="square" rtlCol="0">
            <a:spAutoFit/>
          </a:bodyPr>
          <a:lstStyle/>
          <a:p>
            <a:r>
              <a:rPr lang="es-CO" dirty="0" smtClean="0">
                <a:latin typeface="Impact" panose="020B0806030902050204" pitchFamily="34" charset="0"/>
              </a:rPr>
              <a:t>1927</a:t>
            </a:r>
            <a:endParaRPr lang="es-CO" dirty="0">
              <a:latin typeface="Impact" panose="020B0806030902050204" pitchFamily="34" charset="0"/>
            </a:endParaRPr>
          </a:p>
        </p:txBody>
      </p:sp>
      <p:sp>
        <p:nvSpPr>
          <p:cNvPr id="34" name="Rectángulo 33"/>
          <p:cNvSpPr/>
          <p:nvPr/>
        </p:nvSpPr>
        <p:spPr>
          <a:xfrm>
            <a:off x="4756597" y="4396062"/>
            <a:ext cx="1898038" cy="523220"/>
          </a:xfrm>
          <a:prstGeom prst="rect">
            <a:avLst/>
          </a:prstGeom>
        </p:spPr>
        <p:txBody>
          <a:bodyPr wrap="square">
            <a:spAutoFit/>
          </a:bodyPr>
          <a:lstStyle/>
          <a:p>
            <a:pPr algn="ctr"/>
            <a:r>
              <a:rPr lang="es-CO" sz="1400" i="1" dirty="0">
                <a:latin typeface="Arial" panose="020B0604020202020204" pitchFamily="34" charset="0"/>
                <a:cs typeface="Arial" panose="020B0604020202020204" pitchFamily="34" charset="0"/>
              </a:rPr>
              <a:t>C</a:t>
            </a:r>
            <a:r>
              <a:rPr lang="es-CO" sz="1400" b="0" i="1" dirty="0" smtClean="0">
                <a:effectLst/>
                <a:latin typeface="Arial" panose="020B0604020202020204" pitchFamily="34" charset="0"/>
                <a:cs typeface="Arial" panose="020B0604020202020204" pitchFamily="34" charset="0"/>
              </a:rPr>
              <a:t>reación de Cine Colombia</a:t>
            </a:r>
            <a:endParaRPr lang="es-CO" sz="1400" i="1" dirty="0">
              <a:latin typeface="Arial" panose="020B0604020202020204" pitchFamily="34" charset="0"/>
              <a:cs typeface="Arial" panose="020B0604020202020204" pitchFamily="34" charset="0"/>
            </a:endParaRPr>
          </a:p>
        </p:txBody>
      </p:sp>
      <p:pic>
        <p:nvPicPr>
          <p:cNvPr id="35" name="Imagen 34">
            <a:hlinkClick r:id="rId4" highlightClick="1"/>
          </p:cNvPr>
          <p:cNvPicPr>
            <a:picLocks noChangeAspect="1"/>
          </p:cNvPicPr>
          <p:nvPr/>
        </p:nvPicPr>
        <p:blipFill>
          <a:blip r:embed="rId5"/>
          <a:stretch>
            <a:fillRect/>
          </a:stretch>
        </p:blipFill>
        <p:spPr>
          <a:xfrm>
            <a:off x="4521600" y="4934100"/>
            <a:ext cx="2513443" cy="1673570"/>
          </a:xfrm>
          <a:prstGeom prst="rect">
            <a:avLst/>
          </a:prstGeom>
        </p:spPr>
      </p:pic>
      <p:sp>
        <p:nvSpPr>
          <p:cNvPr id="36" name="CuadroTexto 35">
            <a:hlinkClick r:id="rId3" highlightClick="1"/>
          </p:cNvPr>
          <p:cNvSpPr txBox="1"/>
          <p:nvPr/>
        </p:nvSpPr>
        <p:spPr>
          <a:xfrm>
            <a:off x="5067837" y="6299893"/>
            <a:ext cx="2137895" cy="30777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sz="1400" b="1" dirty="0" smtClean="0">
                <a:latin typeface="Courier New" panose="02070309020205020404" pitchFamily="49" charset="0"/>
                <a:cs typeface="Courier New" panose="02070309020205020404" pitchFamily="49" charset="0"/>
              </a:rPr>
              <a:t>MIRA LA HISTORIA</a:t>
            </a:r>
            <a:endParaRPr lang="es-CO" sz="1400" b="1" dirty="0">
              <a:latin typeface="Courier New" panose="02070309020205020404" pitchFamily="49" charset="0"/>
              <a:cs typeface="Courier New" panose="02070309020205020404" pitchFamily="49" charset="0"/>
            </a:endParaRPr>
          </a:p>
        </p:txBody>
      </p:sp>
      <p:cxnSp>
        <p:nvCxnSpPr>
          <p:cNvPr id="37" name="Conector recto de flecha 36"/>
          <p:cNvCxnSpPr/>
          <p:nvPr/>
        </p:nvCxnSpPr>
        <p:spPr>
          <a:xfrm>
            <a:off x="7437550" y="2614411"/>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38" name="CuadroTexto 37"/>
          <p:cNvSpPr txBox="1"/>
          <p:nvPr/>
        </p:nvSpPr>
        <p:spPr>
          <a:xfrm>
            <a:off x="7035043" y="2133221"/>
            <a:ext cx="914400" cy="369332"/>
          </a:xfrm>
          <a:prstGeom prst="rect">
            <a:avLst/>
          </a:prstGeom>
          <a:noFill/>
        </p:spPr>
        <p:txBody>
          <a:bodyPr wrap="square" rtlCol="0">
            <a:spAutoFit/>
          </a:bodyPr>
          <a:lstStyle/>
          <a:p>
            <a:r>
              <a:rPr lang="es-CO" dirty="0" smtClean="0">
                <a:latin typeface="Impact" panose="020B0806030902050204" pitchFamily="34" charset="0"/>
              </a:rPr>
              <a:t>1937</a:t>
            </a:r>
            <a:endParaRPr lang="es-CO" dirty="0">
              <a:latin typeface="Impact" panose="020B0806030902050204" pitchFamily="34" charset="0"/>
            </a:endParaRPr>
          </a:p>
        </p:txBody>
      </p:sp>
      <p:sp>
        <p:nvSpPr>
          <p:cNvPr id="39" name="CuadroTexto 38"/>
          <p:cNvSpPr txBox="1"/>
          <p:nvPr/>
        </p:nvSpPr>
        <p:spPr>
          <a:xfrm>
            <a:off x="6580540" y="1640055"/>
            <a:ext cx="1665117" cy="523220"/>
          </a:xfrm>
          <a:prstGeom prst="rect">
            <a:avLst/>
          </a:prstGeom>
          <a:noFill/>
        </p:spPr>
        <p:txBody>
          <a:bodyPr wrap="square" rtlCol="0">
            <a:spAutoFit/>
          </a:bodyPr>
          <a:lstStyle/>
          <a:p>
            <a:pPr algn="ctr"/>
            <a:r>
              <a:rPr lang="es-CO" sz="1400" i="1" dirty="0" smtClean="0">
                <a:latin typeface="Arial" panose="020B0604020202020204" pitchFamily="34" charset="0"/>
                <a:cs typeface="Arial" panose="020B0604020202020204" pitchFamily="34" charset="0"/>
              </a:rPr>
              <a:t>Llega el sonido al Cine Nacional </a:t>
            </a:r>
            <a:endParaRPr lang="es-CO" sz="1400" i="1" dirty="0">
              <a:latin typeface="Arial" panose="020B0604020202020204" pitchFamily="34" charset="0"/>
              <a:cs typeface="Arial" panose="020B0604020202020204" pitchFamily="34" charset="0"/>
            </a:endParaRPr>
          </a:p>
        </p:txBody>
      </p:sp>
      <p:cxnSp>
        <p:nvCxnSpPr>
          <p:cNvPr id="40" name="Conector recto de flecha 39"/>
          <p:cNvCxnSpPr/>
          <p:nvPr/>
        </p:nvCxnSpPr>
        <p:spPr>
          <a:xfrm>
            <a:off x="8594502" y="3303432"/>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41" name="CuadroTexto 40"/>
          <p:cNvSpPr txBox="1"/>
          <p:nvPr/>
        </p:nvSpPr>
        <p:spPr>
          <a:xfrm>
            <a:off x="8245657" y="4112828"/>
            <a:ext cx="914400" cy="369332"/>
          </a:xfrm>
          <a:prstGeom prst="rect">
            <a:avLst/>
          </a:prstGeom>
          <a:noFill/>
        </p:spPr>
        <p:txBody>
          <a:bodyPr wrap="square" rtlCol="0">
            <a:spAutoFit/>
          </a:bodyPr>
          <a:lstStyle/>
          <a:p>
            <a:r>
              <a:rPr lang="es-CO" dirty="0" smtClean="0">
                <a:latin typeface="Impact" panose="020B0806030902050204" pitchFamily="34" charset="0"/>
              </a:rPr>
              <a:t>1941</a:t>
            </a:r>
            <a:endParaRPr lang="es-CO" dirty="0">
              <a:latin typeface="Impact" panose="020B0806030902050204" pitchFamily="34" charset="0"/>
            </a:endParaRPr>
          </a:p>
        </p:txBody>
      </p:sp>
      <p:sp>
        <p:nvSpPr>
          <p:cNvPr id="42" name="CuadroTexto 41"/>
          <p:cNvSpPr txBox="1"/>
          <p:nvPr/>
        </p:nvSpPr>
        <p:spPr>
          <a:xfrm>
            <a:off x="7905678" y="4482160"/>
            <a:ext cx="1598930" cy="1384995"/>
          </a:xfrm>
          <a:prstGeom prst="rect">
            <a:avLst/>
          </a:prstGeom>
          <a:noFill/>
        </p:spPr>
        <p:txBody>
          <a:bodyPr wrap="square" rtlCol="0">
            <a:spAutoFit/>
          </a:bodyPr>
          <a:lstStyle/>
          <a:p>
            <a:pPr algn="ctr"/>
            <a:r>
              <a:rPr lang="es-CO" sz="1400" i="1" dirty="0" smtClean="0">
                <a:latin typeface="Arial" panose="020B0604020202020204" pitchFamily="34" charset="0"/>
                <a:cs typeface="Arial" panose="020B0604020202020204" pitchFamily="34" charset="0"/>
              </a:rPr>
              <a:t>Se proyecta primer filme sonoro “Flores del Valle”  en el teatro Jorge </a:t>
            </a:r>
            <a:r>
              <a:rPr lang="es-CO" sz="1400" i="1" dirty="0" err="1" smtClean="0">
                <a:latin typeface="Arial" panose="020B0604020202020204" pitchFamily="34" charset="0"/>
                <a:cs typeface="Arial" panose="020B0604020202020204" pitchFamily="34" charset="0"/>
              </a:rPr>
              <a:t>Isaacs</a:t>
            </a:r>
            <a:r>
              <a:rPr lang="es-CO" sz="1400" i="1" dirty="0" smtClean="0">
                <a:latin typeface="Arial" panose="020B0604020202020204" pitchFamily="34" charset="0"/>
                <a:cs typeface="Arial" panose="020B0604020202020204" pitchFamily="34" charset="0"/>
              </a:rPr>
              <a:t> en Cali </a:t>
            </a:r>
            <a:endParaRPr lang="es-CO" sz="1400" i="1" dirty="0">
              <a:latin typeface="Arial" panose="020B0604020202020204" pitchFamily="34" charset="0"/>
              <a:cs typeface="Arial" panose="020B0604020202020204" pitchFamily="34" charset="0"/>
            </a:endParaRPr>
          </a:p>
        </p:txBody>
      </p:sp>
      <p:sp>
        <p:nvSpPr>
          <p:cNvPr id="43" name="CuadroTexto 42">
            <a:hlinkClick r:id="rId6" highlightClick="1"/>
          </p:cNvPr>
          <p:cNvSpPr txBox="1"/>
          <p:nvPr/>
        </p:nvSpPr>
        <p:spPr>
          <a:xfrm>
            <a:off x="7798633" y="5882543"/>
            <a:ext cx="1808448" cy="584775"/>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sz="1600" b="1" dirty="0" smtClean="0">
                <a:latin typeface="Courier New" panose="02070309020205020404" pitchFamily="49" charset="0"/>
                <a:cs typeface="Courier New" panose="02070309020205020404" pitchFamily="49" charset="0"/>
              </a:rPr>
              <a:t>ESCUCHA Y MÍRALO AQUÍ</a:t>
            </a:r>
            <a:endParaRPr lang="es-CO" sz="1600" b="1" dirty="0">
              <a:latin typeface="Courier New" panose="02070309020205020404" pitchFamily="49" charset="0"/>
              <a:cs typeface="Courier New" panose="02070309020205020404" pitchFamily="49" charset="0"/>
            </a:endParaRPr>
          </a:p>
        </p:txBody>
      </p:sp>
      <p:cxnSp>
        <p:nvCxnSpPr>
          <p:cNvPr id="44" name="Conector recto de flecha 43"/>
          <p:cNvCxnSpPr/>
          <p:nvPr/>
        </p:nvCxnSpPr>
        <p:spPr>
          <a:xfrm>
            <a:off x="10382519" y="2614411"/>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45" name="CuadroTexto 44"/>
          <p:cNvSpPr txBox="1"/>
          <p:nvPr/>
        </p:nvSpPr>
        <p:spPr>
          <a:xfrm>
            <a:off x="10109832" y="2143713"/>
            <a:ext cx="914400" cy="369332"/>
          </a:xfrm>
          <a:prstGeom prst="rect">
            <a:avLst/>
          </a:prstGeom>
          <a:noFill/>
        </p:spPr>
        <p:txBody>
          <a:bodyPr wrap="square" rtlCol="0">
            <a:spAutoFit/>
          </a:bodyPr>
          <a:lstStyle/>
          <a:p>
            <a:r>
              <a:rPr lang="es-CO" dirty="0" smtClean="0">
                <a:latin typeface="Impact" panose="020B0806030902050204" pitchFamily="34" charset="0"/>
              </a:rPr>
              <a:t>1954</a:t>
            </a:r>
            <a:endParaRPr lang="es-CO" dirty="0">
              <a:latin typeface="Impact" panose="020B0806030902050204" pitchFamily="34" charset="0"/>
            </a:endParaRPr>
          </a:p>
        </p:txBody>
      </p:sp>
      <p:sp>
        <p:nvSpPr>
          <p:cNvPr id="46" name="Rectángulo 45"/>
          <p:cNvSpPr/>
          <p:nvPr/>
        </p:nvSpPr>
        <p:spPr>
          <a:xfrm>
            <a:off x="9106670" y="767730"/>
            <a:ext cx="2551697" cy="1438855"/>
          </a:xfrm>
          <a:prstGeom prst="rect">
            <a:avLst/>
          </a:prstGeom>
        </p:spPr>
        <p:txBody>
          <a:bodyPr wrap="square">
            <a:spAutoFit/>
          </a:bodyPr>
          <a:lstStyle/>
          <a:p>
            <a:pPr algn="ctr"/>
            <a:r>
              <a:rPr lang="es-CO" sz="1250" i="1" dirty="0" smtClean="0">
                <a:latin typeface="Arial" panose="020B0604020202020204" pitchFamily="34" charset="0"/>
                <a:cs typeface="Arial" panose="020B0604020202020204" pitchFamily="34" charset="0"/>
              </a:rPr>
              <a:t>Se funda la Filmoteca Colombiana, que más tarde se convertiría en la Cinemateca Colombiana. Posteriormente La fundación patrimonio fílmico colombiano sería sucesora de esta iniciativa</a:t>
            </a:r>
            <a:endParaRPr lang="es-CO" sz="1250" i="1" dirty="0">
              <a:latin typeface="Arial" panose="020B0604020202020204" pitchFamily="34" charset="0"/>
              <a:cs typeface="Arial" panose="020B0604020202020204" pitchFamily="34" charset="0"/>
            </a:endParaRPr>
          </a:p>
        </p:txBody>
      </p:sp>
      <p:cxnSp>
        <p:nvCxnSpPr>
          <p:cNvPr id="48" name="Conector recto de flecha 47"/>
          <p:cNvCxnSpPr/>
          <p:nvPr/>
        </p:nvCxnSpPr>
        <p:spPr>
          <a:xfrm>
            <a:off x="11191741" y="3322751"/>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49" name="CuadroTexto 48"/>
          <p:cNvSpPr txBox="1"/>
          <p:nvPr/>
        </p:nvSpPr>
        <p:spPr>
          <a:xfrm>
            <a:off x="10879868" y="4093509"/>
            <a:ext cx="914400" cy="369332"/>
          </a:xfrm>
          <a:prstGeom prst="rect">
            <a:avLst/>
          </a:prstGeom>
          <a:noFill/>
        </p:spPr>
        <p:txBody>
          <a:bodyPr wrap="square" rtlCol="0">
            <a:spAutoFit/>
          </a:bodyPr>
          <a:lstStyle/>
          <a:p>
            <a:r>
              <a:rPr lang="es-CO" dirty="0" smtClean="0">
                <a:latin typeface="Impact" panose="020B0806030902050204" pitchFamily="34" charset="0"/>
              </a:rPr>
              <a:t>1955</a:t>
            </a:r>
            <a:endParaRPr lang="es-CO" dirty="0">
              <a:latin typeface="Impact" panose="020B0806030902050204" pitchFamily="34" charset="0"/>
            </a:endParaRPr>
          </a:p>
        </p:txBody>
      </p:sp>
      <p:sp>
        <p:nvSpPr>
          <p:cNvPr id="50" name="Rectángulo 49"/>
          <p:cNvSpPr/>
          <p:nvPr/>
        </p:nvSpPr>
        <p:spPr>
          <a:xfrm>
            <a:off x="10337357" y="4431002"/>
            <a:ext cx="1708767" cy="1169551"/>
          </a:xfrm>
          <a:prstGeom prst="rect">
            <a:avLst/>
          </a:prstGeom>
        </p:spPr>
        <p:txBody>
          <a:bodyPr wrap="square">
            <a:spAutoFit/>
          </a:bodyPr>
          <a:lstStyle/>
          <a:p>
            <a:pPr algn="ctr"/>
            <a:r>
              <a:rPr lang="es-CO" sz="1400" i="1" dirty="0" smtClean="0">
                <a:latin typeface="Arial" panose="020B0604020202020204" pitchFamily="34" charset="0"/>
                <a:cs typeface="Arial" panose="020B0604020202020204" pitchFamily="34" charset="0"/>
              </a:rPr>
              <a:t>A</a:t>
            </a:r>
            <a:r>
              <a:rPr lang="es-CO" sz="1400" b="0" i="1" dirty="0" smtClean="0">
                <a:effectLst/>
                <a:latin typeface="Arial" panose="020B0604020202020204" pitchFamily="34" charset="0"/>
                <a:cs typeface="Arial" panose="020B0604020202020204" pitchFamily="34" charset="0"/>
              </a:rPr>
              <a:t>pertura de la Semana del Cine Colombiano con la película “la gran obsesión” </a:t>
            </a:r>
            <a:endParaRPr lang="es-CO" sz="1400" i="1" dirty="0">
              <a:latin typeface="Arial" panose="020B0604020202020204" pitchFamily="34" charset="0"/>
              <a:cs typeface="Arial" panose="020B0604020202020204" pitchFamily="34" charset="0"/>
            </a:endParaRPr>
          </a:p>
        </p:txBody>
      </p:sp>
      <p:sp>
        <p:nvSpPr>
          <p:cNvPr id="51" name="CuadroTexto 50">
            <a:hlinkClick r:id="rId7" highlightClick="1"/>
          </p:cNvPr>
          <p:cNvSpPr txBox="1"/>
          <p:nvPr/>
        </p:nvSpPr>
        <p:spPr>
          <a:xfrm>
            <a:off x="10539925" y="5770885"/>
            <a:ext cx="1594286"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b="1" dirty="0" smtClean="0">
                <a:latin typeface="Courier New" panose="02070309020205020404" pitchFamily="49" charset="0"/>
                <a:cs typeface="Courier New" panose="02070309020205020404" pitchFamily="49" charset="0"/>
              </a:rPr>
              <a:t>VER VÍDEO</a:t>
            </a:r>
            <a:endParaRPr lang="es-CO"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695060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p:cNvCxnSpPr/>
          <p:nvPr/>
        </p:nvCxnSpPr>
        <p:spPr>
          <a:xfrm flipV="1">
            <a:off x="0" y="3322751"/>
            <a:ext cx="12192000" cy="1"/>
          </a:xfrm>
          <a:prstGeom prst="line">
            <a:avLst/>
          </a:prstGeom>
          <a:ln w="76200"/>
        </p:spPr>
        <p:style>
          <a:lnRef idx="3">
            <a:schemeClr val="accent1"/>
          </a:lnRef>
          <a:fillRef idx="0">
            <a:schemeClr val="accent1"/>
          </a:fillRef>
          <a:effectRef idx="2">
            <a:schemeClr val="accent1"/>
          </a:effectRef>
          <a:fontRef idx="minor">
            <a:schemeClr val="tx1"/>
          </a:fontRef>
        </p:style>
      </p:cxnSp>
      <p:cxnSp>
        <p:nvCxnSpPr>
          <p:cNvPr id="5" name="Conector recto de flecha 4"/>
          <p:cNvCxnSpPr/>
          <p:nvPr/>
        </p:nvCxnSpPr>
        <p:spPr>
          <a:xfrm>
            <a:off x="817809" y="3322751"/>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6" name="CuadroTexto 5"/>
          <p:cNvSpPr txBox="1"/>
          <p:nvPr/>
        </p:nvSpPr>
        <p:spPr>
          <a:xfrm>
            <a:off x="482958" y="4134119"/>
            <a:ext cx="914400" cy="369332"/>
          </a:xfrm>
          <a:prstGeom prst="rect">
            <a:avLst/>
          </a:prstGeom>
          <a:noFill/>
        </p:spPr>
        <p:txBody>
          <a:bodyPr wrap="square" rtlCol="0">
            <a:spAutoFit/>
          </a:bodyPr>
          <a:lstStyle/>
          <a:p>
            <a:r>
              <a:rPr lang="es-CO" dirty="0" smtClean="0">
                <a:latin typeface="Impact" panose="020B0806030902050204" pitchFamily="34" charset="0"/>
              </a:rPr>
              <a:t>1960</a:t>
            </a:r>
            <a:endParaRPr lang="es-CO" dirty="0">
              <a:latin typeface="Impact" panose="020B0806030902050204" pitchFamily="34" charset="0"/>
            </a:endParaRPr>
          </a:p>
        </p:txBody>
      </p:sp>
      <p:sp>
        <p:nvSpPr>
          <p:cNvPr id="7" name="CuadroTexto 6"/>
          <p:cNvSpPr txBox="1"/>
          <p:nvPr/>
        </p:nvSpPr>
        <p:spPr>
          <a:xfrm>
            <a:off x="45076" y="4473539"/>
            <a:ext cx="1545466" cy="954107"/>
          </a:xfrm>
          <a:prstGeom prst="rect">
            <a:avLst/>
          </a:prstGeom>
          <a:noFill/>
        </p:spPr>
        <p:txBody>
          <a:bodyPr wrap="square" rtlCol="0">
            <a:spAutoFit/>
          </a:bodyPr>
          <a:lstStyle/>
          <a:p>
            <a:pPr algn="ctr"/>
            <a:r>
              <a:rPr lang="es-CO" sz="1400" i="1" dirty="0" smtClean="0">
                <a:latin typeface="Arial" panose="020B0604020202020204" pitchFamily="34" charset="0"/>
                <a:cs typeface="Arial" panose="020B0604020202020204" pitchFamily="34" charset="0"/>
              </a:rPr>
              <a:t>Se inicia el Festival Internacional de cine  Cartagena </a:t>
            </a:r>
            <a:endParaRPr lang="es-CO" sz="1400" i="1" dirty="0">
              <a:latin typeface="Arial" panose="020B0604020202020204" pitchFamily="34" charset="0"/>
              <a:cs typeface="Arial" panose="020B0604020202020204" pitchFamily="34" charset="0"/>
            </a:endParaRPr>
          </a:p>
        </p:txBody>
      </p:sp>
      <p:sp>
        <p:nvSpPr>
          <p:cNvPr id="8" name="CuadroTexto 7">
            <a:hlinkClick r:id="rId2" highlightClick="1"/>
          </p:cNvPr>
          <p:cNvSpPr txBox="1"/>
          <p:nvPr/>
        </p:nvSpPr>
        <p:spPr>
          <a:xfrm>
            <a:off x="45076" y="5654239"/>
            <a:ext cx="148107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b="1" dirty="0" smtClean="0">
                <a:latin typeface="Courier New" panose="02070309020205020404" pitchFamily="49" charset="0"/>
                <a:cs typeface="Courier New" panose="02070309020205020404" pitchFamily="49" charset="0"/>
              </a:rPr>
              <a:t>LEE LA HISTORIA</a:t>
            </a:r>
            <a:endParaRPr lang="es-CO" b="1" dirty="0">
              <a:latin typeface="Courier New" panose="02070309020205020404" pitchFamily="49" charset="0"/>
              <a:cs typeface="Courier New" panose="02070309020205020404" pitchFamily="49" charset="0"/>
            </a:endParaRPr>
          </a:p>
        </p:txBody>
      </p:sp>
      <p:cxnSp>
        <p:nvCxnSpPr>
          <p:cNvPr id="9" name="Conector recto de flecha 8"/>
          <p:cNvCxnSpPr/>
          <p:nvPr/>
        </p:nvCxnSpPr>
        <p:spPr>
          <a:xfrm>
            <a:off x="2567189" y="2653049"/>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10" name="CuadroTexto 9"/>
          <p:cNvSpPr txBox="1"/>
          <p:nvPr/>
        </p:nvSpPr>
        <p:spPr>
          <a:xfrm>
            <a:off x="2262088" y="2128135"/>
            <a:ext cx="914400" cy="369332"/>
          </a:xfrm>
          <a:prstGeom prst="rect">
            <a:avLst/>
          </a:prstGeom>
          <a:noFill/>
        </p:spPr>
        <p:txBody>
          <a:bodyPr wrap="square" rtlCol="0">
            <a:spAutoFit/>
          </a:bodyPr>
          <a:lstStyle/>
          <a:p>
            <a:r>
              <a:rPr lang="es-CO" dirty="0" smtClean="0">
                <a:latin typeface="Impact" panose="020B0806030902050204" pitchFamily="34" charset="0"/>
              </a:rPr>
              <a:t>1970</a:t>
            </a:r>
            <a:endParaRPr lang="es-CO" dirty="0">
              <a:latin typeface="Impact" panose="020B0806030902050204" pitchFamily="34" charset="0"/>
            </a:endParaRPr>
          </a:p>
        </p:txBody>
      </p:sp>
      <p:sp>
        <p:nvSpPr>
          <p:cNvPr id="11" name="CuadroTexto 10"/>
          <p:cNvSpPr txBox="1"/>
          <p:nvPr/>
        </p:nvSpPr>
        <p:spPr>
          <a:xfrm>
            <a:off x="1580566" y="1458434"/>
            <a:ext cx="2153990" cy="646331"/>
          </a:xfrm>
          <a:prstGeom prst="rect">
            <a:avLst/>
          </a:prstGeom>
          <a:noFill/>
        </p:spPr>
        <p:txBody>
          <a:bodyPr wrap="square" rtlCol="0">
            <a:spAutoFit/>
          </a:bodyPr>
          <a:lstStyle/>
          <a:p>
            <a:pPr algn="ctr"/>
            <a:r>
              <a:rPr lang="es-CO" b="1" i="1" dirty="0" smtClean="0">
                <a:latin typeface="Arial" panose="020B0604020202020204" pitchFamily="34" charset="0"/>
                <a:cs typeface="Arial" panose="020B0604020202020204" pitchFamily="34" charset="0"/>
              </a:rPr>
              <a:t>El cine de la porno-miseria</a:t>
            </a:r>
            <a:endParaRPr lang="es-CO" b="1" i="1" dirty="0">
              <a:latin typeface="Arial" panose="020B0604020202020204" pitchFamily="34" charset="0"/>
              <a:cs typeface="Arial" panose="020B0604020202020204" pitchFamily="34" charset="0"/>
            </a:endParaRPr>
          </a:p>
        </p:txBody>
      </p:sp>
      <p:cxnSp>
        <p:nvCxnSpPr>
          <p:cNvPr id="13" name="Conector recto de flecha 12"/>
          <p:cNvCxnSpPr/>
          <p:nvPr/>
        </p:nvCxnSpPr>
        <p:spPr>
          <a:xfrm>
            <a:off x="6879465" y="3322751"/>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14" name="CuadroTexto 13"/>
          <p:cNvSpPr txBox="1"/>
          <p:nvPr/>
        </p:nvSpPr>
        <p:spPr>
          <a:xfrm>
            <a:off x="6453388" y="4078845"/>
            <a:ext cx="914400" cy="369332"/>
          </a:xfrm>
          <a:prstGeom prst="rect">
            <a:avLst/>
          </a:prstGeom>
          <a:noFill/>
        </p:spPr>
        <p:txBody>
          <a:bodyPr wrap="square" rtlCol="0">
            <a:spAutoFit/>
          </a:bodyPr>
          <a:lstStyle/>
          <a:p>
            <a:r>
              <a:rPr lang="es-CO" dirty="0" smtClean="0">
                <a:latin typeface="Impact" panose="020B0806030902050204" pitchFamily="34" charset="0"/>
              </a:rPr>
              <a:t>2003</a:t>
            </a:r>
            <a:endParaRPr lang="es-CO" dirty="0">
              <a:latin typeface="Impact" panose="020B0806030902050204" pitchFamily="34" charset="0"/>
            </a:endParaRPr>
          </a:p>
        </p:txBody>
      </p:sp>
      <p:sp>
        <p:nvSpPr>
          <p:cNvPr id="15" name="CuadroTexto 14"/>
          <p:cNvSpPr txBox="1"/>
          <p:nvPr/>
        </p:nvSpPr>
        <p:spPr>
          <a:xfrm>
            <a:off x="5825544" y="4427371"/>
            <a:ext cx="2318197" cy="1169551"/>
          </a:xfrm>
          <a:prstGeom prst="rect">
            <a:avLst/>
          </a:prstGeom>
          <a:noFill/>
        </p:spPr>
        <p:txBody>
          <a:bodyPr wrap="square" rtlCol="0">
            <a:spAutoFit/>
          </a:bodyPr>
          <a:lstStyle/>
          <a:p>
            <a:pPr algn="ctr"/>
            <a:r>
              <a:rPr lang="es-CO" sz="1400" i="1" dirty="0" smtClean="0">
                <a:latin typeface="Arial" panose="020B0604020202020204" pitchFamily="34" charset="0"/>
                <a:cs typeface="Arial" panose="020B0604020202020204" pitchFamily="34" charset="0"/>
              </a:rPr>
              <a:t>El 2 de Julio se crea la ley de Cine Nacional para establecer las normas del fomento de la actividad cinematográfica del país</a:t>
            </a:r>
            <a:endParaRPr lang="es-CO" sz="1400" i="1" dirty="0">
              <a:latin typeface="Arial" panose="020B0604020202020204" pitchFamily="34" charset="0"/>
              <a:cs typeface="Arial" panose="020B0604020202020204" pitchFamily="34" charset="0"/>
            </a:endParaRPr>
          </a:p>
        </p:txBody>
      </p:sp>
      <p:sp>
        <p:nvSpPr>
          <p:cNvPr id="16" name="CuadroTexto 15"/>
          <p:cNvSpPr txBox="1"/>
          <p:nvPr/>
        </p:nvSpPr>
        <p:spPr>
          <a:xfrm>
            <a:off x="8957256" y="4627427"/>
            <a:ext cx="1867436" cy="107721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CO" sz="1600" i="1" dirty="0" smtClean="0">
                <a:latin typeface="Arial" panose="020B0604020202020204" pitchFamily="34" charset="0"/>
                <a:cs typeface="Arial" panose="020B0604020202020204" pitchFamily="34" charset="0"/>
              </a:rPr>
              <a:t>La producción cinematográfica de Colombia aumenta</a:t>
            </a:r>
            <a:endParaRPr lang="es-CO" sz="1600" i="1" dirty="0">
              <a:latin typeface="Arial" panose="020B0604020202020204" pitchFamily="34" charset="0"/>
              <a:cs typeface="Arial" panose="020B0604020202020204" pitchFamily="34" charset="0"/>
            </a:endParaRPr>
          </a:p>
        </p:txBody>
      </p:sp>
      <p:sp>
        <p:nvSpPr>
          <p:cNvPr id="17" name="Flecha derecha 16"/>
          <p:cNvSpPr/>
          <p:nvPr/>
        </p:nvSpPr>
        <p:spPr>
          <a:xfrm>
            <a:off x="8321899" y="4937756"/>
            <a:ext cx="409977" cy="3026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CuadroTexto 17"/>
          <p:cNvSpPr txBox="1"/>
          <p:nvPr/>
        </p:nvSpPr>
        <p:spPr>
          <a:xfrm rot="17543954">
            <a:off x="3062759" y="3141494"/>
            <a:ext cx="4570974" cy="369332"/>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s-CO" b="1" dirty="0" smtClean="0">
                <a:latin typeface="Courier New" panose="02070309020205020404" pitchFamily="49" charset="0"/>
                <a:cs typeface="Courier New" panose="02070309020205020404" pitchFamily="49" charset="0"/>
              </a:rPr>
              <a:t>CINE COLOMBIANO EN EL SIGLO XXI</a:t>
            </a:r>
            <a:endParaRPr lang="es-CO" b="1" dirty="0">
              <a:latin typeface="Courier New" panose="02070309020205020404" pitchFamily="49" charset="0"/>
              <a:cs typeface="Courier New" panose="02070309020205020404" pitchFamily="49" charset="0"/>
            </a:endParaRPr>
          </a:p>
        </p:txBody>
      </p:sp>
      <p:cxnSp>
        <p:nvCxnSpPr>
          <p:cNvPr id="20" name="Conector recto de flecha 19"/>
          <p:cNvCxnSpPr/>
          <p:nvPr/>
        </p:nvCxnSpPr>
        <p:spPr>
          <a:xfrm>
            <a:off x="9607640" y="2653049"/>
            <a:ext cx="0" cy="669702"/>
          </a:xfrm>
          <a:prstGeom prst="straightConnector1">
            <a:avLst/>
          </a:prstGeom>
          <a:ln w="57150">
            <a:headEnd type="oval" w="med" len="med"/>
            <a:tailEnd type="oval" w="med" len="med"/>
          </a:ln>
        </p:spPr>
        <p:style>
          <a:lnRef idx="3">
            <a:schemeClr val="accent1"/>
          </a:lnRef>
          <a:fillRef idx="0">
            <a:schemeClr val="accent1"/>
          </a:fillRef>
          <a:effectRef idx="2">
            <a:schemeClr val="accent1"/>
          </a:effectRef>
          <a:fontRef idx="minor">
            <a:schemeClr val="tx1"/>
          </a:fontRef>
        </p:style>
      </p:cxnSp>
      <p:sp>
        <p:nvSpPr>
          <p:cNvPr id="21" name="CuadroTexto 20"/>
          <p:cNvSpPr txBox="1"/>
          <p:nvPr/>
        </p:nvSpPr>
        <p:spPr>
          <a:xfrm>
            <a:off x="8321899" y="1643328"/>
            <a:ext cx="2640169" cy="861774"/>
          </a:xfrm>
          <a:prstGeom prst="rect">
            <a:avLst/>
          </a:prstGeom>
          <a:noFill/>
        </p:spPr>
        <p:txBody>
          <a:bodyPr wrap="square" rtlCol="0">
            <a:spAutoFit/>
          </a:bodyPr>
          <a:lstStyle/>
          <a:p>
            <a:pPr algn="ctr"/>
            <a:r>
              <a:rPr lang="es-CO" sz="1600" i="1" dirty="0" smtClean="0">
                <a:latin typeface="Arial" panose="020B0604020202020204" pitchFamily="34" charset="0"/>
                <a:cs typeface="Arial" panose="020B0604020202020204" pitchFamily="34" charset="0"/>
              </a:rPr>
              <a:t>Producciones cinematográficas desde el </a:t>
            </a:r>
            <a:r>
              <a:rPr lang="es-CO" dirty="0" smtClean="0">
                <a:latin typeface="Impact" panose="020B0806030902050204" pitchFamily="34" charset="0"/>
              </a:rPr>
              <a:t>2002 al 2014</a:t>
            </a:r>
            <a:endParaRPr lang="es-CO" dirty="0">
              <a:latin typeface="Impact" panose="020B0806030902050204" pitchFamily="34" charset="0"/>
            </a:endParaRPr>
          </a:p>
        </p:txBody>
      </p:sp>
      <p:sp>
        <p:nvSpPr>
          <p:cNvPr id="22" name="CuadroTexto 21"/>
          <p:cNvSpPr txBox="1"/>
          <p:nvPr/>
        </p:nvSpPr>
        <p:spPr>
          <a:xfrm>
            <a:off x="6610986" y="384164"/>
            <a:ext cx="3191814" cy="954107"/>
          </a:xfrm>
          <a:prstGeom prst="rect">
            <a:avLst/>
          </a:prstGeom>
          <a:noFill/>
        </p:spPr>
        <p:txBody>
          <a:bodyPr wrap="square" rtlCol="0">
            <a:spAutoFit/>
          </a:bodyPr>
          <a:lstStyle/>
          <a:p>
            <a:pPr algn="ctr"/>
            <a:r>
              <a:rPr lang="es-CO" sz="1400" i="1" dirty="0" smtClean="0">
                <a:latin typeface="Arial" panose="020B0604020202020204" pitchFamily="34" charset="0"/>
                <a:cs typeface="Arial" panose="020B0604020202020204" pitchFamily="34" charset="0"/>
              </a:rPr>
              <a:t>Aquí encontrarás los </a:t>
            </a:r>
            <a:r>
              <a:rPr lang="es-CO" sz="1400" i="1" dirty="0" err="1" smtClean="0">
                <a:latin typeface="Arial" panose="020B0604020202020204" pitchFamily="34" charset="0"/>
                <a:cs typeface="Arial" panose="020B0604020202020204" pitchFamily="34" charset="0"/>
              </a:rPr>
              <a:t>trailers</a:t>
            </a:r>
            <a:r>
              <a:rPr lang="es-CO" sz="1400" i="1" dirty="0" smtClean="0">
                <a:latin typeface="Arial" panose="020B0604020202020204" pitchFamily="34" charset="0"/>
                <a:cs typeface="Arial" panose="020B0604020202020204" pitchFamily="34" charset="0"/>
              </a:rPr>
              <a:t> de los películas colombianas que han participado para la selección oficial de los </a:t>
            </a:r>
            <a:r>
              <a:rPr lang="es-CO" sz="1400" i="1" dirty="0" err="1" smtClean="0">
                <a:latin typeface="Arial" panose="020B0604020202020204" pitchFamily="34" charset="0"/>
                <a:cs typeface="Arial" panose="020B0604020202020204" pitchFamily="34" charset="0"/>
              </a:rPr>
              <a:t>Oscars</a:t>
            </a:r>
            <a:endParaRPr lang="es-CO" sz="1400" i="1" dirty="0">
              <a:latin typeface="Arial" panose="020B0604020202020204" pitchFamily="34" charset="0"/>
              <a:cs typeface="Arial" panose="020B0604020202020204" pitchFamily="34" charset="0"/>
            </a:endParaRPr>
          </a:p>
        </p:txBody>
      </p:sp>
      <p:cxnSp>
        <p:nvCxnSpPr>
          <p:cNvPr id="24" name="Conector angular 23"/>
          <p:cNvCxnSpPr>
            <a:endCxn id="21" idx="1"/>
          </p:cNvCxnSpPr>
          <p:nvPr/>
        </p:nvCxnSpPr>
        <p:spPr>
          <a:xfrm rot="16200000" flipH="1">
            <a:off x="7712116" y="1464432"/>
            <a:ext cx="612112" cy="607454"/>
          </a:xfrm>
          <a:prstGeom prst="bentConnector2">
            <a:avLst/>
          </a:prstGeom>
          <a:ln>
            <a:headEnd type="triangle"/>
            <a:tailEnd type="triangle"/>
          </a:ln>
        </p:spPr>
        <p:style>
          <a:lnRef idx="3">
            <a:schemeClr val="accent1"/>
          </a:lnRef>
          <a:fillRef idx="0">
            <a:schemeClr val="accent1"/>
          </a:fillRef>
          <a:effectRef idx="2">
            <a:schemeClr val="accent1"/>
          </a:effectRef>
          <a:fontRef idx="minor">
            <a:schemeClr val="tx1"/>
          </a:fontRef>
        </p:style>
      </p:cxnSp>
      <p:sp>
        <p:nvSpPr>
          <p:cNvPr id="25" name="Elipse 24">
            <a:hlinkClick r:id="rId3" highlightClick="1"/>
          </p:cNvPr>
          <p:cNvSpPr/>
          <p:nvPr/>
        </p:nvSpPr>
        <p:spPr>
          <a:xfrm>
            <a:off x="9995217" y="413046"/>
            <a:ext cx="1030310" cy="9658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6" name="CuadroTexto 25"/>
          <p:cNvSpPr txBox="1"/>
          <p:nvPr/>
        </p:nvSpPr>
        <p:spPr>
          <a:xfrm>
            <a:off x="9995217" y="589894"/>
            <a:ext cx="1030310" cy="646331"/>
          </a:xfrm>
          <a:prstGeom prst="rect">
            <a:avLst/>
          </a:prstGeom>
          <a:noFill/>
        </p:spPr>
        <p:txBody>
          <a:bodyPr wrap="square" rtlCol="0">
            <a:spAutoFit/>
          </a:bodyPr>
          <a:lstStyle/>
          <a:p>
            <a:pPr algn="ctr"/>
            <a:r>
              <a:rPr lang="es-CO" b="1" dirty="0" smtClean="0">
                <a:latin typeface="Courier New" panose="02070309020205020404" pitchFamily="49" charset="0"/>
                <a:cs typeface="Courier New" panose="02070309020205020404" pitchFamily="49" charset="0"/>
              </a:rPr>
              <a:t>CLICK AQUÍ</a:t>
            </a:r>
            <a:endParaRPr lang="es-CO"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388188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20952853">
            <a:off x="585613" y="1928741"/>
            <a:ext cx="6001556" cy="255454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es-CO" sz="2000" b="0" i="1" dirty="0" smtClean="0">
                <a:effectLst/>
                <a:latin typeface="Arial" panose="020B0604020202020204" pitchFamily="34" charset="0"/>
                <a:cs typeface="Arial" panose="020B0604020202020204" pitchFamily="34" charset="0"/>
              </a:rPr>
              <a:t>Un Día de los Inocentes del año 1895 los Hermanos </a:t>
            </a:r>
            <a:r>
              <a:rPr lang="es-CO" sz="2000" b="0" i="1" dirty="0" err="1" smtClean="0">
                <a:effectLst/>
                <a:latin typeface="Arial" panose="020B0604020202020204" pitchFamily="34" charset="0"/>
                <a:cs typeface="Arial" panose="020B0604020202020204" pitchFamily="34" charset="0"/>
              </a:rPr>
              <a:t>Lumière</a:t>
            </a:r>
            <a:r>
              <a:rPr lang="es-CO" sz="2000" b="0" i="1" dirty="0" smtClean="0">
                <a:effectLst/>
                <a:latin typeface="Arial" panose="020B0604020202020204" pitchFamily="34" charset="0"/>
                <a:cs typeface="Arial" panose="020B0604020202020204" pitchFamily="34" charset="0"/>
              </a:rPr>
              <a:t> hacen la primera proyección pública del cinematógrafo en París. Un año y cuatro meses después, el 14 de abril de 1897, la Compañía Universal de Variedades del prestidigitador </a:t>
            </a:r>
            <a:r>
              <a:rPr lang="es-CO" sz="2000" b="0" i="1" dirty="0" err="1" smtClean="0">
                <a:effectLst/>
                <a:latin typeface="Arial" panose="020B0604020202020204" pitchFamily="34" charset="0"/>
                <a:cs typeface="Arial" panose="020B0604020202020204" pitchFamily="34" charset="0"/>
              </a:rPr>
              <a:t>Balabrega</a:t>
            </a:r>
            <a:r>
              <a:rPr lang="es-CO" sz="2000" b="0" i="1" dirty="0" smtClean="0">
                <a:effectLst/>
                <a:latin typeface="Arial" panose="020B0604020202020204" pitchFamily="34" charset="0"/>
                <a:cs typeface="Arial" panose="020B0604020202020204" pitchFamily="34" charset="0"/>
              </a:rPr>
              <a:t> presenta cine por primera vez en territorio colombiano en el puerto de Colón, hoy república de Panamá.</a:t>
            </a:r>
          </a:p>
        </p:txBody>
      </p:sp>
      <p:pic>
        <p:nvPicPr>
          <p:cNvPr id="5" name="Imagen 4"/>
          <p:cNvPicPr>
            <a:picLocks noChangeAspect="1"/>
          </p:cNvPicPr>
          <p:nvPr/>
        </p:nvPicPr>
        <p:blipFill>
          <a:blip r:embed="rId2"/>
          <a:stretch>
            <a:fillRect/>
          </a:stretch>
        </p:blipFill>
        <p:spPr>
          <a:xfrm>
            <a:off x="7245708" y="818364"/>
            <a:ext cx="3238500" cy="2466975"/>
          </a:xfrm>
          <a:prstGeom prst="rect">
            <a:avLst/>
          </a:prstGeom>
        </p:spPr>
      </p:pic>
      <p:sp>
        <p:nvSpPr>
          <p:cNvPr id="6" name="CuadroTexto 5">
            <a:hlinkClick r:id="rId3" highlightClick="1"/>
          </p:cNvPr>
          <p:cNvSpPr txBox="1"/>
          <p:nvPr/>
        </p:nvSpPr>
        <p:spPr>
          <a:xfrm>
            <a:off x="7351690" y="3206014"/>
            <a:ext cx="3026535"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b="1" dirty="0" smtClean="0">
                <a:latin typeface="Courier New" panose="02070309020205020404" pitchFamily="49" charset="0"/>
                <a:cs typeface="Courier New" panose="02070309020205020404" pitchFamily="49" charset="0"/>
              </a:rPr>
              <a:t>Hermanos </a:t>
            </a:r>
            <a:r>
              <a:rPr lang="es-CO" b="1" dirty="0" err="1" smtClean="0">
                <a:latin typeface="Courier New" panose="02070309020205020404" pitchFamily="49" charset="0"/>
                <a:cs typeface="Courier New" panose="02070309020205020404" pitchFamily="49" charset="0"/>
              </a:rPr>
              <a:t>Lumière</a:t>
            </a:r>
            <a:r>
              <a:rPr lang="es-CO" b="1" dirty="0" smtClean="0">
                <a:latin typeface="Courier New" panose="02070309020205020404" pitchFamily="49" charset="0"/>
                <a:cs typeface="Courier New" panose="02070309020205020404" pitchFamily="49" charset="0"/>
              </a:rPr>
              <a:t> </a:t>
            </a:r>
            <a:endParaRPr lang="es-CO" b="1" dirty="0">
              <a:latin typeface="Courier New" panose="02070309020205020404" pitchFamily="49" charset="0"/>
              <a:cs typeface="Courier New" panose="02070309020205020404" pitchFamily="49" charset="0"/>
            </a:endParaRPr>
          </a:p>
        </p:txBody>
      </p:sp>
      <p:sp>
        <p:nvSpPr>
          <p:cNvPr id="7" name="Rectángulo 6"/>
          <p:cNvSpPr/>
          <p:nvPr/>
        </p:nvSpPr>
        <p:spPr>
          <a:xfrm>
            <a:off x="4685659" y="4730395"/>
            <a:ext cx="6096000" cy="1323439"/>
          </a:xfrm>
          <a:prstGeom prst="rect">
            <a:avLst/>
          </a:prstGeom>
        </p:spPr>
        <p:txBody>
          <a:bodyPr>
            <a:spAutoFit/>
          </a:bodyPr>
          <a:lstStyle/>
          <a:p>
            <a:pPr algn="ctr"/>
            <a:r>
              <a:rPr lang="es-CO" sz="2000" b="0" i="1" dirty="0" smtClean="0">
                <a:effectLst/>
                <a:latin typeface="Arial" panose="020B0604020202020204" pitchFamily="34" charset="0"/>
                <a:cs typeface="Arial" panose="020B0604020202020204" pitchFamily="34" charset="0"/>
              </a:rPr>
              <a:t>Dos meses más tarde, también por Panamá, nos llegaría el cinematógrafo Gabriel </a:t>
            </a:r>
            <a:r>
              <a:rPr lang="es-CO" sz="2000" b="0" i="1" dirty="0" err="1" smtClean="0">
                <a:effectLst/>
                <a:latin typeface="Arial" panose="020B0604020202020204" pitchFamily="34" charset="0"/>
                <a:cs typeface="Arial" panose="020B0604020202020204" pitchFamily="34" charset="0"/>
              </a:rPr>
              <a:t>Veyre</a:t>
            </a:r>
            <a:r>
              <a:rPr lang="es-CO" sz="2000" b="0" i="1" dirty="0" smtClean="0">
                <a:effectLst/>
                <a:latin typeface="Arial" panose="020B0604020202020204" pitchFamily="34" charset="0"/>
                <a:cs typeface="Arial" panose="020B0604020202020204" pitchFamily="34" charset="0"/>
              </a:rPr>
              <a:t>, uno de los operadores entrenados por </a:t>
            </a:r>
            <a:r>
              <a:rPr lang="es-CO" sz="2000" b="0" i="1" dirty="0" err="1" smtClean="0">
                <a:effectLst/>
                <a:latin typeface="Arial" panose="020B0604020202020204" pitchFamily="34" charset="0"/>
                <a:cs typeface="Arial" panose="020B0604020202020204" pitchFamily="34" charset="0"/>
              </a:rPr>
              <a:t>Lumière</a:t>
            </a:r>
            <a:r>
              <a:rPr lang="es-CO" sz="2000" b="0" i="1" dirty="0" smtClean="0">
                <a:effectLst/>
                <a:latin typeface="Arial" panose="020B0604020202020204" pitchFamily="34" charset="0"/>
                <a:cs typeface="Arial" panose="020B0604020202020204" pitchFamily="34" charset="0"/>
              </a:rPr>
              <a:t>, quien al parecer hizo las primeras filmaciones en Colombia.</a:t>
            </a:r>
            <a:endParaRPr lang="es-CO" sz="2000" i="1" dirty="0">
              <a:latin typeface="Arial" panose="020B0604020202020204" pitchFamily="34" charset="0"/>
              <a:cs typeface="Arial" panose="020B0604020202020204" pitchFamily="34" charset="0"/>
            </a:endParaRPr>
          </a:p>
        </p:txBody>
      </p:sp>
      <p:sp>
        <p:nvSpPr>
          <p:cNvPr id="8" name="Rectángulo 7"/>
          <p:cNvSpPr/>
          <p:nvPr/>
        </p:nvSpPr>
        <p:spPr>
          <a:xfrm>
            <a:off x="585260" y="356699"/>
            <a:ext cx="1491114" cy="923330"/>
          </a:xfrm>
          <a:prstGeom prst="rect">
            <a:avLst/>
          </a:prstGeom>
          <a:noFill/>
        </p:spPr>
        <p:txBody>
          <a:bodyPr wrap="none" lIns="91440" tIns="45720" rIns="91440" bIns="45720">
            <a:spAutoFit/>
          </a:bodyPr>
          <a:lstStyle/>
          <a:p>
            <a:pPr algn="ctr"/>
            <a:r>
              <a:rPr lang="es-ES" sz="5400" b="1" cap="none"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Impact" panose="020B0806030902050204" pitchFamily="34" charset="0"/>
              </a:rPr>
              <a:t>1897</a:t>
            </a:r>
            <a:endParaRPr lang="es-ES" sz="5400" b="1" cap="none" spc="50" dirty="0">
              <a:ln w="9525" cmpd="sng">
                <a:solidFill>
                  <a:schemeClr val="accent1"/>
                </a:solidFill>
                <a:prstDash val="solid"/>
              </a:ln>
              <a:solidFill>
                <a:srgbClr val="70AD47">
                  <a:tint val="1000"/>
                </a:srgbClr>
              </a:solidFill>
              <a:effectLst>
                <a:glow rad="38100">
                  <a:schemeClr val="accent1">
                    <a:alpha val="40000"/>
                  </a:schemeClr>
                </a:glow>
              </a:effectLst>
              <a:latin typeface="Impact" panose="020B0806030902050204" pitchFamily="34" charset="0"/>
            </a:endParaRPr>
          </a:p>
        </p:txBody>
      </p:sp>
      <p:sp>
        <p:nvSpPr>
          <p:cNvPr id="2" name="Elipse 1">
            <a:hlinkClick r:id="rId4" action="ppaction://hlinksldjump"/>
          </p:cNvPr>
          <p:cNvSpPr/>
          <p:nvPr/>
        </p:nvSpPr>
        <p:spPr>
          <a:xfrm>
            <a:off x="2434107" y="5383369"/>
            <a:ext cx="1313645" cy="11590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CuadroTexto 2"/>
          <p:cNvSpPr txBox="1"/>
          <p:nvPr/>
        </p:nvSpPr>
        <p:spPr>
          <a:xfrm>
            <a:off x="2434107" y="5518292"/>
            <a:ext cx="1403798" cy="923330"/>
          </a:xfrm>
          <a:prstGeom prst="rect">
            <a:avLst/>
          </a:prstGeom>
          <a:noFill/>
        </p:spPr>
        <p:txBody>
          <a:bodyPr wrap="square" rtlCol="0">
            <a:spAutoFit/>
          </a:bodyPr>
          <a:lstStyle/>
          <a:p>
            <a:pPr algn="ctr"/>
            <a:r>
              <a:rPr lang="es-CO" b="1" dirty="0" smtClean="0">
                <a:latin typeface="Courier New" panose="02070309020205020404" pitchFamily="49" charset="0"/>
                <a:cs typeface="Courier New" panose="02070309020205020404" pitchFamily="49" charset="0"/>
              </a:rPr>
              <a:t>Volver </a:t>
            </a:r>
          </a:p>
          <a:p>
            <a:pPr algn="ctr"/>
            <a:r>
              <a:rPr lang="es-CO" b="1" dirty="0" smtClean="0">
                <a:latin typeface="Courier New" panose="02070309020205020404" pitchFamily="49" charset="0"/>
                <a:cs typeface="Courier New" panose="02070309020205020404" pitchFamily="49" charset="0"/>
              </a:rPr>
              <a:t>A la línea </a:t>
            </a:r>
            <a:endParaRPr lang="es-CO"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025063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851044" y="297830"/>
            <a:ext cx="6096000" cy="2862322"/>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r>
              <a:rPr lang="es-CO" b="0" i="1" dirty="0" smtClean="0">
                <a:effectLst/>
                <a:latin typeface="Arial" panose="020B0604020202020204" pitchFamily="34" charset="0"/>
                <a:cs typeface="Arial" panose="020B0604020202020204" pitchFamily="34" charset="0"/>
              </a:rPr>
              <a:t>Bucaramanga y Cartagena compiten, por un día de diferencia en agosto de 1897, el haber sido testigos de la primera función de cine en nuestro territorio actual. En Bucaramanga el empresario venezolano Manuel Trujillo presentó títulos de la casa Edison pero el espectáculo fue desafortunado. Según el periódico local El Norte  "el señor Trujillo tuvo que suspender su exhibición con gran pena del público porque se reventó la cinta de celuloide donde están las fotografías". Por primera vez se rompió la ilusión. Luego vendrían otros fracasos.</a:t>
            </a:r>
            <a:endParaRPr lang="es-CO" i="1" dirty="0">
              <a:latin typeface="Arial" panose="020B0604020202020204" pitchFamily="34" charset="0"/>
              <a:cs typeface="Arial" panose="020B0604020202020204" pitchFamily="34" charset="0"/>
            </a:endParaRPr>
          </a:p>
        </p:txBody>
      </p:sp>
      <p:sp>
        <p:nvSpPr>
          <p:cNvPr id="5" name="Rectángulo 4"/>
          <p:cNvSpPr/>
          <p:nvPr/>
        </p:nvSpPr>
        <p:spPr>
          <a:xfrm>
            <a:off x="4056845" y="3456114"/>
            <a:ext cx="7894749" cy="313932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s-CO" b="0" i="1" dirty="0" smtClean="0">
                <a:effectLst/>
                <a:latin typeface="Arial" panose="020B0604020202020204" pitchFamily="34" charset="0"/>
                <a:cs typeface="Arial" panose="020B0604020202020204" pitchFamily="34" charset="0"/>
              </a:rPr>
              <a:t>El 22 de agosto del mismo año, un desconocido empresario presenta la primera función en Cartagena, con un </a:t>
            </a:r>
            <a:r>
              <a:rPr lang="es-CO" b="0" i="1" dirty="0" err="1" smtClean="0">
                <a:effectLst/>
                <a:latin typeface="Arial" panose="020B0604020202020204" pitchFamily="34" charset="0"/>
                <a:cs typeface="Arial" panose="020B0604020202020204" pitchFamily="34" charset="0"/>
              </a:rPr>
              <a:t>vitascopio</a:t>
            </a:r>
            <a:r>
              <a:rPr lang="es-CO" b="0" i="1" dirty="0" smtClean="0">
                <a:effectLst/>
                <a:latin typeface="Arial" panose="020B0604020202020204" pitchFamily="34" charset="0"/>
                <a:cs typeface="Arial" panose="020B0604020202020204" pitchFamily="34" charset="0"/>
              </a:rPr>
              <a:t> Edison. El comentarista del diario El Porvenir se admira ante "el sorprendente espectáculo", pero critica la poca habilidad del "manipulador". El empresario respondió que la dificultad residía en la deficiencia del servicio de energía por no estar funcionando la planta eléctrica, "circunstancia extraña a la voluntad de este empresario", y razón por la cual "las vistas que se exponen a la mirada de los espectadores no producen, en su mayor parte, el efecto que es de desearse". Y añade el comentarista: "Maravilloso también es el descubrimiento hecho con motivo del cinematógrafo: nuestro público pierde su cultura habitual cuando desaparecen las luces del teatro".</a:t>
            </a:r>
            <a:endParaRPr lang="es-CO" i="1"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800905" y="1728991"/>
            <a:ext cx="2476500" cy="2733675"/>
          </a:xfrm>
          <a:prstGeom prst="rect">
            <a:avLst/>
          </a:prstGeom>
        </p:spPr>
      </p:pic>
      <p:sp>
        <p:nvSpPr>
          <p:cNvPr id="7" name="CuadroTexto 6">
            <a:hlinkClick r:id="rId3" highlightClick="1"/>
          </p:cNvPr>
          <p:cNvSpPr txBox="1"/>
          <p:nvPr/>
        </p:nvSpPr>
        <p:spPr>
          <a:xfrm>
            <a:off x="1190625" y="4308777"/>
            <a:ext cx="2476500" cy="30777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CO" sz="1400" b="1" dirty="0" smtClean="0">
                <a:latin typeface="Courier New" panose="02070309020205020404" pitchFamily="49" charset="0"/>
                <a:cs typeface="Courier New" panose="02070309020205020404" pitchFamily="49" charset="0"/>
              </a:rPr>
              <a:t>VITASCOPIO EDISON</a:t>
            </a:r>
            <a:endParaRPr lang="es-CO" sz="14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19522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20223847">
            <a:off x="644371" y="1628276"/>
            <a:ext cx="5088530" cy="304698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s-CO" sz="1600" b="0" i="1" dirty="0" smtClean="0">
                <a:effectLst/>
                <a:latin typeface="Arial" panose="020B0604020202020204" pitchFamily="34" charset="0"/>
                <a:cs typeface="Arial" panose="020B0604020202020204" pitchFamily="34" charset="0"/>
              </a:rPr>
              <a:t>El primero de septiembre de 1897 un conocido empresario barranquillero de espectáculos, Ernesto </a:t>
            </a:r>
            <a:r>
              <a:rPr lang="es-CO" sz="1600" b="0" i="1" dirty="0" err="1" smtClean="0">
                <a:effectLst/>
                <a:latin typeface="Arial" panose="020B0604020202020204" pitchFamily="34" charset="0"/>
                <a:cs typeface="Arial" panose="020B0604020202020204" pitchFamily="34" charset="0"/>
              </a:rPr>
              <a:t>Vieco</a:t>
            </a:r>
            <a:r>
              <a:rPr lang="es-CO" sz="1600" b="0" i="1" dirty="0" smtClean="0">
                <a:effectLst/>
                <a:latin typeface="Arial" panose="020B0604020202020204" pitchFamily="34" charset="0"/>
                <a:cs typeface="Arial" panose="020B0604020202020204" pitchFamily="34" charset="0"/>
              </a:rPr>
              <a:t>, presentó el cine por primer vez en Bogotá, en el Teatro Municipal, con un programa de vistas del catálogo de </a:t>
            </a:r>
            <a:r>
              <a:rPr lang="es-CO" sz="1600" b="0" i="1" dirty="0" err="1" smtClean="0">
                <a:effectLst/>
                <a:latin typeface="Arial" panose="020B0604020202020204" pitchFamily="34" charset="0"/>
                <a:cs typeface="Arial" panose="020B0604020202020204" pitchFamily="34" charset="0"/>
              </a:rPr>
              <a:t>Lumière</a:t>
            </a:r>
            <a:r>
              <a:rPr lang="es-CO" sz="1600" b="0" i="1" dirty="0" smtClean="0">
                <a:effectLst/>
                <a:latin typeface="Arial" panose="020B0604020202020204" pitchFamily="34" charset="0"/>
                <a:cs typeface="Arial" panose="020B0604020202020204" pitchFamily="34" charset="0"/>
              </a:rPr>
              <a:t>. En el periódico local El Rayo X se comentó que fue "algo imperfecta la reproducción de los objetos, sea por falta de luz, por no colocarse ésta en exacto foco, por imperfección del aparato o por cualquiera otra causa... esta exhibición es más apropiada para un salón que para un teatro. Los gritos y vocerío del miércoles en el Municipal no son una invitación a volver".</a:t>
            </a:r>
            <a:endParaRPr lang="es-CO" sz="1600" i="1" dirty="0">
              <a:latin typeface="Arial" panose="020B0604020202020204" pitchFamily="34" charset="0"/>
              <a:cs typeface="Arial" panose="020B0604020202020204" pitchFamily="34" charset="0"/>
            </a:endParaRPr>
          </a:p>
        </p:txBody>
      </p:sp>
      <p:sp>
        <p:nvSpPr>
          <p:cNvPr id="5" name="Rectángulo 4"/>
          <p:cNvSpPr/>
          <p:nvPr/>
        </p:nvSpPr>
        <p:spPr>
          <a:xfrm rot="826107">
            <a:off x="6375689" y="3067035"/>
            <a:ext cx="5249197" cy="255454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s-CO" sz="1600" i="1" dirty="0" smtClean="0">
                <a:latin typeface="Arial" panose="020B0604020202020204" pitchFamily="34" charset="0"/>
                <a:cs typeface="Arial" panose="020B0604020202020204" pitchFamily="34" charset="0"/>
              </a:rPr>
              <a:t>El primer registro de proyección de vistas tomadas en tierras colombianas se encuentra en el periódico El Ferrocarril de Cali del 16 de junio de 1899, con comentarios a la velada en el Teatro Borrero, cuyo programa incluyó vistas de la ciudad de Cali: "el puente, ¿por qué no se vieron las grandes ceibas?... la iglesia de San Francisco, ¿por qué no su frontis o su interior?” El cronista aconsejó “aumentar un poco la intensidad del foco eléctrico” y se quejó porque las vistas “no han sido tomadas con bastante arte.</a:t>
            </a:r>
            <a:endParaRPr lang="es-CO" sz="1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54774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TM03457452[[fn=Celestial]]</Template>
  <TotalTime>506</TotalTime>
  <Words>766</Words>
  <Application>Microsoft Office PowerPoint</Application>
  <PresentationFormat>Panorámica</PresentationFormat>
  <Paragraphs>61</Paragraphs>
  <Slides>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vt:i4>
      </vt:variant>
    </vt:vector>
  </HeadingPairs>
  <TitlesOfParts>
    <vt:vector size="12" baseType="lpstr">
      <vt:lpstr>Arial</vt:lpstr>
      <vt:lpstr>Calibri</vt:lpstr>
      <vt:lpstr>Calibri Light</vt:lpstr>
      <vt:lpstr>Courier New</vt:lpstr>
      <vt:lpstr>Impact</vt:lpstr>
      <vt:lpstr>Celestial</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 Carolina Gómez García</dc:creator>
  <cp:lastModifiedBy>Diana Carolina Gómez García</cp:lastModifiedBy>
  <cp:revision>38</cp:revision>
  <dcterms:created xsi:type="dcterms:W3CDTF">2015-04-24T10:37:30Z</dcterms:created>
  <dcterms:modified xsi:type="dcterms:W3CDTF">2015-09-15T03:48:51Z</dcterms:modified>
</cp:coreProperties>
</file>